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DCB-E13F-4CF5-87FF-A32714A0418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6B56-FD02-4595-A1E7-FE8D5F32A8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6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DCB-E13F-4CF5-87FF-A32714A0418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6B56-FD02-4595-A1E7-FE8D5F32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DCB-E13F-4CF5-87FF-A32714A0418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6B56-FD02-4595-A1E7-FE8D5F32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DCB-E13F-4CF5-87FF-A32714A0418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6B56-FD02-4595-A1E7-FE8D5F32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1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DCB-E13F-4CF5-87FF-A32714A0418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6B56-FD02-4595-A1E7-FE8D5F32A8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76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DCB-E13F-4CF5-87FF-A32714A0418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6B56-FD02-4595-A1E7-FE8D5F32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3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DCB-E13F-4CF5-87FF-A32714A0418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6B56-FD02-4595-A1E7-FE8D5F32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0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DCB-E13F-4CF5-87FF-A32714A0418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6B56-FD02-4595-A1E7-FE8D5F32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DCB-E13F-4CF5-87FF-A32714A0418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6B56-FD02-4595-A1E7-FE8D5F32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074DCB-E13F-4CF5-87FF-A32714A0418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6C6B56-FD02-4595-A1E7-FE8D5F32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6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DCB-E13F-4CF5-87FF-A32714A0418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6B56-FD02-4595-A1E7-FE8D5F32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074DCB-E13F-4CF5-87FF-A32714A0418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6C6B56-FD02-4595-A1E7-FE8D5F32A8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5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F6B0-73C9-406B-B884-EEAC5F489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Amida</a:t>
            </a:r>
            <a:r>
              <a:rPr lang="en-US" dirty="0"/>
              <a:t>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B9F50-B70D-4FAF-8DA6-28E8D78F4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8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  <a:p>
            <a:r>
              <a:rPr lang="en-US" dirty="0"/>
              <a:t>Adam Keefe</a:t>
            </a:r>
          </a:p>
        </p:txBody>
      </p:sp>
    </p:spTree>
    <p:extLst>
      <p:ext uri="{BB962C8B-B14F-4D97-AF65-F5344CB8AC3E}">
        <p14:creationId xmlns:p14="http://schemas.microsoft.com/office/powerpoint/2010/main" val="404487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48F1-0F19-4990-9871-020B33C8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1: Manipulating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36A2-6A4E-4747-821D-EE72C352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Assigning Column Headers Programmatically</a:t>
            </a:r>
          </a:p>
          <a:p>
            <a:pPr lvl="1"/>
            <a:r>
              <a:rPr lang="en-US" dirty="0"/>
              <a:t>Read txt file of attributes in as csv, colon [:] as separator</a:t>
            </a:r>
          </a:p>
          <a:p>
            <a:pPr lvl="1"/>
            <a:r>
              <a:rPr lang="en-US" dirty="0"/>
              <a:t>Store first column of imported txt file as “headers”</a:t>
            </a:r>
          </a:p>
          <a:p>
            <a:pPr lvl="1"/>
            <a:r>
              <a:rPr lang="en-US" dirty="0"/>
              <a:t>Import </a:t>
            </a:r>
            <a:r>
              <a:rPr lang="en-US" i="1" dirty="0"/>
              <a:t>adult.csv </a:t>
            </a:r>
            <a:r>
              <a:rPr lang="en-US" dirty="0"/>
              <a:t>as normal, but assign column names property with headers as array.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Replacing Dashes with Spaces in Native country names</a:t>
            </a:r>
          </a:p>
          <a:p>
            <a:pPr lvl="1"/>
            <a:r>
              <a:rPr lang="en-US" dirty="0"/>
              <a:t>swapped ‘native-country column values string ‘-’ values with via </a:t>
            </a:r>
            <a:r>
              <a:rPr lang="en-US" i="1" dirty="0"/>
              <a:t>“df['native-country'].</a:t>
            </a:r>
            <a:r>
              <a:rPr lang="en-US" i="1" dirty="0" err="1"/>
              <a:t>str.replace</a:t>
            </a:r>
            <a:r>
              <a:rPr lang="en-US" i="1" dirty="0"/>
              <a:t>('-',’ ‘)”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4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48F1-0F19-4990-9871-020B33C8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2.1: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36A2-6A4E-4747-821D-EE72C352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83382" cy="4351338"/>
          </a:xfrm>
        </p:spPr>
        <p:txBody>
          <a:bodyPr>
            <a:normAutofit/>
          </a:bodyPr>
          <a:lstStyle/>
          <a:p>
            <a:r>
              <a:rPr lang="en-US" dirty="0"/>
              <a:t>Missing numerical data is represented as ‘0’ in </a:t>
            </a:r>
            <a:r>
              <a:rPr lang="en-US" i="1" dirty="0"/>
              <a:t>capital-gain</a:t>
            </a:r>
            <a:r>
              <a:rPr lang="en-US" dirty="0"/>
              <a:t> and </a:t>
            </a:r>
            <a:r>
              <a:rPr lang="en-US" i="1" dirty="0"/>
              <a:t>capital-loss</a:t>
            </a:r>
            <a:r>
              <a:rPr lang="en-US" dirty="0"/>
              <a:t>—with the majority set to ‘0’ on these.</a:t>
            </a:r>
          </a:p>
          <a:p>
            <a:r>
              <a:rPr lang="en-US" dirty="0"/>
              <a:t>Missing string fields were represented as ‘?’ for string fields in </a:t>
            </a:r>
            <a:r>
              <a:rPr lang="en-US" i="1" dirty="0" err="1"/>
              <a:t>workclass</a:t>
            </a:r>
            <a:r>
              <a:rPr lang="en-US" i="1" dirty="0"/>
              <a:t>, occupation, </a:t>
            </a:r>
            <a:r>
              <a:rPr lang="en-US" dirty="0"/>
              <a:t>and </a:t>
            </a:r>
            <a:r>
              <a:rPr lang="en-US" i="1" dirty="0"/>
              <a:t>native-country, </a:t>
            </a:r>
            <a:r>
              <a:rPr lang="en-US" dirty="0"/>
              <a:t>with 1836, 1843, and 583 unknown instances of each, respectively, out of a total 32560 rows.</a:t>
            </a:r>
            <a:endParaRPr lang="en-US" i="1" dirty="0"/>
          </a:p>
          <a:p>
            <a:r>
              <a:rPr lang="en-US" dirty="0"/>
              <a:t>I am opting to not examine capital-gains and capital-loss here, and disregarding the </a:t>
            </a:r>
            <a:r>
              <a:rPr lang="en-US" dirty="0" err="1"/>
              <a:t>fnlweight</a:t>
            </a:r>
            <a:r>
              <a:rPr lang="en-US" dirty="0"/>
              <a:t> column, as it seems to follow the same general distribution as the sample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1D784-34E2-4267-A45C-7487FEB9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151" y="1825625"/>
            <a:ext cx="4292931" cy="40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48F1-0F19-4990-9871-020B33C8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2.2: Explanatory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36A2-6A4E-4747-821D-EE72C352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dirty="0"/>
              <a:t>Quantile: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Mean: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C3E5AD-D671-4B2F-96A5-37746DFE9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1601"/>
              </p:ext>
            </p:extLst>
          </p:nvPr>
        </p:nvGraphicFramePr>
        <p:xfrm>
          <a:off x="1016931" y="2313574"/>
          <a:ext cx="2003106" cy="1914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40375">
                  <a:extLst>
                    <a:ext uri="{9D8B030D-6E8A-4147-A177-3AD203B41FA5}">
                      <a16:colId xmlns:a16="http://schemas.microsoft.com/office/drawing/2014/main" val="4171753887"/>
                    </a:ext>
                  </a:extLst>
                </a:gridCol>
                <a:gridCol w="662731">
                  <a:extLst>
                    <a:ext uri="{9D8B030D-6E8A-4147-A177-3AD203B41FA5}">
                      <a16:colId xmlns:a16="http://schemas.microsoft.com/office/drawing/2014/main" val="2312060733"/>
                    </a:ext>
                  </a:extLst>
                </a:gridCol>
              </a:tblGrid>
              <a:tr h="31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8547652"/>
                  </a:ext>
                </a:extLst>
              </a:tr>
              <a:tr h="31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fnlwgt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178356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252799"/>
                  </a:ext>
                </a:extLst>
              </a:tr>
              <a:tr h="31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70696"/>
                  </a:ext>
                </a:extLst>
              </a:tr>
              <a:tr h="31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6068798"/>
                  </a:ext>
                </a:extLst>
              </a:tr>
              <a:tr h="31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9918369"/>
                  </a:ext>
                </a:extLst>
              </a:tr>
              <a:tr h="31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93098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53EEAA1-7535-4FC0-A0FF-0F5C55949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749722"/>
              </p:ext>
            </p:extLst>
          </p:nvPr>
        </p:nvGraphicFramePr>
        <p:xfrm>
          <a:off x="4818344" y="2327971"/>
          <a:ext cx="2555311" cy="418621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00374">
                  <a:extLst>
                    <a:ext uri="{9D8B030D-6E8A-4147-A177-3AD203B41FA5}">
                      <a16:colId xmlns:a16="http://schemas.microsoft.com/office/drawing/2014/main" val="2254291534"/>
                    </a:ext>
                  </a:extLst>
                </a:gridCol>
                <a:gridCol w="1454937">
                  <a:extLst>
                    <a:ext uri="{9D8B030D-6E8A-4147-A177-3AD203B41FA5}">
                      <a16:colId xmlns:a16="http://schemas.microsoft.com/office/drawing/2014/main" val="3451776582"/>
                    </a:ext>
                  </a:extLst>
                </a:gridCol>
              </a:tblGrid>
              <a:tr h="27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16573"/>
                  </a:ext>
                </a:extLst>
              </a:tr>
              <a:tr h="27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workclass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Private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348793"/>
                  </a:ext>
                </a:extLst>
              </a:tr>
              <a:tr h="27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fnlwgt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123011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9504608"/>
                  </a:ext>
                </a:extLst>
              </a:tr>
              <a:tr h="27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HS-grad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675429"/>
                  </a:ext>
                </a:extLst>
              </a:tr>
              <a:tr h="27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4939334"/>
                  </a:ext>
                </a:extLst>
              </a:tr>
              <a:tr h="27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marital-status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Married-civ-spouse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869547"/>
                  </a:ext>
                </a:extLst>
              </a:tr>
              <a:tr h="27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occupation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Prof-specialty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9044140"/>
                  </a:ext>
                </a:extLst>
              </a:tr>
              <a:tr h="27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relationship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Husband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735895"/>
                  </a:ext>
                </a:extLst>
              </a:tr>
              <a:tr h="27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4327562"/>
                  </a:ext>
                </a:extLst>
              </a:tr>
              <a:tr h="27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0697039"/>
                  </a:ext>
                </a:extLst>
              </a:tr>
              <a:tr h="27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562561"/>
                  </a:ext>
                </a:extLst>
              </a:tr>
              <a:tr h="27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6565774"/>
                  </a:ext>
                </a:extLst>
              </a:tr>
              <a:tr h="27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2085373"/>
                  </a:ext>
                </a:extLst>
              </a:tr>
              <a:tr h="27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native-country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9993535"/>
                  </a:ext>
                </a:extLst>
              </a:tr>
              <a:tr h="27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&lt;=50K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6338229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0D483C5-9F21-4F8D-B21B-84E9A048C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88069"/>
              </p:ext>
            </p:extLst>
          </p:nvPr>
        </p:nvGraphicFramePr>
        <p:xfrm>
          <a:off x="8805029" y="2336756"/>
          <a:ext cx="2003106" cy="1914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40375">
                  <a:extLst>
                    <a:ext uri="{9D8B030D-6E8A-4147-A177-3AD203B41FA5}">
                      <a16:colId xmlns:a16="http://schemas.microsoft.com/office/drawing/2014/main" val="4171753887"/>
                    </a:ext>
                  </a:extLst>
                </a:gridCol>
                <a:gridCol w="662731">
                  <a:extLst>
                    <a:ext uri="{9D8B030D-6E8A-4147-A177-3AD203B41FA5}">
                      <a16:colId xmlns:a16="http://schemas.microsoft.com/office/drawing/2014/main" val="2312060733"/>
                    </a:ext>
                  </a:extLst>
                </a:gridCol>
              </a:tblGrid>
              <a:tr h="31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38.58165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8547652"/>
                  </a:ext>
                </a:extLst>
              </a:tr>
              <a:tr h="31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fnlwgt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189778.4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252799"/>
                  </a:ext>
                </a:extLst>
              </a:tr>
              <a:tr h="31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10.08068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70696"/>
                  </a:ext>
                </a:extLst>
              </a:tr>
              <a:tr h="31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1077.649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6068798"/>
                  </a:ext>
                </a:extLst>
              </a:tr>
              <a:tr h="31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87.30383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9918369"/>
                  </a:ext>
                </a:extLst>
              </a:tr>
              <a:tr h="31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40.43746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93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7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48F1-0F19-4990-9871-020B33C8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2.2: Explanatory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36A2-6A4E-4747-821D-EE72C352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Age: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Education Level: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D59E8D-6FF1-49CB-9B35-25A9307A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430"/>
            <a:ext cx="5257800" cy="3412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C01D2E-8DE7-4CEC-9D71-5F5D0B5E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1" y="2342280"/>
            <a:ext cx="5549042" cy="35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6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48F1-0F19-4990-9871-020B33C8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2.3: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36A2-6A4E-4747-821D-EE72C352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251"/>
            <a:ext cx="10515600" cy="217646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Age: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Education Level: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9966F-21BF-4F30-A614-1F2FE5DB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47" y="2267096"/>
            <a:ext cx="5669499" cy="3773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79961B-B918-4187-A9AE-0F0328C5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22" y="2267096"/>
            <a:ext cx="5700818" cy="37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159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298</TotalTime>
  <Words>272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Amida Case Study</vt:lpstr>
      <vt:lpstr>Part 1: Manipulating Data</vt:lpstr>
      <vt:lpstr>Part 2.1: Missing Data</vt:lpstr>
      <vt:lpstr>Part 2.2: Explanatory Statistics </vt:lpstr>
      <vt:lpstr>Part 2.2: Explanatory Statistics </vt:lpstr>
      <vt:lpstr>Part 2.3: 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Amida Case Study</dc:title>
  <dc:creator>Adam Keefe</dc:creator>
  <cp:lastModifiedBy>Adam Keefe</cp:lastModifiedBy>
  <cp:revision>5</cp:revision>
  <dcterms:created xsi:type="dcterms:W3CDTF">2021-11-08T17:08:10Z</dcterms:created>
  <dcterms:modified xsi:type="dcterms:W3CDTF">2021-11-08T22:06:37Z</dcterms:modified>
</cp:coreProperties>
</file>