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Lst>
  <p:notesMasterIdLst>
    <p:notesMasterId r:id="rId24"/>
  </p:notesMasterIdLst>
  <p:sldIdLst>
    <p:sldId id="764" r:id="rId5"/>
    <p:sldId id="314" r:id="rId6"/>
    <p:sldId id="1540" r:id="rId7"/>
    <p:sldId id="1539" r:id="rId8"/>
    <p:sldId id="1536" r:id="rId9"/>
    <p:sldId id="1541" r:id="rId10"/>
    <p:sldId id="1542" r:id="rId11"/>
    <p:sldId id="1550" r:id="rId12"/>
    <p:sldId id="1543" r:id="rId13"/>
    <p:sldId id="1551" r:id="rId14"/>
    <p:sldId id="1544" r:id="rId15"/>
    <p:sldId id="1552" r:id="rId16"/>
    <p:sldId id="1537" r:id="rId17"/>
    <p:sldId id="1538" r:id="rId18"/>
    <p:sldId id="1547" r:id="rId19"/>
    <p:sldId id="1545" r:id="rId20"/>
    <p:sldId id="1548" r:id="rId21"/>
    <p:sldId id="1546" r:id="rId22"/>
    <p:sldId id="154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39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p:restoredTop sz="78639"/>
  </p:normalViewPr>
  <p:slideViewPr>
    <p:cSldViewPr snapToGrid="0" snapToObjects="1">
      <p:cViewPr varScale="1">
        <p:scale>
          <a:sx n="54" d="100"/>
          <a:sy n="54" d="100"/>
        </p:scale>
        <p:origin x="117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B38AC-E450-5B48-BDB6-2D3873A76C93}" type="datetimeFigureOut">
              <a:rPr lang="en-US" smtClean="0"/>
              <a:t>5/2/2024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A18E9-057A-434E-B76B-097F49A29296}" type="slidenum">
              <a:rPr lang="en-US" smtClean="0"/>
              <a:t>‹#›</a:t>
            </a:fld>
            <a:endParaRPr lang="en-US"/>
          </a:p>
        </p:txBody>
      </p:sp>
    </p:spTree>
    <p:extLst>
      <p:ext uri="{BB962C8B-B14F-4D97-AF65-F5344CB8AC3E}">
        <p14:creationId xmlns:p14="http://schemas.microsoft.com/office/powerpoint/2010/main" val="161517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8A18E9-057A-434E-B76B-097F49A29296}" type="slidenum">
              <a:rPr lang="en-US" smtClean="0"/>
              <a:t>0</a:t>
            </a:fld>
            <a:endParaRPr lang="en-US"/>
          </a:p>
        </p:txBody>
      </p:sp>
    </p:spTree>
    <p:extLst>
      <p:ext uri="{BB962C8B-B14F-4D97-AF65-F5344CB8AC3E}">
        <p14:creationId xmlns:p14="http://schemas.microsoft.com/office/powerpoint/2010/main" val="7958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Evolving Standards Supported by Apache CXF</a:t>
            </a:r>
          </a:p>
          <a:p>
            <a:pPr algn="l"/>
            <a:r>
              <a:rPr lang="en-US" b="0" i="0" dirty="0">
                <a:solidFill>
                  <a:srgbClr val="0D0D0D"/>
                </a:solidFill>
                <a:effectLst/>
                <a:highlight>
                  <a:srgbClr val="FFFFFF"/>
                </a:highlight>
                <a:latin typeface="Söhne"/>
              </a:rPr>
              <a:t>Apache CXF has continually evolved to support a broad spectrum of web service standards. This adaptability ensures compatibility and interoperability in diverse IT environments, which is crucial for building robust web service applications. Here are some key standards supported:</a:t>
            </a:r>
          </a:p>
          <a:p>
            <a:pPr algn="l">
              <a:buFont typeface="+mj-lt"/>
              <a:buAutoNum type="arabicPeriod"/>
            </a:pPr>
            <a:r>
              <a:rPr lang="en-US" b="1" i="0" dirty="0">
                <a:solidFill>
                  <a:srgbClr val="0D0D0D"/>
                </a:solidFill>
                <a:effectLst/>
                <a:highlight>
                  <a:srgbClr val="FFFFFF"/>
                </a:highlight>
                <a:latin typeface="Söhne"/>
              </a:rPr>
              <a:t>SOAP (Simple Object Access Protocol)</a:t>
            </a:r>
            <a:r>
              <a:rPr lang="en-US" b="0" i="0" dirty="0">
                <a:solidFill>
                  <a:srgbClr val="0D0D0D"/>
                </a:solidFill>
                <a:effectLst/>
                <a:highlight>
                  <a:srgbClr val="FFFFFF"/>
                </a:highlight>
                <a:latin typeface="Söhne"/>
              </a:rPr>
              <a:t>: Ensures compatibility with WS-* specifications which are foundational for enterprise SOAP services.</a:t>
            </a:r>
          </a:p>
          <a:p>
            <a:pPr algn="l">
              <a:buFont typeface="+mj-lt"/>
              <a:buAutoNum type="arabicPeriod"/>
            </a:pPr>
            <a:r>
              <a:rPr lang="en-US" b="1" i="0" dirty="0">
                <a:solidFill>
                  <a:srgbClr val="0D0D0D"/>
                </a:solidFill>
                <a:effectLst/>
                <a:highlight>
                  <a:srgbClr val="FFFFFF"/>
                </a:highlight>
                <a:latin typeface="Söhne"/>
              </a:rPr>
              <a:t>WSDL (Web Services Description Language)</a:t>
            </a:r>
            <a:r>
              <a:rPr lang="en-US" b="0" i="0" dirty="0">
                <a:solidFill>
                  <a:srgbClr val="0D0D0D"/>
                </a:solidFill>
                <a:effectLst/>
                <a:highlight>
                  <a:srgbClr val="FFFFFF"/>
                </a:highlight>
                <a:latin typeface="Söhne"/>
              </a:rPr>
              <a:t>: Facilitates the automatic generation of client proxies and implementation skeletons from WSDL documents.</a:t>
            </a:r>
          </a:p>
          <a:p>
            <a:pPr algn="l">
              <a:buFont typeface="+mj-lt"/>
              <a:buAutoNum type="arabicPeriod"/>
            </a:pPr>
            <a:r>
              <a:rPr lang="en-US" b="1" i="0" dirty="0">
                <a:solidFill>
                  <a:srgbClr val="0D0D0D"/>
                </a:solidFill>
                <a:effectLst/>
                <a:highlight>
                  <a:srgbClr val="FFFFFF"/>
                </a:highlight>
                <a:latin typeface="Söhne"/>
              </a:rPr>
              <a:t>JAX-WS (Java API for XML Web Services)</a:t>
            </a:r>
            <a:r>
              <a:rPr lang="en-US" b="0" i="0" dirty="0">
                <a:solidFill>
                  <a:srgbClr val="0D0D0D"/>
                </a:solidFill>
                <a:effectLst/>
                <a:highlight>
                  <a:srgbClr val="FFFFFF"/>
                </a:highlight>
                <a:latin typeface="Söhne"/>
              </a:rPr>
              <a:t>: Provides a platform for building and deploying web services according to the WS-I specifications.</a:t>
            </a:r>
          </a:p>
          <a:p>
            <a:pPr algn="l">
              <a:buFont typeface="+mj-lt"/>
              <a:buAutoNum type="arabicPeriod"/>
            </a:pPr>
            <a:r>
              <a:rPr lang="en-US" b="1" i="0" dirty="0">
                <a:solidFill>
                  <a:srgbClr val="0D0D0D"/>
                </a:solidFill>
                <a:effectLst/>
                <a:highlight>
                  <a:srgbClr val="FFFFFF"/>
                </a:highlight>
                <a:latin typeface="Söhne"/>
              </a:rPr>
              <a:t>JAX-RS (Java API for RESTful Web Services)</a:t>
            </a:r>
            <a:r>
              <a:rPr lang="en-US" b="0" i="0" dirty="0">
                <a:solidFill>
                  <a:srgbClr val="0D0D0D"/>
                </a:solidFill>
                <a:effectLst/>
                <a:highlight>
                  <a:srgbClr val="FFFFFF"/>
                </a:highlight>
                <a:latin typeface="Söhne"/>
              </a:rPr>
              <a:t>: Supports the development of RESTful web services.</a:t>
            </a:r>
          </a:p>
          <a:p>
            <a:pPr algn="l">
              <a:buFont typeface="+mj-lt"/>
              <a:buAutoNum type="arabicPeriod"/>
            </a:pPr>
            <a:r>
              <a:rPr lang="en-US" b="1" i="0" dirty="0">
                <a:solidFill>
                  <a:srgbClr val="0D0D0D"/>
                </a:solidFill>
                <a:effectLst/>
                <a:highlight>
                  <a:srgbClr val="FFFFFF"/>
                </a:highlight>
                <a:latin typeface="Söhne"/>
              </a:rPr>
              <a:t>WS-Security</a:t>
            </a:r>
            <a:r>
              <a:rPr lang="en-US" b="0" i="0" dirty="0">
                <a:solidFill>
                  <a:srgbClr val="0D0D0D"/>
                </a:solidFill>
                <a:effectLst/>
                <a:highlight>
                  <a:srgbClr val="FFFFFF"/>
                </a:highlight>
                <a:latin typeface="Söhne"/>
              </a:rPr>
              <a:t>: Offers features that help in implementing secure web services, which is crucial for protecting data in transit.</a:t>
            </a:r>
          </a:p>
          <a:p>
            <a:pPr algn="l">
              <a:buFont typeface="+mj-lt"/>
              <a:buAutoNum type="arabicPeriod"/>
            </a:pPr>
            <a:r>
              <a:rPr lang="en-US" b="1" i="0" dirty="0">
                <a:solidFill>
                  <a:srgbClr val="0D0D0D"/>
                </a:solidFill>
                <a:effectLst/>
                <a:highlight>
                  <a:srgbClr val="FFFFFF"/>
                </a:highlight>
                <a:latin typeface="Söhne"/>
              </a:rPr>
              <a:t>WS-Addressing</a:t>
            </a:r>
            <a:r>
              <a:rPr lang="en-US" b="0" i="0" dirty="0">
                <a:solidFill>
                  <a:srgbClr val="0D0D0D"/>
                </a:solidFill>
                <a:effectLst/>
                <a:highlight>
                  <a:srgbClr val="FFFFFF"/>
                </a:highlight>
                <a:latin typeface="Söhne"/>
              </a:rPr>
              <a:t>: Enhances message routing and allows messages to contain routing data, supporting the stateful operations required by some business processes.</a:t>
            </a:r>
          </a:p>
          <a:p>
            <a:pPr algn="l"/>
            <a:r>
              <a:rPr lang="en-US" b="1" i="0" dirty="0">
                <a:solidFill>
                  <a:srgbClr val="0D0D0D"/>
                </a:solidFill>
                <a:effectLst/>
                <a:highlight>
                  <a:srgbClr val="FFFFFF"/>
                </a:highlight>
                <a:latin typeface="Söhne"/>
              </a:rPr>
              <a:t>Why Version 3.4.3?</a:t>
            </a:r>
          </a:p>
          <a:p>
            <a:pPr algn="l"/>
            <a:r>
              <a:rPr lang="en-US" b="0" i="0" dirty="0">
                <a:solidFill>
                  <a:srgbClr val="0D0D0D"/>
                </a:solidFill>
                <a:effectLst/>
                <a:highlight>
                  <a:srgbClr val="FFFFFF"/>
                </a:highlight>
                <a:latin typeface="Söhne"/>
              </a:rPr>
              <a:t>Choosing Apache CXF version 3.4.3 for your project was likely influenced by specific features or improvements offered in this release. Here are plausible reasons for selecting this version:</a:t>
            </a:r>
          </a:p>
          <a:p>
            <a:pPr algn="l">
              <a:buFont typeface="Arial" panose="020B0604020202020204" pitchFamily="34" charset="0"/>
              <a:buChar char="•"/>
            </a:pPr>
            <a:r>
              <a:rPr lang="en-US" b="1" i="0" dirty="0">
                <a:solidFill>
                  <a:srgbClr val="0D0D0D"/>
                </a:solidFill>
                <a:effectLst/>
                <a:highlight>
                  <a:srgbClr val="FFFFFF"/>
                </a:highlight>
                <a:latin typeface="Söhne"/>
              </a:rPr>
              <a:t>Enhanced Security Features</a:t>
            </a:r>
            <a:r>
              <a:rPr lang="en-US" b="0" i="0" dirty="0">
                <a:solidFill>
                  <a:srgbClr val="0D0D0D"/>
                </a:solidFill>
                <a:effectLst/>
                <a:highlight>
                  <a:srgbClr val="FFFFFF"/>
                </a:highlight>
                <a:latin typeface="Söhne"/>
              </a:rPr>
              <a:t>: Version 3.4.3 includes updated WS-Security features, making it a solid choice for projects where security is a priority. This could include better encryption options, improved token support, and more robust configurations for securing web services.</a:t>
            </a:r>
          </a:p>
          <a:p>
            <a:pPr algn="l">
              <a:buFont typeface="Arial" panose="020B0604020202020204" pitchFamily="34" charset="0"/>
              <a:buChar char="•"/>
            </a:pPr>
            <a:r>
              <a:rPr lang="en-US" b="1" i="0" dirty="0">
                <a:solidFill>
                  <a:srgbClr val="0D0D0D"/>
                </a:solidFill>
                <a:effectLst/>
                <a:highlight>
                  <a:srgbClr val="FFFFFF"/>
                </a:highlight>
                <a:latin typeface="Söhne"/>
              </a:rPr>
              <a:t>Stability and Bug Fixes</a:t>
            </a:r>
            <a:r>
              <a:rPr lang="en-US" b="0" i="0" dirty="0">
                <a:solidFill>
                  <a:srgbClr val="0D0D0D"/>
                </a:solidFill>
                <a:effectLst/>
                <a:highlight>
                  <a:srgbClr val="FFFFFF"/>
                </a:highlight>
                <a:latin typeface="Söhne"/>
              </a:rPr>
              <a:t>: As a later release in the 3.x series, version 3.4.3 includes cumulative bug fixes and stability improvements that make it more reliable for production environments.</a:t>
            </a:r>
          </a:p>
          <a:p>
            <a:pPr algn="l">
              <a:buFont typeface="Arial" panose="020B0604020202020204" pitchFamily="34" charset="0"/>
              <a:buChar char="•"/>
            </a:pPr>
            <a:r>
              <a:rPr lang="en-US" b="1" i="0" dirty="0">
                <a:solidFill>
                  <a:srgbClr val="0D0D0D"/>
                </a:solidFill>
                <a:effectLst/>
                <a:highlight>
                  <a:srgbClr val="FFFFFF"/>
                </a:highlight>
                <a:latin typeface="Söhne"/>
              </a:rPr>
              <a:t>Compatibility with Java and Other Libraries</a:t>
            </a:r>
            <a:r>
              <a:rPr lang="en-US" b="0" i="0" dirty="0">
                <a:solidFill>
                  <a:srgbClr val="0D0D0D"/>
                </a:solidFill>
                <a:effectLst/>
                <a:highlight>
                  <a:srgbClr val="FFFFFF"/>
                </a:highlight>
                <a:latin typeface="Söhne"/>
              </a:rPr>
              <a:t>: This version ensures better compatibility with newer versions of Java and third-party libraries, which is critical for maintaining an up-to-date tech stack.</a:t>
            </a:r>
          </a:p>
          <a:p>
            <a:pPr algn="l">
              <a:buFont typeface="Arial" panose="020B0604020202020204" pitchFamily="34" charset="0"/>
              <a:buChar char="•"/>
            </a:pPr>
            <a:r>
              <a:rPr lang="en-US" b="1" i="0" dirty="0">
                <a:solidFill>
                  <a:srgbClr val="0D0D0D"/>
                </a:solidFill>
                <a:effectLst/>
                <a:highlight>
                  <a:srgbClr val="FFFFFF"/>
                </a:highlight>
                <a:latin typeface="Söhne"/>
              </a:rPr>
              <a:t>Performance Improvements</a:t>
            </a:r>
            <a:r>
              <a:rPr lang="en-US" b="0" i="0" dirty="0">
                <a:solidFill>
                  <a:srgbClr val="0D0D0D"/>
                </a:solidFill>
                <a:effectLst/>
                <a:highlight>
                  <a:srgbClr val="FFFFFF"/>
                </a:highlight>
                <a:latin typeface="Söhne"/>
              </a:rPr>
              <a:t>: Enhanced performance in processing SOAP and RESTful requests, which can be crucial for high-load environments.</a:t>
            </a:r>
          </a:p>
          <a:p>
            <a:endParaRPr lang="en-US" dirty="0"/>
          </a:p>
        </p:txBody>
      </p:sp>
      <p:sp>
        <p:nvSpPr>
          <p:cNvPr id="4" name="Slide Number Placeholder 3"/>
          <p:cNvSpPr>
            <a:spLocks noGrp="1"/>
          </p:cNvSpPr>
          <p:nvPr>
            <p:ph type="sldNum" sz="quarter" idx="5"/>
          </p:nvPr>
        </p:nvSpPr>
        <p:spPr/>
        <p:txBody>
          <a:bodyPr/>
          <a:lstStyle/>
          <a:p>
            <a:fld id="{998A18E9-057A-434E-B76B-097F49A29296}" type="slidenum">
              <a:rPr lang="en-US" smtClean="0"/>
              <a:t>2</a:t>
            </a:fld>
            <a:endParaRPr lang="en-US"/>
          </a:p>
        </p:txBody>
      </p:sp>
    </p:spTree>
    <p:extLst>
      <p:ext uri="{BB962C8B-B14F-4D97-AF65-F5344CB8AC3E}">
        <p14:creationId xmlns:p14="http://schemas.microsoft.com/office/powerpoint/2010/main" val="38651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A18E9-057A-434E-B76B-097F49A29296}" type="slidenum">
              <a:rPr lang="en-US" smtClean="0"/>
              <a:t>4</a:t>
            </a:fld>
            <a:endParaRPr lang="en-US"/>
          </a:p>
        </p:txBody>
      </p:sp>
    </p:spTree>
    <p:extLst>
      <p:ext uri="{BB962C8B-B14F-4D97-AF65-F5344CB8AC3E}">
        <p14:creationId xmlns:p14="http://schemas.microsoft.com/office/powerpoint/2010/main" val="194697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A18E9-057A-434E-B76B-097F49A29296}" type="slidenum">
              <a:rPr lang="en-US" smtClean="0"/>
              <a:t>12</a:t>
            </a:fld>
            <a:endParaRPr lang="en-US"/>
          </a:p>
        </p:txBody>
      </p:sp>
    </p:spTree>
    <p:extLst>
      <p:ext uri="{BB962C8B-B14F-4D97-AF65-F5344CB8AC3E}">
        <p14:creationId xmlns:p14="http://schemas.microsoft.com/office/powerpoint/2010/main" val="221496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 </a:t>
            </a:r>
            <a:r>
              <a:rPr lang="fr-FR" dirty="0" err="1"/>
              <a:t>rest</a:t>
            </a:r>
            <a:r>
              <a:rPr lang="fr-FR" dirty="0"/>
              <a:t> and soap </a:t>
            </a:r>
            <a:endParaRPr lang="en-US" dirty="0"/>
          </a:p>
        </p:txBody>
      </p:sp>
      <p:sp>
        <p:nvSpPr>
          <p:cNvPr id="4" name="Slide Number Placeholder 3"/>
          <p:cNvSpPr>
            <a:spLocks noGrp="1"/>
          </p:cNvSpPr>
          <p:nvPr>
            <p:ph type="sldNum" sz="quarter" idx="5"/>
          </p:nvPr>
        </p:nvSpPr>
        <p:spPr/>
        <p:txBody>
          <a:bodyPr/>
          <a:lstStyle/>
          <a:p>
            <a:fld id="{998A18E9-057A-434E-B76B-097F49A29296}" type="slidenum">
              <a:rPr lang="en-US" smtClean="0"/>
              <a:t>15</a:t>
            </a:fld>
            <a:endParaRPr lang="en-US"/>
          </a:p>
        </p:txBody>
      </p:sp>
    </p:spTree>
    <p:extLst>
      <p:ext uri="{BB962C8B-B14F-4D97-AF65-F5344CB8AC3E}">
        <p14:creationId xmlns:p14="http://schemas.microsoft.com/office/powerpoint/2010/main" val="349311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 the </a:t>
            </a:r>
            <a:r>
              <a:rPr lang="fr-FR" dirty="0" err="1"/>
              <a:t>rest</a:t>
            </a:r>
            <a:r>
              <a:rPr lang="fr-FR" dirty="0"/>
              <a:t> </a:t>
            </a:r>
            <a:r>
              <a:rPr lang="fr-FR" dirty="0" err="1"/>
              <a:t>ws</a:t>
            </a:r>
            <a:endParaRPr lang="en-US" dirty="0"/>
          </a:p>
        </p:txBody>
      </p:sp>
      <p:sp>
        <p:nvSpPr>
          <p:cNvPr id="4" name="Slide Number Placeholder 3"/>
          <p:cNvSpPr>
            <a:spLocks noGrp="1"/>
          </p:cNvSpPr>
          <p:nvPr>
            <p:ph type="sldNum" sz="quarter" idx="5"/>
          </p:nvPr>
        </p:nvSpPr>
        <p:spPr/>
        <p:txBody>
          <a:bodyPr/>
          <a:lstStyle/>
          <a:p>
            <a:fld id="{998A18E9-057A-434E-B76B-097F49A29296}" type="slidenum">
              <a:rPr lang="en-US" smtClean="0"/>
              <a:t>17</a:t>
            </a:fld>
            <a:endParaRPr lang="en-US"/>
          </a:p>
        </p:txBody>
      </p:sp>
    </p:spTree>
    <p:extLst>
      <p:ext uri="{BB962C8B-B14F-4D97-AF65-F5344CB8AC3E}">
        <p14:creationId xmlns:p14="http://schemas.microsoft.com/office/powerpoint/2010/main" val="306813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 the </a:t>
            </a:r>
            <a:r>
              <a:rPr lang="fr-FR" dirty="0" err="1"/>
              <a:t>rest</a:t>
            </a:r>
            <a:r>
              <a:rPr lang="fr-FR" dirty="0"/>
              <a:t> </a:t>
            </a:r>
            <a:r>
              <a:rPr lang="fr-FR" dirty="0" err="1"/>
              <a:t>ws</a:t>
            </a:r>
            <a:endParaRPr lang="en-US" dirty="0"/>
          </a:p>
        </p:txBody>
      </p:sp>
      <p:sp>
        <p:nvSpPr>
          <p:cNvPr id="4" name="Slide Number Placeholder 3"/>
          <p:cNvSpPr>
            <a:spLocks noGrp="1"/>
          </p:cNvSpPr>
          <p:nvPr>
            <p:ph type="sldNum" sz="quarter" idx="5"/>
          </p:nvPr>
        </p:nvSpPr>
        <p:spPr/>
        <p:txBody>
          <a:bodyPr/>
          <a:lstStyle/>
          <a:p>
            <a:fld id="{998A18E9-057A-434E-B76B-097F49A29296}" type="slidenum">
              <a:rPr lang="en-US" smtClean="0"/>
              <a:t>18</a:t>
            </a:fld>
            <a:endParaRPr lang="en-US"/>
          </a:p>
        </p:txBody>
      </p:sp>
    </p:spTree>
    <p:extLst>
      <p:ext uri="{BB962C8B-B14F-4D97-AF65-F5344CB8AC3E}">
        <p14:creationId xmlns:p14="http://schemas.microsoft.com/office/powerpoint/2010/main" val="331326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FB115AF-64F7-934A-9D82-714E7EE39560}" type="datetime1">
              <a:rPr lang="it-IT" smtClean="0"/>
              <a:t>02/05/2024</a:t>
            </a:fld>
            <a:endParaRPr lang="en-US"/>
          </a:p>
        </p:txBody>
      </p:sp>
      <p:sp>
        <p:nvSpPr>
          <p:cNvPr id="5" name="Footer Placeholder 4"/>
          <p:cNvSpPr>
            <a:spLocks noGrp="1"/>
          </p:cNvSpPr>
          <p:nvPr>
            <p:ph type="ftr" sz="quarter" idx="11"/>
          </p:nvPr>
        </p:nvSpPr>
        <p:spPr/>
        <p:txBody>
          <a:bodyPr/>
          <a:lstStyle/>
          <a:p>
            <a:r>
              <a:rPr lang="en-US"/>
              <a:t>Midterm Test Homework - SoSE</a:t>
            </a:r>
          </a:p>
        </p:txBody>
      </p:sp>
      <p:sp>
        <p:nvSpPr>
          <p:cNvPr id="6" name="Slide Number Placeholder 5"/>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120650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54C2F-3E5E-2A4E-9BC1-08A363346D65}" type="datetime1">
              <a:rPr lang="it-IT" smtClean="0"/>
              <a:t>02/05/2024</a:t>
            </a:fld>
            <a:endParaRPr lang="en-US"/>
          </a:p>
        </p:txBody>
      </p:sp>
      <p:sp>
        <p:nvSpPr>
          <p:cNvPr id="5" name="Footer Placeholder 4"/>
          <p:cNvSpPr>
            <a:spLocks noGrp="1"/>
          </p:cNvSpPr>
          <p:nvPr>
            <p:ph type="ftr" sz="quarter" idx="11"/>
          </p:nvPr>
        </p:nvSpPr>
        <p:spPr/>
        <p:txBody>
          <a:bodyPr/>
          <a:lstStyle/>
          <a:p>
            <a:r>
              <a:rPr lang="en-US"/>
              <a:t>Midterm Test Homework - SoSE</a:t>
            </a:r>
          </a:p>
        </p:txBody>
      </p:sp>
      <p:sp>
        <p:nvSpPr>
          <p:cNvPr id="6" name="Slide Number Placeholder 5"/>
          <p:cNvSpPr>
            <a:spLocks noGrp="1"/>
          </p:cNvSpPr>
          <p:nvPr>
            <p:ph type="sldNum" sz="quarter" idx="12"/>
          </p:nvPr>
        </p:nvSpPr>
        <p:spPr/>
        <p:txBody>
          <a:bodyPr/>
          <a:lstStyle/>
          <a:p>
            <a:fld id="{5ABFFAD9-C28C-F046-BDF1-9CFBDED723D7}" type="slidenum">
              <a:rPr lang="en-US" smtClean="0"/>
              <a:t>‹#›</a:t>
            </a:fld>
            <a:endParaRPr lang="en-US"/>
          </a:p>
        </p:txBody>
      </p:sp>
      <p:cxnSp>
        <p:nvCxnSpPr>
          <p:cNvPr id="7" name="Straight Connector 6"/>
          <p:cNvCxnSpPr/>
          <p:nvPr userDrawn="1"/>
        </p:nvCxnSpPr>
        <p:spPr>
          <a:xfrm>
            <a:off x="167640" y="867132"/>
            <a:ext cx="8856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29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3FD9-A204-1746-82A5-46C893ABDDD9}" type="datetime1">
              <a:rPr lang="it-IT" smtClean="0"/>
              <a:t>02/05/2024</a:t>
            </a:fld>
            <a:endParaRPr lang="en-US"/>
          </a:p>
        </p:txBody>
      </p:sp>
      <p:sp>
        <p:nvSpPr>
          <p:cNvPr id="5" name="Footer Placeholder 4"/>
          <p:cNvSpPr>
            <a:spLocks noGrp="1"/>
          </p:cNvSpPr>
          <p:nvPr>
            <p:ph type="ftr" sz="quarter" idx="11"/>
          </p:nvPr>
        </p:nvSpPr>
        <p:spPr/>
        <p:txBody>
          <a:bodyPr/>
          <a:lstStyle/>
          <a:p>
            <a:r>
              <a:rPr lang="en-US"/>
              <a:t>Midterm Test Homework - SoSE</a:t>
            </a:r>
          </a:p>
        </p:txBody>
      </p:sp>
      <p:sp>
        <p:nvSpPr>
          <p:cNvPr id="6" name="Slide Number Placeholder 5"/>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31276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Date Placeholder 3"/>
          <p:cNvSpPr>
            <a:spLocks noGrp="1"/>
          </p:cNvSpPr>
          <p:nvPr>
            <p:ph type="dt" sz="half" idx="2"/>
          </p:nvPr>
        </p:nvSpPr>
        <p:spPr>
          <a:xfrm>
            <a:off x="167640" y="6486526"/>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4B484751-715A-5C4E-9B92-A20F69DE1EC3}" type="datetime1">
              <a:rPr lang="it-IT" noProof="0" smtClean="0"/>
              <a:t>02/05/2024</a:t>
            </a:fld>
            <a:endParaRPr lang="en-US" noProof="0" dirty="0"/>
          </a:p>
        </p:txBody>
      </p:sp>
      <p:sp>
        <p:nvSpPr>
          <p:cNvPr id="10" name="Footer Placeholder 4"/>
          <p:cNvSpPr>
            <a:spLocks noGrp="1"/>
          </p:cNvSpPr>
          <p:nvPr>
            <p:ph type="ftr" sz="quarter" idx="3"/>
          </p:nvPr>
        </p:nvSpPr>
        <p:spPr>
          <a:xfrm>
            <a:off x="2556301" y="6480177"/>
            <a:ext cx="4107599"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r>
              <a:rPr lang="en-US" noProof="0"/>
              <a:t>Midterm Test Homework - SoSE</a:t>
            </a:r>
            <a:endParaRPr lang="en-US" noProof="0" dirty="0"/>
          </a:p>
        </p:txBody>
      </p:sp>
      <p:sp>
        <p:nvSpPr>
          <p:cNvPr id="11" name="Slide Number Placeholder 5"/>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5ABFFAD9-C28C-F046-BDF1-9CFBDED723D7}" type="slidenum">
              <a:rPr lang="en-US" noProof="0" smtClean="0"/>
              <a:pPr/>
              <a:t>‹#›</a:t>
            </a:fld>
            <a:endParaRPr lang="en-US" noProof="0" dirty="0"/>
          </a:p>
        </p:txBody>
      </p:sp>
      <p:cxnSp>
        <p:nvCxnSpPr>
          <p:cNvPr id="12" name="Straight Connector 11"/>
          <p:cNvCxnSpPr/>
          <p:nvPr userDrawn="1"/>
        </p:nvCxnSpPr>
        <p:spPr>
          <a:xfrm>
            <a:off x="167640" y="867132"/>
            <a:ext cx="8856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26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22CA9E8-5BD3-B64B-B85A-DA0C722A237C}" type="datetime1">
              <a:rPr lang="it-IT" smtClean="0"/>
              <a:t>02/05/2024</a:t>
            </a:fld>
            <a:endParaRPr lang="en-US"/>
          </a:p>
        </p:txBody>
      </p:sp>
      <p:sp>
        <p:nvSpPr>
          <p:cNvPr id="5" name="Footer Placeholder 4"/>
          <p:cNvSpPr>
            <a:spLocks noGrp="1"/>
          </p:cNvSpPr>
          <p:nvPr>
            <p:ph type="ftr" sz="quarter" idx="11"/>
          </p:nvPr>
        </p:nvSpPr>
        <p:spPr/>
        <p:txBody>
          <a:bodyPr/>
          <a:lstStyle/>
          <a:p>
            <a:r>
              <a:rPr lang="en-US"/>
              <a:t>Midterm Test Homework - SoSE</a:t>
            </a:r>
          </a:p>
        </p:txBody>
      </p:sp>
      <p:sp>
        <p:nvSpPr>
          <p:cNvPr id="6" name="Slide Number Placeholder 5"/>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154879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 y="960120"/>
            <a:ext cx="4347210" cy="5216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960120"/>
            <a:ext cx="4392930" cy="5216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24BC7-491A-4043-8B08-85FE06BC44AA}" type="datetime1">
              <a:rPr lang="it-IT" smtClean="0"/>
              <a:t>02/05/2024</a:t>
            </a:fld>
            <a:endParaRPr lang="en-US"/>
          </a:p>
        </p:txBody>
      </p:sp>
      <p:sp>
        <p:nvSpPr>
          <p:cNvPr id="6" name="Footer Placeholder 5"/>
          <p:cNvSpPr>
            <a:spLocks noGrp="1"/>
          </p:cNvSpPr>
          <p:nvPr>
            <p:ph type="ftr" sz="quarter" idx="11"/>
          </p:nvPr>
        </p:nvSpPr>
        <p:spPr/>
        <p:txBody>
          <a:bodyPr/>
          <a:lstStyle/>
          <a:p>
            <a:r>
              <a:rPr lang="en-US"/>
              <a:t>Midterm Test Homework - SoSE</a:t>
            </a:r>
          </a:p>
        </p:txBody>
      </p:sp>
      <p:sp>
        <p:nvSpPr>
          <p:cNvPr id="7" name="Slide Number Placeholder 6"/>
          <p:cNvSpPr>
            <a:spLocks noGrp="1"/>
          </p:cNvSpPr>
          <p:nvPr>
            <p:ph type="sldNum" sz="quarter" idx="12"/>
          </p:nvPr>
        </p:nvSpPr>
        <p:spPr/>
        <p:txBody>
          <a:bodyPr/>
          <a:lstStyle/>
          <a:p>
            <a:fld id="{5ABFFAD9-C28C-F046-BDF1-9CFBDED723D7}" type="slidenum">
              <a:rPr lang="en-US" smtClean="0"/>
              <a:t>‹#›</a:t>
            </a:fld>
            <a:endParaRPr lang="en-US"/>
          </a:p>
        </p:txBody>
      </p:sp>
      <p:cxnSp>
        <p:nvCxnSpPr>
          <p:cNvPr id="8" name="Straight Connector 7"/>
          <p:cNvCxnSpPr/>
          <p:nvPr userDrawn="1"/>
        </p:nvCxnSpPr>
        <p:spPr>
          <a:xfrm>
            <a:off x="167640" y="867132"/>
            <a:ext cx="8856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33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12BE8-0A92-D845-ADC9-7BCAB426C003}" type="datetime1">
              <a:rPr lang="it-IT" smtClean="0"/>
              <a:t>02/05/2024</a:t>
            </a:fld>
            <a:endParaRPr lang="en-US"/>
          </a:p>
        </p:txBody>
      </p:sp>
      <p:sp>
        <p:nvSpPr>
          <p:cNvPr id="8" name="Footer Placeholder 7"/>
          <p:cNvSpPr>
            <a:spLocks noGrp="1"/>
          </p:cNvSpPr>
          <p:nvPr>
            <p:ph type="ftr" sz="quarter" idx="11"/>
          </p:nvPr>
        </p:nvSpPr>
        <p:spPr/>
        <p:txBody>
          <a:bodyPr/>
          <a:lstStyle/>
          <a:p>
            <a:r>
              <a:rPr lang="en-US"/>
              <a:t>Midterm Test Homework - SoSE</a:t>
            </a:r>
          </a:p>
        </p:txBody>
      </p:sp>
      <p:sp>
        <p:nvSpPr>
          <p:cNvPr id="9" name="Slide Number Placeholder 8"/>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47476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43F676-01A4-5B45-AECB-945F3B099B6B}" type="datetime1">
              <a:rPr lang="it-IT" smtClean="0"/>
              <a:t>02/05/2024</a:t>
            </a:fld>
            <a:endParaRPr lang="en-US"/>
          </a:p>
        </p:txBody>
      </p:sp>
      <p:sp>
        <p:nvSpPr>
          <p:cNvPr id="4" name="Footer Placeholder 3"/>
          <p:cNvSpPr>
            <a:spLocks noGrp="1"/>
          </p:cNvSpPr>
          <p:nvPr>
            <p:ph type="ftr" sz="quarter" idx="11"/>
          </p:nvPr>
        </p:nvSpPr>
        <p:spPr/>
        <p:txBody>
          <a:bodyPr/>
          <a:lstStyle/>
          <a:p>
            <a:r>
              <a:rPr lang="en-US"/>
              <a:t>Midterm Test Homework - SoSE</a:t>
            </a:r>
          </a:p>
        </p:txBody>
      </p:sp>
      <p:sp>
        <p:nvSpPr>
          <p:cNvPr id="5" name="Slide Number Placeholder 4"/>
          <p:cNvSpPr>
            <a:spLocks noGrp="1"/>
          </p:cNvSpPr>
          <p:nvPr>
            <p:ph type="sldNum" sz="quarter" idx="12"/>
          </p:nvPr>
        </p:nvSpPr>
        <p:spPr/>
        <p:txBody>
          <a:bodyPr/>
          <a:lstStyle/>
          <a:p>
            <a:fld id="{5ABFFAD9-C28C-F046-BDF1-9CFBDED723D7}" type="slidenum">
              <a:rPr lang="en-US" smtClean="0"/>
              <a:t>‹#›</a:t>
            </a:fld>
            <a:endParaRPr lang="en-US"/>
          </a:p>
        </p:txBody>
      </p:sp>
      <p:cxnSp>
        <p:nvCxnSpPr>
          <p:cNvPr id="6" name="Straight Connector 5"/>
          <p:cNvCxnSpPr/>
          <p:nvPr userDrawn="1"/>
        </p:nvCxnSpPr>
        <p:spPr>
          <a:xfrm>
            <a:off x="167640" y="911736"/>
            <a:ext cx="8856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89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1C562-7B6D-3B43-AC8E-EBF67F924246}" type="datetime1">
              <a:rPr lang="it-IT" smtClean="0"/>
              <a:t>02/05/2024</a:t>
            </a:fld>
            <a:endParaRPr lang="en-US"/>
          </a:p>
        </p:txBody>
      </p:sp>
      <p:sp>
        <p:nvSpPr>
          <p:cNvPr id="3" name="Footer Placeholder 2"/>
          <p:cNvSpPr>
            <a:spLocks noGrp="1"/>
          </p:cNvSpPr>
          <p:nvPr>
            <p:ph type="ftr" sz="quarter" idx="11"/>
          </p:nvPr>
        </p:nvSpPr>
        <p:spPr/>
        <p:txBody>
          <a:bodyPr/>
          <a:lstStyle/>
          <a:p>
            <a:r>
              <a:rPr lang="en-US"/>
              <a:t>Midterm Test Homework - SoSE</a:t>
            </a:r>
          </a:p>
        </p:txBody>
      </p:sp>
      <p:sp>
        <p:nvSpPr>
          <p:cNvPr id="4" name="Slide Number Placeholder 3"/>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83316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D9986A-E684-CC4E-B11E-D61F33B4D977}" type="datetime1">
              <a:rPr lang="it-IT" smtClean="0"/>
              <a:t>02/05/2024</a:t>
            </a:fld>
            <a:endParaRPr lang="en-US"/>
          </a:p>
        </p:txBody>
      </p:sp>
      <p:sp>
        <p:nvSpPr>
          <p:cNvPr id="6" name="Footer Placeholder 5"/>
          <p:cNvSpPr>
            <a:spLocks noGrp="1"/>
          </p:cNvSpPr>
          <p:nvPr>
            <p:ph type="ftr" sz="quarter" idx="11"/>
          </p:nvPr>
        </p:nvSpPr>
        <p:spPr/>
        <p:txBody>
          <a:bodyPr/>
          <a:lstStyle/>
          <a:p>
            <a:r>
              <a:rPr lang="en-US"/>
              <a:t>Midterm Test Homework - SoSE</a:t>
            </a:r>
          </a:p>
        </p:txBody>
      </p:sp>
      <p:sp>
        <p:nvSpPr>
          <p:cNvPr id="7" name="Slide Number Placeholder 6"/>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135896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E2497-C577-DE42-9C73-2CFA416D310C}" type="datetime1">
              <a:rPr lang="it-IT" smtClean="0"/>
              <a:t>02/05/2024</a:t>
            </a:fld>
            <a:endParaRPr lang="en-US"/>
          </a:p>
        </p:txBody>
      </p:sp>
      <p:sp>
        <p:nvSpPr>
          <p:cNvPr id="6" name="Footer Placeholder 5"/>
          <p:cNvSpPr>
            <a:spLocks noGrp="1"/>
          </p:cNvSpPr>
          <p:nvPr>
            <p:ph type="ftr" sz="quarter" idx="11"/>
          </p:nvPr>
        </p:nvSpPr>
        <p:spPr/>
        <p:txBody>
          <a:bodyPr/>
          <a:lstStyle/>
          <a:p>
            <a:r>
              <a:rPr lang="en-US"/>
              <a:t>Midterm Test Homework - SoSE</a:t>
            </a:r>
          </a:p>
        </p:txBody>
      </p:sp>
      <p:sp>
        <p:nvSpPr>
          <p:cNvPr id="7" name="Slide Number Placeholder 6"/>
          <p:cNvSpPr>
            <a:spLocks noGrp="1"/>
          </p:cNvSpPr>
          <p:nvPr>
            <p:ph type="sldNum" sz="quarter" idx="12"/>
          </p:nvPr>
        </p:nvSpPr>
        <p:spPr/>
        <p:txBody>
          <a:bodyPr/>
          <a:lstStyle/>
          <a:p>
            <a:fld id="{5ABFFAD9-C28C-F046-BDF1-9CFBDED723D7}" type="slidenum">
              <a:rPr lang="en-US" smtClean="0"/>
              <a:t>‹#›</a:t>
            </a:fld>
            <a:endParaRPr lang="en-US"/>
          </a:p>
        </p:txBody>
      </p:sp>
    </p:spTree>
    <p:extLst>
      <p:ext uri="{BB962C8B-B14F-4D97-AF65-F5344CB8AC3E}">
        <p14:creationId xmlns:p14="http://schemas.microsoft.com/office/powerpoint/2010/main" val="156186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 y="90807"/>
            <a:ext cx="8854440" cy="7473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 y="990600"/>
            <a:ext cx="8854440" cy="52716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 y="6486526"/>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449F1363-CB5B-0D4E-8C8C-712595F1E0A5}" type="datetime1">
              <a:rPr lang="it-IT" smtClean="0"/>
              <a:t>02/05/2024</a:t>
            </a:fld>
            <a:endParaRPr lang="en-US"/>
          </a:p>
        </p:txBody>
      </p:sp>
      <p:sp>
        <p:nvSpPr>
          <p:cNvPr id="5" name="Footer Placeholder 4"/>
          <p:cNvSpPr>
            <a:spLocks noGrp="1"/>
          </p:cNvSpPr>
          <p:nvPr>
            <p:ph type="ftr" sz="quarter" idx="3"/>
          </p:nvPr>
        </p:nvSpPr>
        <p:spPr>
          <a:xfrm>
            <a:off x="2556301" y="6480177"/>
            <a:ext cx="4107599"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r>
              <a:rPr lang="en-US"/>
              <a:t>Midterm Test Homework - SoSE</a:t>
            </a:r>
          </a:p>
        </p:txBody>
      </p:sp>
      <p:sp>
        <p:nvSpPr>
          <p:cNvPr id="6" name="Slide Number Placeholder 5"/>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5ABFFAD9-C28C-F046-BDF1-9CFBDED723D7}" type="slidenum">
              <a:rPr lang="en-US" smtClean="0"/>
              <a:pPr/>
              <a:t>‹#›</a:t>
            </a:fld>
            <a:endParaRPr lang="en-US"/>
          </a:p>
        </p:txBody>
      </p:sp>
    </p:spTree>
    <p:extLst>
      <p:ext uri="{BB962C8B-B14F-4D97-AF65-F5344CB8AC3E}">
        <p14:creationId xmlns:p14="http://schemas.microsoft.com/office/powerpoint/2010/main" val="1588164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Raleway Light" charset="0"/>
          <a:ea typeface="Raleway Light" charset="0"/>
          <a:cs typeface="Raleway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lumMod val="85000"/>
              <a:lumOff val="15000"/>
            </a:schemeClr>
          </a:solidFill>
          <a:latin typeface="Raleway Light" charset="0"/>
          <a:ea typeface="Raleway Light" charset="0"/>
          <a:cs typeface="Raleway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85000"/>
              <a:lumOff val="15000"/>
            </a:schemeClr>
          </a:solidFill>
          <a:latin typeface="Raleway Light" charset="0"/>
          <a:ea typeface="Raleway Light" charset="0"/>
          <a:cs typeface="Raleway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85000"/>
              <a:lumOff val="15000"/>
            </a:schemeClr>
          </a:solidFill>
          <a:latin typeface="Raleway Light" charset="0"/>
          <a:ea typeface="Raleway Light" charset="0"/>
          <a:cs typeface="Raleway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85000"/>
              <a:lumOff val="15000"/>
            </a:schemeClr>
          </a:solidFill>
          <a:latin typeface="Raleway Light" charset="0"/>
          <a:ea typeface="Raleway Light" charset="0"/>
          <a:cs typeface="Raleway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85000"/>
              <a:lumOff val="15000"/>
            </a:schemeClr>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am..bouafia@student.univaq.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xf.apache.org/docs/3.4.3-release-note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xf.apache.org/docs/3.4.3-release-notes.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cxf.apache.org/do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xf.apache.org/do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8ECA29FC-8A92-6340-B287-7AF3201842F5}"/>
              </a:ext>
            </a:extLst>
          </p:cNvPr>
          <p:cNvSpPr txBox="1">
            <a:spLocks/>
          </p:cNvSpPr>
          <p:nvPr/>
        </p:nvSpPr>
        <p:spPr>
          <a:xfrm>
            <a:off x="276725" y="3819833"/>
            <a:ext cx="8590547" cy="29058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chemeClr val="tx1">
                    <a:lumMod val="85000"/>
                    <a:lumOff val="15000"/>
                  </a:schemeClr>
                </a:solidFill>
                <a:latin typeface="+mj-lt"/>
                <a:ea typeface="Raleway Light" charset="0"/>
                <a:cs typeface="Raleway Light"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lumMod val="85000"/>
                    <a:lumOff val="15000"/>
                  </a:schemeClr>
                </a:solidFill>
                <a:latin typeface="Raleway Light" charset="0"/>
                <a:ea typeface="Raleway Light" charset="0"/>
                <a:cs typeface="Raleway Light"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lumMod val="85000"/>
                    <a:lumOff val="15000"/>
                  </a:schemeClr>
                </a:solidFill>
                <a:latin typeface="Raleway Light" charset="0"/>
                <a:ea typeface="Raleway Light" charset="0"/>
                <a:cs typeface="Raleway Light"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lumMod val="85000"/>
                    <a:lumOff val="15000"/>
                  </a:schemeClr>
                </a:solidFill>
                <a:latin typeface="Raleway Light" charset="0"/>
                <a:ea typeface="Raleway Light" charset="0"/>
                <a:cs typeface="Raleway Light"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lumMod val="85000"/>
                    <a:lumOff val="15000"/>
                  </a:schemeClr>
                </a:solidFill>
                <a:latin typeface="Raleway Light" charset="0"/>
                <a:ea typeface="Raleway Light" charset="0"/>
                <a:cs typeface="Raleway Light"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6600"/>
                </a:solidFill>
                <a:latin typeface="Raleway Light" charset="0"/>
              </a:rPr>
              <a:t>Securing SOAP and REST Services with Apache CXF </a:t>
            </a:r>
          </a:p>
          <a:p>
            <a:endParaRPr lang="en-US" sz="1000" dirty="0">
              <a:latin typeface="Raleway Light" panose="020B0403030101060003" pitchFamily="34" charset="77"/>
            </a:endParaRPr>
          </a:p>
          <a:p>
            <a:endParaRPr lang="en-US" dirty="0">
              <a:latin typeface="Raleway Light" panose="020B0403030101060003" pitchFamily="34" charset="77"/>
            </a:endParaRPr>
          </a:p>
          <a:p>
            <a:r>
              <a:rPr lang="en-US" dirty="0">
                <a:latin typeface="Raleway Light" panose="020B0403030101060003" pitchFamily="34" charset="77"/>
              </a:rPr>
              <a:t>Adam Bouafia</a:t>
            </a:r>
          </a:p>
          <a:p>
            <a:r>
              <a:rPr lang="en-US" sz="1800" dirty="0">
                <a:latin typeface="Raleway Light" panose="020B0403030101060003" pitchFamily="34" charset="77"/>
              </a:rPr>
              <a:t>University of L’Aquila</a:t>
            </a:r>
          </a:p>
          <a:p>
            <a:r>
              <a:rPr lang="en-US" altLang="de-DE" sz="1400" dirty="0">
                <a:latin typeface="Raleway Light" panose="020B0403030101060003" pitchFamily="34" charset="77"/>
                <a:ea typeface="Verdana" panose="020B0604030504040204" pitchFamily="34" charset="0"/>
                <a:hlinkClick r:id="rId3"/>
              </a:rPr>
              <a:t>Adam..bouafia@student.univaq.it</a:t>
            </a:r>
            <a:r>
              <a:rPr lang="en-US" altLang="de-DE" sz="1400" dirty="0">
                <a:latin typeface="Raleway Light" panose="020B0403030101060003" pitchFamily="34" charset="77"/>
                <a:ea typeface="Verdana" panose="020B0604030504040204" pitchFamily="34" charset="0"/>
              </a:rPr>
              <a:t> </a:t>
            </a:r>
          </a:p>
        </p:txBody>
      </p:sp>
      <p:sp>
        <p:nvSpPr>
          <p:cNvPr id="14" name="Title 1">
            <a:extLst>
              <a:ext uri="{FF2B5EF4-FFF2-40B4-BE49-F238E27FC236}">
                <a16:creationId xmlns:a16="http://schemas.microsoft.com/office/drawing/2014/main" id="{FDDEC6A4-313E-B345-93EA-9FB8EE5EF975}"/>
              </a:ext>
            </a:extLst>
          </p:cNvPr>
          <p:cNvSpPr>
            <a:spLocks noGrp="1"/>
          </p:cNvSpPr>
          <p:nvPr>
            <p:ph type="ctrTitle"/>
          </p:nvPr>
        </p:nvSpPr>
        <p:spPr>
          <a:xfrm>
            <a:off x="685799" y="295979"/>
            <a:ext cx="7772400" cy="3133021"/>
          </a:xfrm>
        </p:spPr>
        <p:txBody>
          <a:bodyPr>
            <a:normAutofit fontScale="90000"/>
          </a:bodyPr>
          <a:lstStyle/>
          <a:p>
            <a:pPr>
              <a:lnSpc>
                <a:spcPct val="100000"/>
              </a:lnSpc>
            </a:pPr>
            <a:r>
              <a:rPr lang="en-US" sz="4400" dirty="0"/>
              <a:t>Service-oriented Software Engineering</a:t>
            </a:r>
            <a:br>
              <a:rPr lang="en-US" sz="4400" dirty="0"/>
            </a:br>
            <a:r>
              <a:rPr lang="en-US" sz="4400" dirty="0"/>
              <a:t>(</a:t>
            </a:r>
            <a:r>
              <a:rPr lang="en-US" sz="4400" dirty="0" err="1">
                <a:solidFill>
                  <a:schemeClr val="tx1"/>
                </a:solidFill>
              </a:rPr>
              <a:t>SoSE</a:t>
            </a:r>
            <a:r>
              <a:rPr lang="en-US" sz="4400" dirty="0">
                <a:solidFill>
                  <a:schemeClr val="tx1"/>
                </a:solidFill>
              </a:rPr>
              <a:t>)</a:t>
            </a:r>
            <a:br>
              <a:rPr lang="en-US" sz="4400" dirty="0">
                <a:solidFill>
                  <a:schemeClr val="tx1"/>
                </a:solidFill>
              </a:rPr>
            </a:br>
            <a:br>
              <a:rPr lang="en-US" sz="4400" dirty="0">
                <a:solidFill>
                  <a:schemeClr val="tx1"/>
                </a:solidFill>
              </a:rPr>
            </a:br>
            <a:r>
              <a:rPr lang="en-US" sz="4400" dirty="0">
                <a:solidFill>
                  <a:srgbClr val="FF6600"/>
                </a:solidFill>
              </a:rPr>
              <a:t>Midterm test homework</a:t>
            </a:r>
            <a:endParaRPr lang="en-US" sz="4400" i="1" dirty="0">
              <a:solidFill>
                <a:srgbClr val="FF6600"/>
              </a:solidFill>
            </a:endParaRPr>
          </a:p>
        </p:txBody>
      </p:sp>
    </p:spTree>
    <p:extLst>
      <p:ext uri="{BB962C8B-B14F-4D97-AF65-F5344CB8AC3E}">
        <p14:creationId xmlns:p14="http://schemas.microsoft.com/office/powerpoint/2010/main" val="186550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2DF1-B8BB-64EA-A073-8D36DF5510FD}"/>
              </a:ext>
            </a:extLst>
          </p:cNvPr>
          <p:cNvSpPr>
            <a:spLocks noGrp="1"/>
          </p:cNvSpPr>
          <p:nvPr>
            <p:ph type="title"/>
          </p:nvPr>
        </p:nvSpPr>
        <p:spPr/>
        <p:txBody>
          <a:bodyPr/>
          <a:lstStyle/>
          <a:p>
            <a:r>
              <a:rPr lang="fr-FR" dirty="0"/>
              <a:t>Loan Calculation Service</a:t>
            </a:r>
            <a:endParaRPr lang="en-US" dirty="0"/>
          </a:p>
        </p:txBody>
      </p:sp>
      <p:sp>
        <p:nvSpPr>
          <p:cNvPr id="3" name="Content Placeholder 2">
            <a:extLst>
              <a:ext uri="{FF2B5EF4-FFF2-40B4-BE49-F238E27FC236}">
                <a16:creationId xmlns:a16="http://schemas.microsoft.com/office/drawing/2014/main" id="{550D5739-E873-8C80-03F2-E5FD42BBCD1F}"/>
              </a:ext>
            </a:extLst>
          </p:cNvPr>
          <p:cNvSpPr>
            <a:spLocks noGrp="1"/>
          </p:cNvSpPr>
          <p:nvPr>
            <p:ph idx="1"/>
          </p:nvPr>
        </p:nvSpPr>
        <p:spPr/>
        <p:txBody>
          <a:bodyPr/>
          <a:lstStyle/>
          <a:p>
            <a:r>
              <a:rPr lang="en-US" sz="1600" dirty="0">
                <a:solidFill>
                  <a:srgbClr val="0070C0"/>
                </a:solidFill>
              </a:rPr>
              <a:t>http://localhost:8080/FinancialServices/services/FinancialServices/loan/calculate?principal=10000&amp;rate=5&amp;termInYears=20&amp;paymentsPerYear=12&amp;balloonPayment=0</a:t>
            </a:r>
          </a:p>
          <a:p>
            <a:endParaRPr lang="en-US" dirty="0"/>
          </a:p>
        </p:txBody>
      </p:sp>
      <p:sp>
        <p:nvSpPr>
          <p:cNvPr id="4" name="Date Placeholder 3">
            <a:extLst>
              <a:ext uri="{FF2B5EF4-FFF2-40B4-BE49-F238E27FC236}">
                <a16:creationId xmlns:a16="http://schemas.microsoft.com/office/drawing/2014/main" id="{696188F6-7FD6-E55D-331F-AD7E958985CB}"/>
              </a:ext>
            </a:extLst>
          </p:cNvPr>
          <p:cNvSpPr>
            <a:spLocks noGrp="1"/>
          </p:cNvSpPr>
          <p:nvPr>
            <p:ph type="dt" sz="half" idx="2"/>
          </p:nvPr>
        </p:nvSpPr>
        <p:spPr/>
        <p:txBody>
          <a:bodyPr/>
          <a:lstStyle/>
          <a:p>
            <a:fld id="{4B484751-715A-5C4E-9B92-A20F69DE1EC3}" type="datetime1">
              <a:rPr lang="it-IT" noProof="0" smtClean="0"/>
              <a:t>02/05/2024</a:t>
            </a:fld>
            <a:endParaRPr lang="en-US" noProof="0" dirty="0"/>
          </a:p>
        </p:txBody>
      </p:sp>
      <p:sp>
        <p:nvSpPr>
          <p:cNvPr id="5" name="Footer Placeholder 4">
            <a:extLst>
              <a:ext uri="{FF2B5EF4-FFF2-40B4-BE49-F238E27FC236}">
                <a16:creationId xmlns:a16="http://schemas.microsoft.com/office/drawing/2014/main" id="{6CEB9CB6-8A82-C630-EFBB-EACB2CE5A0F9}"/>
              </a:ext>
            </a:extLst>
          </p:cNvPr>
          <p:cNvSpPr>
            <a:spLocks noGrp="1"/>
          </p:cNvSpPr>
          <p:nvPr>
            <p:ph type="ftr" sz="quarter" idx="3"/>
          </p:nvPr>
        </p:nvSpPr>
        <p:spPr/>
        <p:txBody>
          <a:bodyPr/>
          <a:lstStyle/>
          <a:p>
            <a:r>
              <a:rPr lang="en-US" noProof="0"/>
              <a:t>Midterm Test Homework - SoSE</a:t>
            </a:r>
            <a:endParaRPr lang="en-US" noProof="0" dirty="0"/>
          </a:p>
        </p:txBody>
      </p:sp>
      <p:sp>
        <p:nvSpPr>
          <p:cNvPr id="6" name="Slide Number Placeholder 5">
            <a:extLst>
              <a:ext uri="{FF2B5EF4-FFF2-40B4-BE49-F238E27FC236}">
                <a16:creationId xmlns:a16="http://schemas.microsoft.com/office/drawing/2014/main" id="{99D0E1EA-845B-9528-FD46-9AC72EF457F4}"/>
              </a:ext>
            </a:extLst>
          </p:cNvPr>
          <p:cNvSpPr>
            <a:spLocks noGrp="1"/>
          </p:cNvSpPr>
          <p:nvPr>
            <p:ph type="sldNum" sz="quarter" idx="4"/>
          </p:nvPr>
        </p:nvSpPr>
        <p:spPr/>
        <p:txBody>
          <a:bodyPr/>
          <a:lstStyle/>
          <a:p>
            <a:fld id="{5ABFFAD9-C28C-F046-BDF1-9CFBDED723D7}" type="slidenum">
              <a:rPr lang="en-US" noProof="0" smtClean="0"/>
              <a:pPr/>
              <a:t>9</a:t>
            </a:fld>
            <a:endParaRPr lang="en-US" noProof="0" dirty="0"/>
          </a:p>
        </p:txBody>
      </p:sp>
      <p:pic>
        <p:nvPicPr>
          <p:cNvPr id="8" name="Picture 7" descr="A black and white screen with a black border&#10;&#10;Description automatically generated with medium confidence">
            <a:extLst>
              <a:ext uri="{FF2B5EF4-FFF2-40B4-BE49-F238E27FC236}">
                <a16:creationId xmlns:a16="http://schemas.microsoft.com/office/drawing/2014/main" id="{5AC431C7-B696-6F00-0113-0AB73CFD5D43}"/>
              </a:ext>
            </a:extLst>
          </p:cNvPr>
          <p:cNvPicPr>
            <a:picLocks noChangeAspect="1"/>
          </p:cNvPicPr>
          <p:nvPr/>
        </p:nvPicPr>
        <p:blipFill>
          <a:blip r:embed="rId2"/>
          <a:stretch>
            <a:fillRect/>
          </a:stretch>
        </p:blipFill>
        <p:spPr>
          <a:xfrm>
            <a:off x="22860" y="2054989"/>
            <a:ext cx="9144000" cy="1610549"/>
          </a:xfrm>
          <a:prstGeom prst="rect">
            <a:avLst/>
          </a:prstGeom>
        </p:spPr>
      </p:pic>
    </p:spTree>
    <p:extLst>
      <p:ext uri="{BB962C8B-B14F-4D97-AF65-F5344CB8AC3E}">
        <p14:creationId xmlns:p14="http://schemas.microsoft.com/office/powerpoint/2010/main" val="84055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lstStyle/>
          <a:p>
            <a:r>
              <a:rPr lang="en-US" dirty="0"/>
              <a:t>Functional Details:</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a:bodyPr>
          <a:lstStyle/>
          <a:p>
            <a:r>
              <a:rPr lang="en-US" sz="1800" b="1" dirty="0"/>
              <a:t>Investment Prediction</a:t>
            </a:r>
          </a:p>
          <a:p>
            <a:r>
              <a:rPr lang="en-US" sz="1800" b="1" dirty="0"/>
              <a:t>Description</a:t>
            </a:r>
            <a:r>
              <a:rPr lang="en-US" sz="1800" dirty="0"/>
              <a:t>: Predicts returns on investments based on various factors like amount, risk, years, and inflation.</a:t>
            </a:r>
          </a:p>
          <a:p>
            <a:r>
              <a:rPr lang="en-US" sz="1800" b="1" dirty="0"/>
              <a:t>Implemented in: </a:t>
            </a:r>
            <a:r>
              <a:rPr lang="en-US" sz="1800" dirty="0"/>
              <a:t>FinancialRestService.java</a:t>
            </a:r>
          </a:p>
          <a:p>
            <a:r>
              <a:rPr lang="en-US" sz="1800" b="1" dirty="0"/>
              <a:t>Security</a:t>
            </a:r>
            <a:r>
              <a:rPr lang="en-US" sz="1800" dirty="0"/>
              <a:t>: Secured using HTTP Basic Authentication and role-based access, as configured in SecurityConfig.java.</a:t>
            </a:r>
          </a:p>
        </p:txBody>
      </p:sp>
      <p:pic>
        <p:nvPicPr>
          <p:cNvPr id="9" name="Picture 8" descr="A computer code on a white background&#10;&#10;Description automatically generated">
            <a:extLst>
              <a:ext uri="{FF2B5EF4-FFF2-40B4-BE49-F238E27FC236}">
                <a16:creationId xmlns:a16="http://schemas.microsoft.com/office/drawing/2014/main" id="{0E0BD6BF-3E8D-AACE-361E-986C0C2E3086}"/>
              </a:ext>
            </a:extLst>
          </p:cNvPr>
          <p:cNvPicPr>
            <a:picLocks noChangeAspect="1"/>
          </p:cNvPicPr>
          <p:nvPr/>
        </p:nvPicPr>
        <p:blipFill>
          <a:blip r:embed="rId2"/>
          <a:stretch>
            <a:fillRect/>
          </a:stretch>
        </p:blipFill>
        <p:spPr>
          <a:xfrm>
            <a:off x="22860" y="3429000"/>
            <a:ext cx="9144000" cy="3446804"/>
          </a:xfrm>
          <a:prstGeom prst="rect">
            <a:avLst/>
          </a:prstGeom>
        </p:spPr>
      </p:pic>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fld id="{5ABFFAD9-C28C-F046-BDF1-9CFBDED723D7}" type="slidenum">
              <a:rPr lang="en-US" noProof="0" smtClean="0"/>
              <a:pPr/>
              <a:t>10</a:t>
            </a:fld>
            <a:endParaRPr lang="en-US" noProof="0" dirty="0"/>
          </a:p>
        </p:txBody>
      </p:sp>
    </p:spTree>
    <p:extLst>
      <p:ext uri="{BB962C8B-B14F-4D97-AF65-F5344CB8AC3E}">
        <p14:creationId xmlns:p14="http://schemas.microsoft.com/office/powerpoint/2010/main" val="238718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B0F1-A75E-E9A4-1F08-799561DF8FBB}"/>
              </a:ext>
            </a:extLst>
          </p:cNvPr>
          <p:cNvSpPr>
            <a:spLocks noGrp="1"/>
          </p:cNvSpPr>
          <p:nvPr>
            <p:ph type="title"/>
          </p:nvPr>
        </p:nvSpPr>
        <p:spPr/>
        <p:txBody>
          <a:bodyPr/>
          <a:lstStyle/>
          <a:p>
            <a:r>
              <a:rPr lang="en-US" dirty="0"/>
              <a:t> Investment Prediction Service</a:t>
            </a:r>
          </a:p>
        </p:txBody>
      </p:sp>
      <p:sp>
        <p:nvSpPr>
          <p:cNvPr id="3" name="Content Placeholder 2">
            <a:extLst>
              <a:ext uri="{FF2B5EF4-FFF2-40B4-BE49-F238E27FC236}">
                <a16:creationId xmlns:a16="http://schemas.microsoft.com/office/drawing/2014/main" id="{6A081614-A6B3-1C4C-7C41-96FA4A0E221A}"/>
              </a:ext>
            </a:extLst>
          </p:cNvPr>
          <p:cNvSpPr>
            <a:spLocks noGrp="1"/>
          </p:cNvSpPr>
          <p:nvPr>
            <p:ph idx="1"/>
          </p:nvPr>
        </p:nvSpPr>
        <p:spPr/>
        <p:txBody>
          <a:bodyPr/>
          <a:lstStyle/>
          <a:p>
            <a:r>
              <a:rPr lang="en-US" sz="1600" dirty="0">
                <a:solidFill>
                  <a:srgbClr val="0070C0"/>
                </a:solidFill>
              </a:rPr>
              <a:t>http://localhost:8080/FinancialServices/services/api/investment/predict?amount=5000&amp;risk=0.07&amp;years=10&amp;type=conservative&amp;inflation=0.02</a:t>
            </a:r>
          </a:p>
          <a:p>
            <a:endParaRPr lang="en-US" dirty="0"/>
          </a:p>
        </p:txBody>
      </p:sp>
      <p:sp>
        <p:nvSpPr>
          <p:cNvPr id="4" name="Date Placeholder 3">
            <a:extLst>
              <a:ext uri="{FF2B5EF4-FFF2-40B4-BE49-F238E27FC236}">
                <a16:creationId xmlns:a16="http://schemas.microsoft.com/office/drawing/2014/main" id="{B403DF92-27EE-A9A9-907A-F020CF05860C}"/>
              </a:ext>
            </a:extLst>
          </p:cNvPr>
          <p:cNvSpPr>
            <a:spLocks noGrp="1"/>
          </p:cNvSpPr>
          <p:nvPr>
            <p:ph type="dt" sz="half" idx="2"/>
          </p:nvPr>
        </p:nvSpPr>
        <p:spPr/>
        <p:txBody>
          <a:bodyPr/>
          <a:lstStyle/>
          <a:p>
            <a:fld id="{4B484751-715A-5C4E-9B92-A20F69DE1EC3}" type="datetime1">
              <a:rPr lang="it-IT" noProof="0" smtClean="0"/>
              <a:t>02/05/2024</a:t>
            </a:fld>
            <a:endParaRPr lang="en-US" noProof="0" dirty="0"/>
          </a:p>
        </p:txBody>
      </p:sp>
      <p:sp>
        <p:nvSpPr>
          <p:cNvPr id="5" name="Footer Placeholder 4">
            <a:extLst>
              <a:ext uri="{FF2B5EF4-FFF2-40B4-BE49-F238E27FC236}">
                <a16:creationId xmlns:a16="http://schemas.microsoft.com/office/drawing/2014/main" id="{14B2B40C-B87E-1F67-A80E-2ED411181B37}"/>
              </a:ext>
            </a:extLst>
          </p:cNvPr>
          <p:cNvSpPr>
            <a:spLocks noGrp="1"/>
          </p:cNvSpPr>
          <p:nvPr>
            <p:ph type="ftr" sz="quarter" idx="3"/>
          </p:nvPr>
        </p:nvSpPr>
        <p:spPr/>
        <p:txBody>
          <a:bodyPr/>
          <a:lstStyle/>
          <a:p>
            <a:r>
              <a:rPr lang="en-US" noProof="0"/>
              <a:t>Midterm Test Homework - SoSE</a:t>
            </a:r>
            <a:endParaRPr lang="en-US" noProof="0" dirty="0"/>
          </a:p>
        </p:txBody>
      </p:sp>
      <p:sp>
        <p:nvSpPr>
          <p:cNvPr id="6" name="Slide Number Placeholder 5">
            <a:extLst>
              <a:ext uri="{FF2B5EF4-FFF2-40B4-BE49-F238E27FC236}">
                <a16:creationId xmlns:a16="http://schemas.microsoft.com/office/drawing/2014/main" id="{F4CF9C2A-49D2-4FC1-0AC0-C0D3BE3717F3}"/>
              </a:ext>
            </a:extLst>
          </p:cNvPr>
          <p:cNvSpPr>
            <a:spLocks noGrp="1"/>
          </p:cNvSpPr>
          <p:nvPr>
            <p:ph type="sldNum" sz="quarter" idx="4"/>
          </p:nvPr>
        </p:nvSpPr>
        <p:spPr/>
        <p:txBody>
          <a:bodyPr/>
          <a:lstStyle/>
          <a:p>
            <a:fld id="{5ABFFAD9-C28C-F046-BDF1-9CFBDED723D7}" type="slidenum">
              <a:rPr lang="en-US" noProof="0" smtClean="0"/>
              <a:pPr/>
              <a:t>11</a:t>
            </a:fld>
            <a:endParaRPr lang="en-US" noProof="0" dirty="0"/>
          </a:p>
        </p:txBody>
      </p:sp>
      <p:pic>
        <p:nvPicPr>
          <p:cNvPr id="8" name="Picture 7" descr="A computer screen with a black and white text&#10;&#10;Description automatically generated with medium confidence">
            <a:extLst>
              <a:ext uri="{FF2B5EF4-FFF2-40B4-BE49-F238E27FC236}">
                <a16:creationId xmlns:a16="http://schemas.microsoft.com/office/drawing/2014/main" id="{4F3CCE08-B1D0-A0B5-AF3D-11070812048B}"/>
              </a:ext>
            </a:extLst>
          </p:cNvPr>
          <p:cNvPicPr>
            <a:picLocks noChangeAspect="1"/>
          </p:cNvPicPr>
          <p:nvPr/>
        </p:nvPicPr>
        <p:blipFill>
          <a:blip r:embed="rId2"/>
          <a:stretch>
            <a:fillRect/>
          </a:stretch>
        </p:blipFill>
        <p:spPr>
          <a:xfrm>
            <a:off x="20171" y="1979150"/>
            <a:ext cx="9144000" cy="1967372"/>
          </a:xfrm>
          <a:prstGeom prst="rect">
            <a:avLst/>
          </a:prstGeom>
        </p:spPr>
      </p:pic>
    </p:spTree>
    <p:extLst>
      <p:ext uri="{BB962C8B-B14F-4D97-AF65-F5344CB8AC3E}">
        <p14:creationId xmlns:p14="http://schemas.microsoft.com/office/powerpoint/2010/main" val="4270313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359F-5A7D-1F49-945B-5068C650D1F7}"/>
              </a:ext>
            </a:extLst>
          </p:cNvPr>
          <p:cNvSpPr>
            <a:spLocks noGrp="1"/>
          </p:cNvSpPr>
          <p:nvPr>
            <p:ph type="title"/>
          </p:nvPr>
        </p:nvSpPr>
        <p:spPr/>
        <p:txBody>
          <a:bodyPr>
            <a:normAutofit fontScale="90000"/>
          </a:bodyPr>
          <a:lstStyle/>
          <a:p>
            <a:r>
              <a:rPr lang="en-US" dirty="0">
                <a:latin typeface="Raleway Light"/>
              </a:rPr>
              <a:t>CXF Integration and Configuration:</a:t>
            </a:r>
            <a:endParaRPr lang="en-US" dirty="0"/>
          </a:p>
        </p:txBody>
      </p:sp>
      <p:sp>
        <p:nvSpPr>
          <p:cNvPr id="3" name="Content Placeholder 2">
            <a:extLst>
              <a:ext uri="{FF2B5EF4-FFF2-40B4-BE49-F238E27FC236}">
                <a16:creationId xmlns:a16="http://schemas.microsoft.com/office/drawing/2014/main" id="{5B8EDCC1-8968-9B43-A8DB-E7A045986C63}"/>
              </a:ext>
            </a:extLst>
          </p:cNvPr>
          <p:cNvSpPr>
            <a:spLocks noGrp="1"/>
          </p:cNvSpPr>
          <p:nvPr>
            <p:ph idx="1"/>
          </p:nvPr>
        </p:nvSpPr>
        <p:spPr/>
        <p:txBody>
          <a:bodyPr/>
          <a:lstStyle/>
          <a:p>
            <a:r>
              <a:rPr lang="en-US" dirty="0"/>
              <a:t>Dependency Management (pom.xml)</a:t>
            </a:r>
          </a:p>
          <a:p>
            <a:pPr marL="0" indent="0">
              <a:buNone/>
            </a:pPr>
            <a:endParaRPr lang="en-US" dirty="0"/>
          </a:p>
        </p:txBody>
      </p:sp>
      <p:sp>
        <p:nvSpPr>
          <p:cNvPr id="4" name="Footer Placeholder 3">
            <a:extLst>
              <a:ext uri="{FF2B5EF4-FFF2-40B4-BE49-F238E27FC236}">
                <a16:creationId xmlns:a16="http://schemas.microsoft.com/office/drawing/2014/main" id="{72060F23-B04D-B846-B1F6-411195D65E79}"/>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B933938F-3C49-52E0-2945-9466B920F411}"/>
              </a:ext>
            </a:extLst>
          </p:cNvPr>
          <p:cNvSpPr>
            <a:spLocks noGrp="1"/>
          </p:cNvSpPr>
          <p:nvPr>
            <p:ph type="dt" sz="half" idx="2"/>
          </p:nvPr>
        </p:nvSpPr>
        <p:spPr/>
        <p:txBody>
          <a:bodyPr/>
          <a:lstStyle/>
          <a:p>
            <a:fld id="{8C6E19FC-5AD9-0C44-9575-CF1B22E3BDE7}"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BB8B7380-08BF-3B2E-7F82-0DDFC81DCEF4}"/>
              </a:ext>
            </a:extLst>
          </p:cNvPr>
          <p:cNvSpPr>
            <a:spLocks noGrp="1"/>
          </p:cNvSpPr>
          <p:nvPr>
            <p:ph type="sldNum" sz="quarter" idx="4"/>
          </p:nvPr>
        </p:nvSpPr>
        <p:spPr/>
        <p:txBody>
          <a:bodyPr/>
          <a:lstStyle/>
          <a:p>
            <a:fld id="{5ABFFAD9-C28C-F046-BDF1-9CFBDED723D7}" type="slidenum">
              <a:rPr lang="en-US" noProof="0" smtClean="0"/>
              <a:pPr/>
              <a:t>12</a:t>
            </a:fld>
            <a:endParaRPr lang="en-US" noProof="0" dirty="0"/>
          </a:p>
        </p:txBody>
      </p:sp>
      <p:pic>
        <p:nvPicPr>
          <p:cNvPr id="9" name="Picture 8" descr="A screenshot of a computer program&#10;&#10;Description automatically generated">
            <a:extLst>
              <a:ext uri="{FF2B5EF4-FFF2-40B4-BE49-F238E27FC236}">
                <a16:creationId xmlns:a16="http://schemas.microsoft.com/office/drawing/2014/main" id="{844FD471-DC89-A309-612C-CD1655041287}"/>
              </a:ext>
            </a:extLst>
          </p:cNvPr>
          <p:cNvPicPr>
            <a:picLocks noChangeAspect="1"/>
          </p:cNvPicPr>
          <p:nvPr/>
        </p:nvPicPr>
        <p:blipFill>
          <a:blip r:embed="rId3"/>
          <a:stretch>
            <a:fillRect/>
          </a:stretch>
        </p:blipFill>
        <p:spPr>
          <a:xfrm>
            <a:off x="167640" y="1586673"/>
            <a:ext cx="5851620" cy="4790868"/>
          </a:xfrm>
          <a:prstGeom prst="rect">
            <a:avLst/>
          </a:prstGeom>
        </p:spPr>
      </p:pic>
    </p:spTree>
    <p:extLst>
      <p:ext uri="{BB962C8B-B14F-4D97-AF65-F5344CB8AC3E}">
        <p14:creationId xmlns:p14="http://schemas.microsoft.com/office/powerpoint/2010/main" val="262984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normAutofit/>
          </a:bodyPr>
          <a:lstStyle/>
          <a:p>
            <a:r>
              <a:rPr lang="en-US" sz="2400" dirty="0"/>
              <a:t>Configuring CXF Security Through Maven Dependencies</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fontScale="55000" lnSpcReduction="20000"/>
          </a:bodyPr>
          <a:lstStyle/>
          <a:p>
            <a:r>
              <a:rPr lang="en-US" dirty="0"/>
              <a:t>CXF Core and Security Libraries:</a:t>
            </a:r>
          </a:p>
          <a:p>
            <a:r>
              <a:rPr lang="en-US" dirty="0"/>
              <a:t>Core Libraries: Essential for setting up CXF for both SOAP and REST services.</a:t>
            </a:r>
          </a:p>
          <a:p>
            <a:r>
              <a:rPr lang="en-US" dirty="0"/>
              <a:t>Security Libraries: Specific to adding security capabilities to your CXF setup.</a:t>
            </a:r>
          </a:p>
          <a:p>
            <a:r>
              <a:rPr lang="en-US" dirty="0"/>
              <a:t>Dependency Listings:</a:t>
            </a:r>
          </a:p>
          <a:p>
            <a:r>
              <a:rPr lang="en-US" dirty="0" err="1"/>
              <a:t>cxf</a:t>
            </a:r>
            <a:r>
              <a:rPr lang="en-US" dirty="0"/>
              <a:t>-rt-frontend-</a:t>
            </a:r>
            <a:r>
              <a:rPr lang="en-US" dirty="0" err="1"/>
              <a:t>jaxws</a:t>
            </a:r>
            <a:r>
              <a:rPr lang="en-US" dirty="0"/>
              <a:t> and </a:t>
            </a:r>
            <a:r>
              <a:rPr lang="en-US" dirty="0" err="1"/>
              <a:t>cxf</a:t>
            </a:r>
            <a:r>
              <a:rPr lang="en-US" dirty="0"/>
              <a:t>-rt-frontend-</a:t>
            </a:r>
            <a:r>
              <a:rPr lang="en-US" dirty="0" err="1"/>
              <a:t>jaxrs</a:t>
            </a:r>
            <a:r>
              <a:rPr lang="en-US" dirty="0"/>
              <a:t>: For SOAP and REST services, respectively.</a:t>
            </a:r>
          </a:p>
          <a:p>
            <a:r>
              <a:rPr lang="en-US" dirty="0" err="1"/>
              <a:t>cxf</a:t>
            </a:r>
            <a:r>
              <a:rPr lang="en-US" dirty="0"/>
              <a:t>-rt-security: General security integration for CXF.</a:t>
            </a:r>
          </a:p>
          <a:p>
            <a:r>
              <a:rPr lang="en-US" dirty="0" err="1"/>
              <a:t>cxf</a:t>
            </a:r>
            <a:r>
              <a:rPr lang="en-US" dirty="0"/>
              <a:t>-rt-security-</a:t>
            </a:r>
            <a:r>
              <a:rPr lang="en-US" dirty="0" err="1"/>
              <a:t>saml</a:t>
            </a:r>
            <a:r>
              <a:rPr lang="en-US" dirty="0"/>
              <a:t>: For implementing SAML-based security, often used in enterprise scenarios.</a:t>
            </a:r>
          </a:p>
          <a:p>
            <a:r>
              <a:rPr lang="en-US" dirty="0"/>
              <a:t>Purpose of Each Dependency:</a:t>
            </a:r>
          </a:p>
          <a:p>
            <a:r>
              <a:rPr lang="en-US" dirty="0" err="1"/>
              <a:t>cxf</a:t>
            </a:r>
            <a:r>
              <a:rPr lang="en-US" dirty="0"/>
              <a:t>-rt-frontend-</a:t>
            </a:r>
            <a:r>
              <a:rPr lang="en-US" dirty="0" err="1"/>
              <a:t>jaxws</a:t>
            </a:r>
            <a:r>
              <a:rPr lang="en-US" dirty="0"/>
              <a:t>: Enables JAX-WS (Java API for XML Web Services), which is fundamental for SOAP services.</a:t>
            </a:r>
          </a:p>
          <a:p>
            <a:r>
              <a:rPr lang="en-US" dirty="0" err="1"/>
              <a:t>cxf</a:t>
            </a:r>
            <a:r>
              <a:rPr lang="en-US" dirty="0"/>
              <a:t>-rt-frontend-</a:t>
            </a:r>
            <a:r>
              <a:rPr lang="en-US" dirty="0" err="1"/>
              <a:t>jaxrs</a:t>
            </a:r>
            <a:r>
              <a:rPr lang="en-US" dirty="0"/>
              <a:t>: Enables JAX-RS (Java API for RESTful Web Services), used for building RESTful services.</a:t>
            </a:r>
          </a:p>
          <a:p>
            <a:r>
              <a:rPr lang="en-US" dirty="0" err="1"/>
              <a:t>cxf</a:t>
            </a:r>
            <a:r>
              <a:rPr lang="en-US" dirty="0"/>
              <a:t>-rt-transports-http: Supports HTTP transport, used by both SOAP and REST services.</a:t>
            </a:r>
          </a:p>
          <a:p>
            <a:r>
              <a:rPr lang="en-US" dirty="0" err="1"/>
              <a:t>cxf</a:t>
            </a:r>
            <a:r>
              <a:rPr lang="en-US" dirty="0"/>
              <a:t>-rt-security: Provides support for integrating standard security features into CXF services.</a:t>
            </a:r>
          </a:p>
          <a:p>
            <a:r>
              <a:rPr lang="en-US" dirty="0" err="1"/>
              <a:t>cxf</a:t>
            </a:r>
            <a:r>
              <a:rPr lang="en-US" dirty="0"/>
              <a:t>-rt-security-</a:t>
            </a:r>
            <a:r>
              <a:rPr lang="en-US" dirty="0" err="1"/>
              <a:t>saml</a:t>
            </a:r>
            <a:r>
              <a:rPr lang="en-US" dirty="0"/>
              <a:t>: Adds support for SAML (Security Assertion Markup Language), enhancing the security framework especially for federated identity scenarios.</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fld id="{5ABFFAD9-C28C-F046-BDF1-9CFBDED723D7}" type="slidenum">
              <a:rPr lang="en-US" noProof="0" smtClean="0"/>
              <a:pPr/>
              <a:t>13</a:t>
            </a:fld>
            <a:endParaRPr lang="en-US" noProof="0" dirty="0"/>
          </a:p>
        </p:txBody>
      </p:sp>
    </p:spTree>
    <p:extLst>
      <p:ext uri="{BB962C8B-B14F-4D97-AF65-F5344CB8AC3E}">
        <p14:creationId xmlns:p14="http://schemas.microsoft.com/office/powerpoint/2010/main" val="235887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normAutofit/>
          </a:bodyPr>
          <a:lstStyle/>
          <a:p>
            <a:r>
              <a:rPr lang="en-US" sz="3200" dirty="0"/>
              <a:t>Configuring CXF Services with cxf-servlet.xml</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fontScale="62500" lnSpcReduction="20000"/>
          </a:bodyPr>
          <a:lstStyle/>
          <a:p>
            <a:r>
              <a:rPr lang="en-US" b="1" dirty="0"/>
              <a:t>Purpose of cxf-servlet.xml</a:t>
            </a:r>
          </a:p>
          <a:p>
            <a:pPr lvl="1"/>
            <a:r>
              <a:rPr lang="en-US" dirty="0"/>
              <a:t>Primary Configuration: Establishes the primary servlet that Apache CXF uses to handle requests for SOAP services.</a:t>
            </a:r>
          </a:p>
          <a:p>
            <a:pPr lvl="1"/>
            <a:r>
              <a:rPr lang="en-US" dirty="0"/>
              <a:t>Service Endpoint Declaration: Defines the SOAP service endpoints, linking them to their implementation classes.</a:t>
            </a:r>
          </a:p>
          <a:p>
            <a:r>
              <a:rPr lang="en-US" b="1" dirty="0"/>
              <a:t>Content of cxf-servlet.xml</a:t>
            </a:r>
          </a:p>
          <a:p>
            <a:pPr lvl="1"/>
            <a:r>
              <a:rPr lang="en-US" dirty="0"/>
              <a:t>XML Namespaces:</a:t>
            </a:r>
          </a:p>
          <a:p>
            <a:pPr lvl="2"/>
            <a:r>
              <a:rPr lang="en-US" dirty="0" err="1"/>
              <a:t>xmlns:beans</a:t>
            </a:r>
            <a:r>
              <a:rPr lang="en-US" dirty="0"/>
              <a:t>: Standard Spring beans.</a:t>
            </a:r>
          </a:p>
          <a:p>
            <a:pPr lvl="2"/>
            <a:r>
              <a:rPr lang="en-US" dirty="0" err="1"/>
              <a:t>xmlns:jaxws</a:t>
            </a:r>
            <a:r>
              <a:rPr lang="en-US" dirty="0"/>
              <a:t>: JAX-WS specific configurations.</a:t>
            </a:r>
          </a:p>
          <a:p>
            <a:pPr lvl="1"/>
            <a:r>
              <a:rPr lang="en-US" dirty="0"/>
              <a:t>Import Statements:</a:t>
            </a:r>
          </a:p>
          <a:p>
            <a:pPr lvl="2"/>
            <a:r>
              <a:rPr lang="en-US" dirty="0"/>
              <a:t>Imports base CXF configurations which include default settings and capabilities that CXF supports.</a:t>
            </a:r>
          </a:p>
          <a:p>
            <a:r>
              <a:rPr lang="en-US" b="1" dirty="0"/>
              <a:t>Service Endpoint Configuration:</a:t>
            </a:r>
          </a:p>
          <a:p>
            <a:pPr lvl="1"/>
            <a:r>
              <a:rPr lang="en-US" dirty="0"/>
              <a:t>Uses &lt;</a:t>
            </a:r>
            <a:r>
              <a:rPr lang="en-US" dirty="0" err="1"/>
              <a:t>jaxws:endpoint</a:t>
            </a:r>
            <a:r>
              <a:rPr lang="en-US" dirty="0"/>
              <a:t>&gt; to define the SOAP service endpoint.</a:t>
            </a:r>
          </a:p>
          <a:p>
            <a:pPr lvl="1"/>
            <a:r>
              <a:rPr lang="en-US" dirty="0"/>
              <a:t>Specifies id, implementor, and address attributes which are critical for service identification, implementation linking, and URL mapping.</a:t>
            </a:r>
          </a:p>
          <a:p>
            <a:r>
              <a:rPr lang="en-US" b="1" dirty="0"/>
              <a:t>Explanation of Key Attributes</a:t>
            </a:r>
          </a:p>
          <a:p>
            <a:pPr lvl="1"/>
            <a:r>
              <a:rPr lang="en-US" dirty="0"/>
              <a:t>id="</a:t>
            </a:r>
            <a:r>
              <a:rPr lang="en-US" dirty="0" err="1"/>
              <a:t>financialServices</a:t>
            </a:r>
            <a:r>
              <a:rPr lang="en-US" dirty="0"/>
              <a:t>": Unique identifier for the service within the Spring application context.</a:t>
            </a:r>
          </a:p>
          <a:p>
            <a:pPr lvl="1"/>
            <a:r>
              <a:rPr lang="en-US" dirty="0"/>
              <a:t>implementor="</a:t>
            </a:r>
            <a:r>
              <a:rPr lang="en-US" dirty="0" err="1"/>
              <a:t>com.midterm.services.FinancialServiceImpl</a:t>
            </a:r>
            <a:r>
              <a:rPr lang="en-US" dirty="0"/>
              <a:t>": The class that implements the service’s interface.</a:t>
            </a:r>
          </a:p>
          <a:p>
            <a:pPr lvl="1"/>
            <a:r>
              <a:rPr lang="en-US" dirty="0"/>
              <a:t>address="/</a:t>
            </a:r>
            <a:r>
              <a:rPr lang="en-US" dirty="0" err="1"/>
              <a:t>FinancialServices</a:t>
            </a:r>
            <a:r>
              <a:rPr lang="en-US" dirty="0"/>
              <a:t>": The URL path at which the service is available.</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fld id="{5ABFFAD9-C28C-F046-BDF1-9CFBDED723D7}" type="slidenum">
              <a:rPr lang="en-US" noProof="0" smtClean="0"/>
              <a:pPr/>
              <a:t>14</a:t>
            </a:fld>
            <a:endParaRPr lang="en-US" noProof="0" dirty="0"/>
          </a:p>
        </p:txBody>
      </p:sp>
    </p:spTree>
    <p:extLst>
      <p:ext uri="{BB962C8B-B14F-4D97-AF65-F5344CB8AC3E}">
        <p14:creationId xmlns:p14="http://schemas.microsoft.com/office/powerpoint/2010/main" val="254162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359F-5A7D-1F49-945B-5068C650D1F7}"/>
              </a:ext>
            </a:extLst>
          </p:cNvPr>
          <p:cNvSpPr>
            <a:spLocks noGrp="1"/>
          </p:cNvSpPr>
          <p:nvPr>
            <p:ph type="title"/>
          </p:nvPr>
        </p:nvSpPr>
        <p:spPr/>
        <p:txBody>
          <a:bodyPr>
            <a:normAutofit fontScale="90000"/>
          </a:bodyPr>
          <a:lstStyle/>
          <a:p>
            <a:r>
              <a:rPr lang="en-US" dirty="0">
                <a:latin typeface="Raleway Light"/>
              </a:rPr>
              <a:t>CXF Integration and Configuration:</a:t>
            </a:r>
            <a:endParaRPr lang="en-US" dirty="0"/>
          </a:p>
        </p:txBody>
      </p:sp>
      <p:sp>
        <p:nvSpPr>
          <p:cNvPr id="3" name="Content Placeholder 2">
            <a:extLst>
              <a:ext uri="{FF2B5EF4-FFF2-40B4-BE49-F238E27FC236}">
                <a16:creationId xmlns:a16="http://schemas.microsoft.com/office/drawing/2014/main" id="{5B8EDCC1-8968-9B43-A8DB-E7A045986C63}"/>
              </a:ext>
            </a:extLst>
          </p:cNvPr>
          <p:cNvSpPr>
            <a:spLocks noGrp="1"/>
          </p:cNvSpPr>
          <p:nvPr>
            <p:ph idx="1"/>
          </p:nvPr>
        </p:nvSpPr>
        <p:spPr/>
        <p:txBody>
          <a:bodyPr/>
          <a:lstStyle/>
          <a:p>
            <a:pPr marL="0" indent="0">
              <a:buNone/>
            </a:pPr>
            <a:r>
              <a:rPr lang="en-US" dirty="0"/>
              <a:t>CXF Configuration (cxf-servlet.xml)</a:t>
            </a:r>
          </a:p>
          <a:p>
            <a:pPr marL="0" indent="0">
              <a:buNone/>
            </a:pPr>
            <a:endParaRPr lang="en-US" dirty="0"/>
          </a:p>
        </p:txBody>
      </p:sp>
      <p:sp>
        <p:nvSpPr>
          <p:cNvPr id="4" name="Footer Placeholder 3">
            <a:extLst>
              <a:ext uri="{FF2B5EF4-FFF2-40B4-BE49-F238E27FC236}">
                <a16:creationId xmlns:a16="http://schemas.microsoft.com/office/drawing/2014/main" id="{72060F23-B04D-B846-B1F6-411195D65E79}"/>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B933938F-3C49-52E0-2945-9466B920F411}"/>
              </a:ext>
            </a:extLst>
          </p:cNvPr>
          <p:cNvSpPr>
            <a:spLocks noGrp="1"/>
          </p:cNvSpPr>
          <p:nvPr>
            <p:ph type="dt" sz="half" idx="2"/>
          </p:nvPr>
        </p:nvSpPr>
        <p:spPr/>
        <p:txBody>
          <a:bodyPr/>
          <a:lstStyle/>
          <a:p>
            <a:fld id="{8C6E19FC-5AD9-0C44-9575-CF1B22E3BDE7}"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BB8B7380-08BF-3B2E-7F82-0DDFC81DCEF4}"/>
              </a:ext>
            </a:extLst>
          </p:cNvPr>
          <p:cNvSpPr>
            <a:spLocks noGrp="1"/>
          </p:cNvSpPr>
          <p:nvPr>
            <p:ph type="sldNum" sz="quarter" idx="4"/>
          </p:nvPr>
        </p:nvSpPr>
        <p:spPr/>
        <p:txBody>
          <a:bodyPr/>
          <a:lstStyle/>
          <a:p>
            <a:fld id="{5ABFFAD9-C28C-F046-BDF1-9CFBDED723D7}" type="slidenum">
              <a:rPr lang="en-US" noProof="0" smtClean="0"/>
              <a:pPr/>
              <a:t>15</a:t>
            </a:fld>
            <a:endParaRPr lang="en-US" noProof="0" dirty="0"/>
          </a:p>
        </p:txBody>
      </p:sp>
      <p:pic>
        <p:nvPicPr>
          <p:cNvPr id="11" name="Picture 10" descr="A screenshot of a computer program&#10;&#10;Description automatically generated">
            <a:extLst>
              <a:ext uri="{FF2B5EF4-FFF2-40B4-BE49-F238E27FC236}">
                <a16:creationId xmlns:a16="http://schemas.microsoft.com/office/drawing/2014/main" id="{E714AECE-3D08-1705-7E77-AC585168E15F}"/>
              </a:ext>
            </a:extLst>
          </p:cNvPr>
          <p:cNvPicPr>
            <a:picLocks noChangeAspect="1"/>
          </p:cNvPicPr>
          <p:nvPr/>
        </p:nvPicPr>
        <p:blipFill>
          <a:blip r:embed="rId3"/>
          <a:stretch>
            <a:fillRect/>
          </a:stretch>
        </p:blipFill>
        <p:spPr>
          <a:xfrm>
            <a:off x="55112" y="1707867"/>
            <a:ext cx="9079495" cy="4285399"/>
          </a:xfrm>
          <a:prstGeom prst="rect">
            <a:avLst/>
          </a:prstGeom>
        </p:spPr>
      </p:pic>
    </p:spTree>
    <p:extLst>
      <p:ext uri="{BB962C8B-B14F-4D97-AF65-F5344CB8AC3E}">
        <p14:creationId xmlns:p14="http://schemas.microsoft.com/office/powerpoint/2010/main" val="300777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normAutofit/>
          </a:bodyPr>
          <a:lstStyle/>
          <a:p>
            <a:r>
              <a:rPr lang="en-US" sz="2000" b="1" dirty="0"/>
              <a:t>Configuring Security for REST Services with SecurityConfig.java</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fontScale="70000" lnSpcReduction="20000"/>
          </a:bodyPr>
          <a:lstStyle/>
          <a:p>
            <a:r>
              <a:rPr lang="en-US" b="1" dirty="0"/>
              <a:t>Purpose of SecurityConfig.java</a:t>
            </a:r>
          </a:p>
          <a:p>
            <a:pPr lvl="1"/>
            <a:r>
              <a:rPr lang="en-US" b="1" dirty="0"/>
              <a:t>Configure Web Security: </a:t>
            </a:r>
            <a:r>
              <a:rPr lang="en-US" dirty="0"/>
              <a:t>Outlines how security is integrated into the Spring application context to secure REST services.</a:t>
            </a:r>
          </a:p>
          <a:p>
            <a:pPr lvl="1"/>
            <a:r>
              <a:rPr lang="en-US" b="1" dirty="0"/>
              <a:t>Use of Spring Security: </a:t>
            </a:r>
            <a:r>
              <a:rPr lang="en-US" dirty="0"/>
              <a:t>Leverages Spring Security for implementing robust security measures such as HTTP Basic Authentication.</a:t>
            </a:r>
          </a:p>
          <a:p>
            <a:endParaRPr lang="en-US" dirty="0"/>
          </a:p>
          <a:p>
            <a:r>
              <a:rPr lang="en-US" b="1" dirty="0"/>
              <a:t>Content of SecurityConfig.java</a:t>
            </a:r>
          </a:p>
          <a:p>
            <a:pPr lvl="1"/>
            <a:r>
              <a:rPr lang="en-US" b="1" dirty="0"/>
              <a:t>Annotations Used:</a:t>
            </a:r>
          </a:p>
          <a:p>
            <a:pPr lvl="2"/>
            <a:r>
              <a:rPr lang="en-US" dirty="0"/>
              <a:t>@Configuration: Indicates that the class has Spring configuration definitions.</a:t>
            </a:r>
          </a:p>
          <a:p>
            <a:pPr lvl="2"/>
            <a:r>
              <a:rPr lang="en-US" dirty="0"/>
              <a:t>@EnableWebSecurity: Activates security features for the Spring application.</a:t>
            </a:r>
          </a:p>
          <a:p>
            <a:pPr lvl="1"/>
            <a:r>
              <a:rPr lang="en-US" b="1" dirty="0"/>
              <a:t>Security Configuration Methods:</a:t>
            </a:r>
          </a:p>
          <a:p>
            <a:pPr lvl="2"/>
            <a:r>
              <a:rPr lang="en-US" dirty="0"/>
              <a:t>Methods configure how users are authenticated and how requests are authorized.</a:t>
            </a:r>
          </a:p>
          <a:p>
            <a:endParaRPr lang="en-US" dirty="0"/>
          </a:p>
          <a:p>
            <a:r>
              <a:rPr lang="en-US" b="1" dirty="0"/>
              <a:t>Explanation of Key Configuration</a:t>
            </a:r>
          </a:p>
          <a:p>
            <a:pPr lvl="1"/>
            <a:r>
              <a:rPr lang="en-US" b="1" dirty="0"/>
              <a:t>User Details and Roles: </a:t>
            </a:r>
            <a:r>
              <a:rPr lang="en-US" dirty="0"/>
              <a:t>user credentials and roles are set up in memory for simplicity, noting this isn't recommended for production environments.</a:t>
            </a:r>
          </a:p>
          <a:p>
            <a:pPr lvl="1"/>
            <a:r>
              <a:rPr lang="en-US" b="1" dirty="0"/>
              <a:t>Security Rules:</a:t>
            </a:r>
          </a:p>
          <a:p>
            <a:pPr lvl="2"/>
            <a:r>
              <a:rPr lang="en-US" dirty="0"/>
              <a:t>Detail the paths that are secured (/</a:t>
            </a:r>
            <a:r>
              <a:rPr lang="en-US" dirty="0" err="1"/>
              <a:t>api</a:t>
            </a:r>
            <a:r>
              <a:rPr lang="en-US" dirty="0"/>
              <a:t>/**) and the type of security enforced (HTTP Basic).</a:t>
            </a:r>
          </a:p>
          <a:p>
            <a:pPr lvl="2"/>
            <a:r>
              <a:rPr lang="en-US" dirty="0"/>
              <a:t>The roles are required to access different parts of the API.</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fld id="{5ABFFAD9-C28C-F046-BDF1-9CFBDED723D7}" type="slidenum">
              <a:rPr lang="en-US" noProof="0" smtClean="0"/>
              <a:pPr/>
              <a:t>16</a:t>
            </a:fld>
            <a:endParaRPr lang="en-US" noProof="0" dirty="0"/>
          </a:p>
        </p:txBody>
      </p:sp>
    </p:spTree>
    <p:extLst>
      <p:ext uri="{BB962C8B-B14F-4D97-AF65-F5344CB8AC3E}">
        <p14:creationId xmlns:p14="http://schemas.microsoft.com/office/powerpoint/2010/main" val="133552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359F-5A7D-1F49-945B-5068C650D1F7}"/>
              </a:ext>
            </a:extLst>
          </p:cNvPr>
          <p:cNvSpPr>
            <a:spLocks noGrp="1"/>
          </p:cNvSpPr>
          <p:nvPr>
            <p:ph type="title"/>
          </p:nvPr>
        </p:nvSpPr>
        <p:spPr/>
        <p:txBody>
          <a:bodyPr>
            <a:normAutofit fontScale="90000"/>
          </a:bodyPr>
          <a:lstStyle/>
          <a:p>
            <a:r>
              <a:rPr lang="en-US" dirty="0">
                <a:latin typeface="Raleway Light"/>
              </a:rPr>
              <a:t>CXF Integration and Configuration:</a:t>
            </a:r>
            <a:endParaRPr lang="en-US" dirty="0"/>
          </a:p>
        </p:txBody>
      </p:sp>
      <p:sp>
        <p:nvSpPr>
          <p:cNvPr id="3" name="Content Placeholder 2">
            <a:extLst>
              <a:ext uri="{FF2B5EF4-FFF2-40B4-BE49-F238E27FC236}">
                <a16:creationId xmlns:a16="http://schemas.microsoft.com/office/drawing/2014/main" id="{5B8EDCC1-8968-9B43-A8DB-E7A045986C63}"/>
              </a:ext>
            </a:extLst>
          </p:cNvPr>
          <p:cNvSpPr>
            <a:spLocks noGrp="1"/>
          </p:cNvSpPr>
          <p:nvPr>
            <p:ph idx="1"/>
          </p:nvPr>
        </p:nvSpPr>
        <p:spPr/>
        <p:txBody>
          <a:bodyPr/>
          <a:lstStyle/>
          <a:p>
            <a:pPr marL="0" indent="0">
              <a:buNone/>
            </a:pPr>
            <a:r>
              <a:rPr lang="en-US" dirty="0"/>
              <a:t>Security Setup (SecurityConfig.java) </a:t>
            </a:r>
          </a:p>
          <a:p>
            <a:pPr marL="0" indent="0">
              <a:buNone/>
            </a:pPr>
            <a:endParaRPr lang="en-US" dirty="0"/>
          </a:p>
        </p:txBody>
      </p:sp>
      <p:sp>
        <p:nvSpPr>
          <p:cNvPr id="4" name="Footer Placeholder 3">
            <a:extLst>
              <a:ext uri="{FF2B5EF4-FFF2-40B4-BE49-F238E27FC236}">
                <a16:creationId xmlns:a16="http://schemas.microsoft.com/office/drawing/2014/main" id="{72060F23-B04D-B846-B1F6-411195D65E79}"/>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B933938F-3C49-52E0-2945-9466B920F411}"/>
              </a:ext>
            </a:extLst>
          </p:cNvPr>
          <p:cNvSpPr>
            <a:spLocks noGrp="1"/>
          </p:cNvSpPr>
          <p:nvPr>
            <p:ph type="dt" sz="half" idx="2"/>
          </p:nvPr>
        </p:nvSpPr>
        <p:spPr/>
        <p:txBody>
          <a:bodyPr/>
          <a:lstStyle/>
          <a:p>
            <a:fld id="{8C6E19FC-5AD9-0C44-9575-CF1B22E3BDE7}"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BB8B7380-08BF-3B2E-7F82-0DDFC81DCEF4}"/>
              </a:ext>
            </a:extLst>
          </p:cNvPr>
          <p:cNvSpPr>
            <a:spLocks noGrp="1"/>
          </p:cNvSpPr>
          <p:nvPr>
            <p:ph type="sldNum" sz="quarter" idx="4"/>
          </p:nvPr>
        </p:nvSpPr>
        <p:spPr/>
        <p:txBody>
          <a:bodyPr/>
          <a:lstStyle/>
          <a:p>
            <a:fld id="{5ABFFAD9-C28C-F046-BDF1-9CFBDED723D7}" type="slidenum">
              <a:rPr lang="en-US" noProof="0" smtClean="0"/>
              <a:pPr/>
              <a:t>17</a:t>
            </a:fld>
            <a:endParaRPr lang="en-US" noProof="0" dirty="0"/>
          </a:p>
        </p:txBody>
      </p:sp>
      <p:pic>
        <p:nvPicPr>
          <p:cNvPr id="13" name="Picture 12" descr="A screen shot of a computer code&#10;&#10;Description automatically generated">
            <a:extLst>
              <a:ext uri="{FF2B5EF4-FFF2-40B4-BE49-F238E27FC236}">
                <a16:creationId xmlns:a16="http://schemas.microsoft.com/office/drawing/2014/main" id="{B19BEB25-759D-730D-4244-F30D96D27211}"/>
              </a:ext>
            </a:extLst>
          </p:cNvPr>
          <p:cNvPicPr>
            <a:picLocks noChangeAspect="1"/>
          </p:cNvPicPr>
          <p:nvPr/>
        </p:nvPicPr>
        <p:blipFill>
          <a:blip r:embed="rId3"/>
          <a:stretch>
            <a:fillRect/>
          </a:stretch>
        </p:blipFill>
        <p:spPr>
          <a:xfrm>
            <a:off x="286422" y="1599604"/>
            <a:ext cx="7828878" cy="5404218"/>
          </a:xfrm>
          <a:prstGeom prst="rect">
            <a:avLst/>
          </a:prstGeom>
        </p:spPr>
      </p:pic>
    </p:spTree>
    <p:extLst>
      <p:ext uri="{BB962C8B-B14F-4D97-AF65-F5344CB8AC3E}">
        <p14:creationId xmlns:p14="http://schemas.microsoft.com/office/powerpoint/2010/main" val="351664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ncil drawing on a white background&#10;&#10;Description automatically generated">
            <a:extLst>
              <a:ext uri="{FF2B5EF4-FFF2-40B4-BE49-F238E27FC236}">
                <a16:creationId xmlns:a16="http://schemas.microsoft.com/office/drawing/2014/main" id="{810B9C79-8D77-9F8B-6D03-14688E9CF92D}"/>
              </a:ext>
            </a:extLst>
          </p:cNvPr>
          <p:cNvPicPr>
            <a:picLocks noChangeAspect="1"/>
          </p:cNvPicPr>
          <p:nvPr/>
        </p:nvPicPr>
        <p:blipFill>
          <a:blip r:embed="rId3"/>
          <a:stretch>
            <a:fillRect/>
          </a:stretch>
        </p:blipFill>
        <p:spPr>
          <a:xfrm>
            <a:off x="4941332" y="4052719"/>
            <a:ext cx="4202668" cy="2805281"/>
          </a:xfrm>
          <a:prstGeom prst="rect">
            <a:avLst/>
          </a:prstGeom>
        </p:spPr>
      </p:pic>
      <p:sp>
        <p:nvSpPr>
          <p:cNvPr id="8" name="Title 7">
            <a:extLst>
              <a:ext uri="{FF2B5EF4-FFF2-40B4-BE49-F238E27FC236}">
                <a16:creationId xmlns:a16="http://schemas.microsoft.com/office/drawing/2014/main" id="{A2B9EAE0-2390-C8D1-A89F-D10A779C196B}"/>
              </a:ext>
            </a:extLst>
          </p:cNvPr>
          <p:cNvSpPr>
            <a:spLocks noGrp="1"/>
          </p:cNvSpPr>
          <p:nvPr>
            <p:ph type="title"/>
          </p:nvPr>
        </p:nvSpPr>
        <p:spPr/>
        <p:txBody>
          <a:bodyPr>
            <a:normAutofit/>
          </a:bodyPr>
          <a:lstStyle/>
          <a:p>
            <a:r>
              <a:rPr lang="en-US" sz="2800" dirty="0"/>
              <a:t>Conclusion: Securing Web Services with Apache CXF</a:t>
            </a:r>
          </a:p>
        </p:txBody>
      </p:sp>
      <p:sp>
        <p:nvSpPr>
          <p:cNvPr id="10" name="Content Placeholder 9">
            <a:extLst>
              <a:ext uri="{FF2B5EF4-FFF2-40B4-BE49-F238E27FC236}">
                <a16:creationId xmlns:a16="http://schemas.microsoft.com/office/drawing/2014/main" id="{EB51F9F4-70FF-4082-8D7D-E9B461BD8B41}"/>
              </a:ext>
            </a:extLst>
          </p:cNvPr>
          <p:cNvSpPr>
            <a:spLocks noGrp="1"/>
          </p:cNvSpPr>
          <p:nvPr>
            <p:ph idx="1"/>
          </p:nvPr>
        </p:nvSpPr>
        <p:spPr/>
        <p:txBody>
          <a:bodyPr>
            <a:normAutofit/>
          </a:bodyPr>
          <a:lstStyle/>
          <a:p>
            <a:r>
              <a:rPr lang="en-US" dirty="0"/>
              <a:t>In our project, we implemented critical financial services, leveraging CXF for both SOAP and REST APIs. </a:t>
            </a:r>
          </a:p>
          <a:p>
            <a:pPr lvl="1"/>
            <a:r>
              <a:rPr lang="en-US" dirty="0"/>
              <a:t>For SOAP services, such as currency conversion and loan calculations, we integrated advanced security using WS-Security to ensure data integrity and confidentiality. </a:t>
            </a:r>
          </a:p>
          <a:p>
            <a:pPr lvl="1"/>
            <a:r>
              <a:rPr lang="en-US" dirty="0"/>
              <a:t>For our REST service, the investment prediction functionality, we utilized Spring Security to enforce authentication and authorization, demonstrating CXF's flexibility and compatibility with Spring frameworks.</a:t>
            </a:r>
          </a:p>
        </p:txBody>
      </p:sp>
    </p:spTree>
    <p:extLst>
      <p:ext uri="{BB962C8B-B14F-4D97-AF65-F5344CB8AC3E}">
        <p14:creationId xmlns:p14="http://schemas.microsoft.com/office/powerpoint/2010/main" val="359588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Apache CXF</a:t>
            </a:r>
          </a:p>
        </p:txBody>
      </p:sp>
      <p:sp>
        <p:nvSpPr>
          <p:cNvPr id="3" name="Content Placeholder 2"/>
          <p:cNvSpPr>
            <a:spLocks noGrp="1"/>
          </p:cNvSpPr>
          <p:nvPr>
            <p:ph idx="1"/>
          </p:nvPr>
        </p:nvSpPr>
        <p:spPr>
          <a:xfrm>
            <a:off x="167640" y="990600"/>
            <a:ext cx="8854440" cy="5854702"/>
          </a:xfrm>
        </p:spPr>
        <p:txBody>
          <a:bodyPr vert="horz" lIns="91440" tIns="45720" rIns="91440" bIns="45720" rtlCol="0" anchor="t">
            <a:noAutofit/>
          </a:bodyPr>
          <a:lstStyle/>
          <a:p>
            <a:pPr>
              <a:lnSpc>
                <a:spcPct val="120000"/>
              </a:lnSpc>
            </a:pPr>
            <a:r>
              <a:rPr lang="en-US" sz="1800" b="1" dirty="0"/>
              <a:t>Open Source Framework:</a:t>
            </a:r>
            <a:r>
              <a:rPr lang="en-US" sz="1800" dirty="0"/>
              <a:t> Facilitates community contributions and enhances transparency in development.</a:t>
            </a:r>
          </a:p>
          <a:p>
            <a:pPr lvl="1">
              <a:lnSpc>
                <a:spcPct val="120000"/>
              </a:lnSpc>
            </a:pPr>
            <a:r>
              <a:rPr lang="en-US" sz="1400" dirty="0">
                <a:solidFill>
                  <a:srgbClr val="FF6600"/>
                </a:solidFill>
              </a:rPr>
              <a:t>is an open-source services framework that assists developers in building and deploying services using front-end programming APIs like JAX-WS and JAX-RS. It simplifies complex programming tasks involved in web services development and ensures compatibility across different web service standards.</a:t>
            </a:r>
          </a:p>
          <a:p>
            <a:pPr>
              <a:lnSpc>
                <a:spcPct val="120000"/>
              </a:lnSpc>
            </a:pPr>
            <a:r>
              <a:rPr lang="en-US" sz="1800" b="1" dirty="0"/>
              <a:t>Supports Multiple Protocols: </a:t>
            </a:r>
            <a:r>
              <a:rPr lang="en-US" sz="1800" dirty="0"/>
              <a:t>Including SOAP for service-oriented architecture and REST for web services, making it versatile for developers.</a:t>
            </a:r>
          </a:p>
          <a:p>
            <a:pPr lvl="1">
              <a:lnSpc>
                <a:spcPct val="120000"/>
              </a:lnSpc>
            </a:pPr>
            <a:r>
              <a:rPr lang="en-US" sz="1400" dirty="0">
                <a:solidFill>
                  <a:srgbClr val="FF6600"/>
                </a:solidFill>
              </a:rPr>
              <a:t> Apache CXF is managed by an active community within the Apache Software Foundation, </a:t>
            </a:r>
          </a:p>
          <a:p>
            <a:pPr lvl="1">
              <a:lnSpc>
                <a:spcPct val="120000"/>
              </a:lnSpc>
            </a:pPr>
            <a:r>
              <a:rPr lang="en-US" sz="1400" dirty="0">
                <a:solidFill>
                  <a:srgbClr val="FF6600"/>
                </a:solidFill>
              </a:rPr>
              <a:t>ensuring it remains robust and up-to-date with security standards and web technologies.</a:t>
            </a:r>
          </a:p>
          <a:p>
            <a:pPr>
              <a:lnSpc>
                <a:spcPct val="120000"/>
              </a:lnSpc>
            </a:pPr>
            <a:r>
              <a:rPr lang="en-US" sz="1800" b="1" dirty="0"/>
              <a:t>Flexibility: </a:t>
            </a:r>
            <a:r>
              <a:rPr lang="en-US" sz="1800" dirty="0"/>
              <a:t>CXF's support for multiple communication protocols allows developers to work effectively across different types of web services, enhancing its utility in diverse development environments.</a:t>
            </a:r>
          </a:p>
          <a:p>
            <a:pPr>
              <a:lnSpc>
                <a:spcPct val="120000"/>
              </a:lnSpc>
            </a:pPr>
            <a:endParaRPr lang="en-US" sz="1800" dirty="0"/>
          </a:p>
          <a:p>
            <a:pPr marL="457200" lvl="1" indent="0">
              <a:lnSpc>
                <a:spcPct val="120000"/>
              </a:lnSpc>
              <a:buNone/>
            </a:pPr>
            <a:endParaRPr lang="en-US" sz="1400" dirty="0"/>
          </a:p>
          <a:p>
            <a:pPr>
              <a:lnSpc>
                <a:spcPct val="120000"/>
              </a:lnSpc>
            </a:pPr>
            <a:endParaRPr lang="en-US" sz="1800" dirty="0"/>
          </a:p>
          <a:p>
            <a:pPr>
              <a:lnSpc>
                <a:spcPct val="120000"/>
              </a:lnSpc>
            </a:pPr>
            <a:endParaRPr lang="en-US" sz="1800" dirty="0">
              <a:solidFill>
                <a:srgbClr val="FF6600"/>
              </a:solidFill>
            </a:endParaRPr>
          </a:p>
        </p:txBody>
      </p:sp>
      <p:sp>
        <p:nvSpPr>
          <p:cNvPr id="4" name="Footer Placeholder 3"/>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63832CBE-182E-F353-2B18-FF2D3273F6C0}"/>
              </a:ext>
            </a:extLst>
          </p:cNvPr>
          <p:cNvSpPr>
            <a:spLocks noGrp="1"/>
          </p:cNvSpPr>
          <p:nvPr>
            <p:ph type="dt" sz="half" idx="2"/>
          </p:nvPr>
        </p:nvSpPr>
        <p:spPr/>
        <p:txBody>
          <a:bodyPr/>
          <a:lstStyle/>
          <a:p>
            <a:fld id="{4C22A849-7CF7-A548-8493-FE2B16D9D7C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FA79E2A3-95CC-698C-B810-BBC329A4C226}"/>
              </a:ext>
            </a:extLst>
          </p:cNvPr>
          <p:cNvSpPr>
            <a:spLocks noGrp="1"/>
          </p:cNvSpPr>
          <p:nvPr>
            <p:ph type="sldNum" sz="quarter" idx="4"/>
          </p:nvPr>
        </p:nvSpPr>
        <p:spPr/>
        <p:txBody>
          <a:bodyPr/>
          <a:lstStyle/>
          <a:p>
            <a:fld id="{5ABFFAD9-C28C-F046-BDF1-9CFBDED723D7}" type="slidenum">
              <a:rPr lang="en-US" noProof="0" smtClean="0"/>
              <a:pPr/>
              <a:t>1</a:t>
            </a:fld>
            <a:endParaRPr lang="en-US" noProof="0" dirty="0"/>
          </a:p>
        </p:txBody>
      </p:sp>
      <p:pic>
        <p:nvPicPr>
          <p:cNvPr id="8" name="Picture 7" descr="A green circle with a black background&#10;&#10;Description automatically generated">
            <a:extLst>
              <a:ext uri="{FF2B5EF4-FFF2-40B4-BE49-F238E27FC236}">
                <a16:creationId xmlns:a16="http://schemas.microsoft.com/office/drawing/2014/main" id="{F1A179EB-3D27-3713-03F5-469C3150098E}"/>
              </a:ext>
            </a:extLst>
          </p:cNvPr>
          <p:cNvPicPr>
            <a:picLocks noChangeAspect="1"/>
          </p:cNvPicPr>
          <p:nvPr/>
        </p:nvPicPr>
        <p:blipFill>
          <a:blip r:embed="rId2"/>
          <a:stretch>
            <a:fillRect/>
          </a:stretch>
        </p:blipFill>
        <p:spPr>
          <a:xfrm>
            <a:off x="7695736" y="5378824"/>
            <a:ext cx="839127" cy="1101353"/>
          </a:xfrm>
          <a:prstGeom prst="rect">
            <a:avLst/>
          </a:prstGeom>
        </p:spPr>
      </p:pic>
      <p:pic>
        <p:nvPicPr>
          <p:cNvPr id="10" name="Picture 9" descr="A colorful feather with black text&#10;&#10;Description automatically generated">
            <a:extLst>
              <a:ext uri="{FF2B5EF4-FFF2-40B4-BE49-F238E27FC236}">
                <a16:creationId xmlns:a16="http://schemas.microsoft.com/office/drawing/2014/main" id="{A98898AF-5D68-9EED-9085-621DFDC89CCA}"/>
              </a:ext>
            </a:extLst>
          </p:cNvPr>
          <p:cNvPicPr>
            <a:picLocks noChangeAspect="1"/>
          </p:cNvPicPr>
          <p:nvPr/>
        </p:nvPicPr>
        <p:blipFill>
          <a:blip r:embed="rId3"/>
          <a:stretch>
            <a:fillRect/>
          </a:stretch>
        </p:blipFill>
        <p:spPr>
          <a:xfrm>
            <a:off x="6375814" y="5435880"/>
            <a:ext cx="1159283" cy="1130301"/>
          </a:xfrm>
          <a:prstGeom prst="rect">
            <a:avLst/>
          </a:prstGeom>
        </p:spPr>
      </p:pic>
    </p:spTree>
    <p:extLst>
      <p:ext uri="{BB962C8B-B14F-4D97-AF65-F5344CB8AC3E}">
        <p14:creationId xmlns:p14="http://schemas.microsoft.com/office/powerpoint/2010/main" val="141460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 of history</a:t>
            </a:r>
          </a:p>
        </p:txBody>
      </p:sp>
      <p:sp>
        <p:nvSpPr>
          <p:cNvPr id="3" name="Content Placeholder 2"/>
          <p:cNvSpPr>
            <a:spLocks noGrp="1"/>
          </p:cNvSpPr>
          <p:nvPr>
            <p:ph idx="1"/>
          </p:nvPr>
        </p:nvSpPr>
        <p:spPr>
          <a:xfrm>
            <a:off x="167640" y="990600"/>
            <a:ext cx="8854440" cy="5854702"/>
          </a:xfrm>
        </p:spPr>
        <p:txBody>
          <a:bodyPr vert="horz" lIns="91440" tIns="45720" rIns="91440" bIns="45720" rtlCol="0" anchor="t">
            <a:noAutofit/>
          </a:bodyPr>
          <a:lstStyle/>
          <a:p>
            <a:pPr>
              <a:lnSpc>
                <a:spcPct val="120000"/>
              </a:lnSpc>
            </a:pPr>
            <a:r>
              <a:rPr lang="en-US" sz="1800" dirty="0"/>
              <a:t>. </a:t>
            </a:r>
            <a:r>
              <a:rPr lang="en-US" sz="1800" b="1" dirty="0"/>
              <a:t>Origins: </a:t>
            </a:r>
            <a:r>
              <a:rPr lang="en-US" sz="1800" dirty="0"/>
              <a:t>Began as a merger between two projects - </a:t>
            </a:r>
            <a:r>
              <a:rPr lang="en-US" sz="1800" dirty="0" err="1"/>
              <a:t>Celtix</a:t>
            </a:r>
            <a:r>
              <a:rPr lang="en-US" sz="1800" dirty="0"/>
              <a:t> from IONA and </a:t>
            </a:r>
            <a:r>
              <a:rPr lang="en-US" sz="1800" dirty="0" err="1"/>
              <a:t>XFire</a:t>
            </a:r>
            <a:r>
              <a:rPr lang="en-US" sz="1800" dirty="0"/>
              <a:t> from </a:t>
            </a:r>
            <a:r>
              <a:rPr lang="en-US" sz="1800" dirty="0" err="1"/>
              <a:t>Codehaus</a:t>
            </a:r>
            <a:r>
              <a:rPr lang="en-US" sz="1800" dirty="0"/>
              <a:t> - forming CXF under the Apache Software Foundation.</a:t>
            </a:r>
          </a:p>
          <a:p>
            <a:pPr lvl="1">
              <a:lnSpc>
                <a:spcPct val="120000"/>
              </a:lnSpc>
            </a:pPr>
            <a:r>
              <a:rPr lang="en-US" sz="1400" dirty="0">
                <a:solidFill>
                  <a:srgbClr val="FF6600"/>
                </a:solidFill>
              </a:rPr>
              <a:t> the collaboration led to a more unified and powerful framework under the Apache umbrella, emphasizing the community-driven aspect of its development.</a:t>
            </a:r>
          </a:p>
          <a:p>
            <a:pPr lvl="1">
              <a:lnSpc>
                <a:spcPct val="120000"/>
              </a:lnSpc>
            </a:pPr>
            <a:endParaRPr lang="en-US" sz="1400" dirty="0">
              <a:solidFill>
                <a:srgbClr val="FF6600"/>
              </a:solidFill>
            </a:endParaRPr>
          </a:p>
          <a:p>
            <a:pPr>
              <a:lnSpc>
                <a:spcPct val="120000"/>
              </a:lnSpc>
            </a:pPr>
            <a:r>
              <a:rPr lang="en-US" sz="1800" b="1" dirty="0"/>
              <a:t>Development: </a:t>
            </a:r>
            <a:r>
              <a:rPr lang="en-US" sz="1800" dirty="0"/>
              <a:t>Focused on creating a robust, extensible framework for web services, incorporating both SOAP and REST architectures.</a:t>
            </a:r>
          </a:p>
          <a:p>
            <a:pPr lvl="1">
              <a:lnSpc>
                <a:spcPct val="120000"/>
              </a:lnSpc>
            </a:pPr>
            <a:r>
              <a:rPr lang="en-US" sz="1400" dirty="0">
                <a:solidFill>
                  <a:srgbClr val="FF6600"/>
                </a:solidFill>
              </a:rPr>
              <a:t>Supported key standards like ‘SOAP’ , ‘WSDL’ , ‘JAX-WS’ , ‘JAX-RS’ , ‘WS-Security”, ‘WS-Addressing’’</a:t>
            </a:r>
          </a:p>
          <a:p>
            <a:pPr marL="457200" lvl="1" indent="0">
              <a:lnSpc>
                <a:spcPct val="120000"/>
              </a:lnSpc>
              <a:buNone/>
            </a:pPr>
            <a:endParaRPr lang="en-US" sz="1800" dirty="0"/>
          </a:p>
          <a:p>
            <a:pPr>
              <a:lnSpc>
                <a:spcPct val="120000"/>
              </a:lnSpc>
            </a:pPr>
            <a:r>
              <a:rPr lang="en-US" sz="1800" b="1" dirty="0"/>
              <a:t>Current Version: </a:t>
            </a:r>
            <a:r>
              <a:rPr lang="en-US" sz="1800" dirty="0"/>
              <a:t>Using Apache CXF 3.4.3 in our project, ensuring up-to-date support for web service standards and security enhancements.</a:t>
            </a:r>
          </a:p>
          <a:p>
            <a:pPr lvl="1">
              <a:lnSpc>
                <a:spcPct val="120000"/>
              </a:lnSpc>
            </a:pPr>
            <a:r>
              <a:rPr lang="en-US" sz="1400" dirty="0">
                <a:solidFill>
                  <a:srgbClr val="FF6600"/>
                </a:solidFill>
              </a:rPr>
              <a:t>Enhanced Security Features</a:t>
            </a:r>
          </a:p>
          <a:p>
            <a:pPr lvl="1">
              <a:lnSpc>
                <a:spcPct val="120000"/>
              </a:lnSpc>
            </a:pPr>
            <a:r>
              <a:rPr lang="en-US" sz="1400" dirty="0">
                <a:solidFill>
                  <a:srgbClr val="FF6600"/>
                </a:solidFill>
              </a:rPr>
              <a:t>Stability and Bug Fixes</a:t>
            </a:r>
          </a:p>
          <a:p>
            <a:pPr lvl="1">
              <a:lnSpc>
                <a:spcPct val="120000"/>
              </a:lnSpc>
            </a:pPr>
            <a:r>
              <a:rPr lang="en-US" sz="1400" dirty="0">
                <a:solidFill>
                  <a:srgbClr val="FF6600"/>
                </a:solidFill>
              </a:rPr>
              <a:t>Compatibility with Java and Other Libraries:</a:t>
            </a:r>
          </a:p>
        </p:txBody>
      </p:sp>
      <p:sp>
        <p:nvSpPr>
          <p:cNvPr id="4" name="Footer Placeholder 3"/>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63832CBE-182E-F353-2B18-FF2D3273F6C0}"/>
              </a:ext>
            </a:extLst>
          </p:cNvPr>
          <p:cNvSpPr>
            <a:spLocks noGrp="1"/>
          </p:cNvSpPr>
          <p:nvPr>
            <p:ph type="dt" sz="half" idx="2"/>
          </p:nvPr>
        </p:nvSpPr>
        <p:spPr/>
        <p:txBody>
          <a:bodyPr/>
          <a:lstStyle/>
          <a:p>
            <a:fld id="{4C22A849-7CF7-A548-8493-FE2B16D9D7C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FA79E2A3-95CC-698C-B810-BBC329A4C226}"/>
              </a:ext>
            </a:extLst>
          </p:cNvPr>
          <p:cNvSpPr>
            <a:spLocks noGrp="1"/>
          </p:cNvSpPr>
          <p:nvPr>
            <p:ph type="sldNum" sz="quarter" idx="4"/>
          </p:nvPr>
        </p:nvSpPr>
        <p:spPr>
          <a:xfrm>
            <a:off x="6096000" y="6347013"/>
            <a:ext cx="3048000" cy="510988"/>
          </a:xfrm>
        </p:spPr>
        <p:txBody>
          <a:bodyPr/>
          <a:lstStyle/>
          <a:p>
            <a:r>
              <a:rPr lang="en-US" b="1" i="0" dirty="0">
                <a:solidFill>
                  <a:srgbClr val="0D0D0D"/>
                </a:solidFill>
                <a:effectLst/>
                <a:highlight>
                  <a:srgbClr val="FFFFFF"/>
                </a:highlight>
                <a:latin typeface="Söhne"/>
              </a:rPr>
              <a:t>Source</a:t>
            </a:r>
            <a:r>
              <a:rPr lang="en-US" b="0" i="0" dirty="0">
                <a:solidFill>
                  <a:srgbClr val="0D0D0D"/>
                </a:solidFill>
                <a:effectLst/>
                <a:highlight>
                  <a:srgbClr val="FFFFFF"/>
                </a:highlight>
                <a:latin typeface="Söhne"/>
              </a:rPr>
              <a:t>: </a:t>
            </a:r>
            <a:r>
              <a:rPr lang="en-US" b="0" i="0" u="none" strike="noStrike" dirty="0">
                <a:solidFill>
                  <a:srgbClr val="0D0D0D"/>
                </a:solidFill>
                <a:effectLst/>
                <a:highlight>
                  <a:srgbClr val="FFFFFF"/>
                </a:highlight>
                <a:latin typeface="Söhne"/>
                <a:hlinkClick r:id="rId3"/>
              </a:rPr>
              <a:t>Apache CXF 3.4.3 Release Notes</a:t>
            </a:r>
            <a:endParaRPr lang="en-US" b="0" i="0" dirty="0">
              <a:solidFill>
                <a:srgbClr val="0D0D0D"/>
              </a:solidFill>
              <a:effectLst/>
              <a:highlight>
                <a:srgbClr val="FFFFFF"/>
              </a:highlight>
              <a:latin typeface="Söhne"/>
            </a:endParaRPr>
          </a:p>
          <a:p>
            <a:endParaRPr lang="en-US" noProof="0" dirty="0"/>
          </a:p>
        </p:txBody>
      </p:sp>
    </p:spTree>
    <p:extLst>
      <p:ext uri="{BB962C8B-B14F-4D97-AF65-F5344CB8AC3E}">
        <p14:creationId xmlns:p14="http://schemas.microsoft.com/office/powerpoint/2010/main" val="262532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normAutofit/>
          </a:bodyPr>
          <a:lstStyle/>
          <a:p>
            <a:r>
              <a:rPr lang="en-US" sz="3600" dirty="0"/>
              <a:t>Standards Supported by Apache CXF</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lstStyle/>
          <a:p>
            <a:r>
              <a:rPr lang="en-US" dirty="0"/>
              <a:t>CXF supports a variety of web service standards :</a:t>
            </a:r>
          </a:p>
          <a:p>
            <a:pPr lvl="1"/>
            <a:r>
              <a:rPr lang="en-US" dirty="0">
                <a:solidFill>
                  <a:srgbClr val="FF6600"/>
                </a:solidFill>
              </a:rPr>
              <a:t>SOAP</a:t>
            </a:r>
          </a:p>
          <a:p>
            <a:pPr lvl="1"/>
            <a:r>
              <a:rPr lang="en-US" dirty="0">
                <a:solidFill>
                  <a:srgbClr val="FF6600"/>
                </a:solidFill>
              </a:rPr>
              <a:t>the Basic Profile</a:t>
            </a:r>
          </a:p>
          <a:p>
            <a:pPr lvl="1"/>
            <a:r>
              <a:rPr lang="en-US" dirty="0">
                <a:solidFill>
                  <a:srgbClr val="FF6600"/>
                </a:solidFill>
              </a:rPr>
              <a:t>WSDL</a:t>
            </a:r>
          </a:p>
          <a:p>
            <a:pPr lvl="1"/>
            <a:r>
              <a:rPr lang="en-US" dirty="0">
                <a:solidFill>
                  <a:srgbClr val="FF6600"/>
                </a:solidFill>
              </a:rPr>
              <a:t>WS-Addressing</a:t>
            </a:r>
          </a:p>
          <a:p>
            <a:pPr lvl="1"/>
            <a:r>
              <a:rPr lang="en-US" dirty="0">
                <a:solidFill>
                  <a:srgbClr val="FF6600"/>
                </a:solidFill>
              </a:rPr>
              <a:t>WS-Policy</a:t>
            </a:r>
          </a:p>
          <a:p>
            <a:pPr lvl="1"/>
            <a:r>
              <a:rPr lang="en-US" dirty="0">
                <a:solidFill>
                  <a:srgbClr val="FF6600"/>
                </a:solidFill>
              </a:rPr>
              <a:t>WS-</a:t>
            </a:r>
            <a:r>
              <a:rPr lang="en-US" dirty="0" err="1">
                <a:solidFill>
                  <a:srgbClr val="FF6600"/>
                </a:solidFill>
              </a:rPr>
              <a:t>ReliableMessaging</a:t>
            </a:r>
            <a:endParaRPr lang="en-US" dirty="0">
              <a:solidFill>
                <a:srgbClr val="FF6600"/>
              </a:solidFill>
            </a:endParaRPr>
          </a:p>
          <a:p>
            <a:pPr lvl="1"/>
            <a:r>
              <a:rPr lang="en-US" dirty="0">
                <a:solidFill>
                  <a:srgbClr val="FF6600"/>
                </a:solidFill>
              </a:rPr>
              <a:t>WS-Security</a:t>
            </a:r>
          </a:p>
          <a:p>
            <a:pPr lvl="1"/>
            <a:r>
              <a:rPr lang="en-US" dirty="0">
                <a:solidFill>
                  <a:srgbClr val="FF6600"/>
                </a:solidFill>
              </a:rPr>
              <a:t>WS-</a:t>
            </a:r>
            <a:r>
              <a:rPr lang="en-US" dirty="0" err="1">
                <a:solidFill>
                  <a:srgbClr val="FF6600"/>
                </a:solidFill>
              </a:rPr>
              <a:t>SecurityPolicy</a:t>
            </a:r>
            <a:endParaRPr lang="en-US" dirty="0">
              <a:solidFill>
                <a:srgbClr val="FF6600"/>
              </a:solidFill>
            </a:endParaRPr>
          </a:p>
          <a:p>
            <a:pPr lvl="1"/>
            <a:r>
              <a:rPr lang="en-US" dirty="0">
                <a:solidFill>
                  <a:srgbClr val="FF6600"/>
                </a:solidFill>
              </a:rPr>
              <a:t>WS-</a:t>
            </a:r>
            <a:r>
              <a:rPr lang="en-US" dirty="0" err="1">
                <a:solidFill>
                  <a:srgbClr val="FF6600"/>
                </a:solidFill>
              </a:rPr>
              <a:t>SecureConversation</a:t>
            </a:r>
            <a:endParaRPr lang="en-US" dirty="0">
              <a:solidFill>
                <a:srgbClr val="FF6600"/>
              </a:solidFill>
            </a:endParaRPr>
          </a:p>
          <a:p>
            <a:pPr lvl="1"/>
            <a:r>
              <a:rPr lang="en-US" dirty="0">
                <a:solidFill>
                  <a:srgbClr val="FF6600"/>
                </a:solidFill>
              </a:rPr>
              <a:t>WS-Trust.</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r>
              <a:rPr lang="en-US" b="1" i="0" dirty="0">
                <a:solidFill>
                  <a:srgbClr val="0D0D0D"/>
                </a:solidFill>
                <a:effectLst/>
                <a:highlight>
                  <a:srgbClr val="FFFFFF"/>
                </a:highlight>
                <a:latin typeface="Söhne"/>
              </a:rPr>
              <a:t>Source</a:t>
            </a:r>
            <a:r>
              <a:rPr lang="en-US" b="0" i="0" dirty="0">
                <a:solidFill>
                  <a:srgbClr val="0D0D0D"/>
                </a:solidFill>
                <a:effectLst/>
                <a:highlight>
                  <a:srgbClr val="FFFFFF"/>
                </a:highlight>
                <a:latin typeface="Söhne"/>
              </a:rPr>
              <a:t>: </a:t>
            </a:r>
            <a:r>
              <a:rPr lang="en-US" b="0" i="0" u="none" strike="noStrike" dirty="0">
                <a:solidFill>
                  <a:srgbClr val="0D0D0D"/>
                </a:solidFill>
                <a:effectLst/>
                <a:highlight>
                  <a:srgbClr val="FFFFFF"/>
                </a:highlight>
                <a:latin typeface="Söhne"/>
                <a:hlinkClick r:id="rId2"/>
              </a:rPr>
              <a:t>Apache </a:t>
            </a:r>
            <a:r>
              <a:rPr lang="en-US" b="0" i="0" u="none" strike="noStrike" dirty="0" err="1">
                <a:solidFill>
                  <a:srgbClr val="0D0D0D"/>
                </a:solidFill>
                <a:effectLst/>
                <a:highlight>
                  <a:srgbClr val="FFFFFF"/>
                </a:highlight>
                <a:latin typeface="Söhne"/>
              </a:rPr>
              <a:t>Github</a:t>
            </a:r>
            <a:endParaRPr lang="en-US" b="0" i="0" dirty="0">
              <a:solidFill>
                <a:srgbClr val="0D0D0D"/>
              </a:solidFill>
              <a:effectLst/>
              <a:highlight>
                <a:srgbClr val="FFFFFF"/>
              </a:highlight>
              <a:latin typeface="Söhne"/>
            </a:endParaRPr>
          </a:p>
        </p:txBody>
      </p:sp>
      <p:pic>
        <p:nvPicPr>
          <p:cNvPr id="8" name="Picture 7" descr="A blue square with a white cloud and a white cogwheel&#10;&#10;Description automatically generated">
            <a:extLst>
              <a:ext uri="{FF2B5EF4-FFF2-40B4-BE49-F238E27FC236}">
                <a16:creationId xmlns:a16="http://schemas.microsoft.com/office/drawing/2014/main" id="{3E47030C-6027-16C8-635C-62A63EA99BFB}"/>
              </a:ext>
            </a:extLst>
          </p:cNvPr>
          <p:cNvPicPr>
            <a:picLocks noChangeAspect="1"/>
          </p:cNvPicPr>
          <p:nvPr/>
        </p:nvPicPr>
        <p:blipFill>
          <a:blip r:embed="rId3"/>
          <a:stretch>
            <a:fillRect/>
          </a:stretch>
        </p:blipFill>
        <p:spPr>
          <a:xfrm>
            <a:off x="4324289" y="5155907"/>
            <a:ext cx="1954119" cy="1106300"/>
          </a:xfrm>
          <a:prstGeom prst="rect">
            <a:avLst/>
          </a:prstGeom>
        </p:spPr>
      </p:pic>
      <p:pic>
        <p:nvPicPr>
          <p:cNvPr id="10" name="Picture 9" descr="A black grid with white squares&#10;&#10;Description automatically generated">
            <a:extLst>
              <a:ext uri="{FF2B5EF4-FFF2-40B4-BE49-F238E27FC236}">
                <a16:creationId xmlns:a16="http://schemas.microsoft.com/office/drawing/2014/main" id="{C41C6398-C6A6-8C23-27C2-4D4A352954AA}"/>
              </a:ext>
            </a:extLst>
          </p:cNvPr>
          <p:cNvPicPr>
            <a:picLocks noChangeAspect="1"/>
          </p:cNvPicPr>
          <p:nvPr/>
        </p:nvPicPr>
        <p:blipFill>
          <a:blip r:embed="rId4"/>
          <a:stretch>
            <a:fillRect/>
          </a:stretch>
        </p:blipFill>
        <p:spPr>
          <a:xfrm>
            <a:off x="5847441" y="5155907"/>
            <a:ext cx="1045186" cy="1045186"/>
          </a:xfrm>
          <a:prstGeom prst="rect">
            <a:avLst/>
          </a:prstGeom>
        </p:spPr>
      </p:pic>
      <p:pic>
        <p:nvPicPr>
          <p:cNvPr id="12" name="Picture 11" descr="A blue text on a white background&#10;&#10;Description automatically generated">
            <a:extLst>
              <a:ext uri="{FF2B5EF4-FFF2-40B4-BE49-F238E27FC236}">
                <a16:creationId xmlns:a16="http://schemas.microsoft.com/office/drawing/2014/main" id="{781606A3-0831-D4B6-53B7-8660E2420BB4}"/>
              </a:ext>
            </a:extLst>
          </p:cNvPr>
          <p:cNvPicPr>
            <a:picLocks noChangeAspect="1"/>
          </p:cNvPicPr>
          <p:nvPr/>
        </p:nvPicPr>
        <p:blipFill>
          <a:blip r:embed="rId5"/>
          <a:stretch>
            <a:fillRect/>
          </a:stretch>
        </p:blipFill>
        <p:spPr>
          <a:xfrm>
            <a:off x="6924511" y="5407886"/>
            <a:ext cx="2108197" cy="602342"/>
          </a:xfrm>
          <a:prstGeom prst="rect">
            <a:avLst/>
          </a:prstGeom>
        </p:spPr>
      </p:pic>
    </p:spTree>
    <p:extLst>
      <p:ext uri="{BB962C8B-B14F-4D97-AF65-F5344CB8AC3E}">
        <p14:creationId xmlns:p14="http://schemas.microsoft.com/office/powerpoint/2010/main" val="172006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E625-41A8-3545-B058-10B4C8C44043}"/>
              </a:ext>
            </a:extLst>
          </p:cNvPr>
          <p:cNvSpPr>
            <a:spLocks noGrp="1"/>
          </p:cNvSpPr>
          <p:nvPr>
            <p:ph type="title"/>
          </p:nvPr>
        </p:nvSpPr>
        <p:spPr>
          <a:xfrm>
            <a:off x="144780" y="243206"/>
            <a:ext cx="8854440" cy="747394"/>
          </a:xfrm>
        </p:spPr>
        <p:txBody>
          <a:bodyPr>
            <a:normAutofit/>
          </a:bodyPr>
          <a:lstStyle/>
          <a:p>
            <a:r>
              <a:rPr lang="en-US" sz="3200" dirty="0"/>
              <a:t>Tools Supporting Apache CXF Development</a:t>
            </a:r>
          </a:p>
        </p:txBody>
      </p:sp>
      <p:sp>
        <p:nvSpPr>
          <p:cNvPr id="3" name="Content Placeholder 2">
            <a:extLst>
              <a:ext uri="{FF2B5EF4-FFF2-40B4-BE49-F238E27FC236}">
                <a16:creationId xmlns:a16="http://schemas.microsoft.com/office/drawing/2014/main" id="{333EA44D-8C4B-324D-ABA9-3FBBCB7C004D}"/>
              </a:ext>
            </a:extLst>
          </p:cNvPr>
          <p:cNvSpPr>
            <a:spLocks noGrp="1"/>
          </p:cNvSpPr>
          <p:nvPr>
            <p:ph idx="1"/>
          </p:nvPr>
        </p:nvSpPr>
        <p:spPr>
          <a:xfrm>
            <a:off x="121920" y="1225750"/>
            <a:ext cx="8854440" cy="5271607"/>
          </a:xfrm>
        </p:spPr>
        <p:txBody>
          <a:bodyPr>
            <a:normAutofit fontScale="77500" lnSpcReduction="20000"/>
          </a:bodyPr>
          <a:lstStyle/>
          <a:p>
            <a:r>
              <a:rPr lang="en-US" b="1" dirty="0"/>
              <a:t>Integrated Development Environments (IDEs) :</a:t>
            </a:r>
          </a:p>
          <a:p>
            <a:pPr lvl="1"/>
            <a:r>
              <a:rPr lang="en-US" b="1" dirty="0"/>
              <a:t>Eclipse</a:t>
            </a:r>
            <a:r>
              <a:rPr lang="en-US" dirty="0"/>
              <a:t>: Widely used for Java development, with plugins for CXF.</a:t>
            </a:r>
          </a:p>
          <a:p>
            <a:pPr lvl="1"/>
            <a:r>
              <a:rPr lang="en-US" b="1" dirty="0"/>
              <a:t>IntelliJ IDEA</a:t>
            </a:r>
            <a:r>
              <a:rPr lang="en-US" dirty="0"/>
              <a:t>: Supports CXF through plugins and configuration settings.</a:t>
            </a:r>
          </a:p>
          <a:p>
            <a:pPr lvl="1"/>
            <a:r>
              <a:rPr lang="en-US" b="1" dirty="0"/>
              <a:t>NetBeans</a:t>
            </a:r>
            <a:r>
              <a:rPr lang="en-US" dirty="0"/>
              <a:t>: Offers support for CXF with additional plugins.</a:t>
            </a:r>
          </a:p>
          <a:p>
            <a:r>
              <a:rPr lang="en-US" b="1" dirty="0"/>
              <a:t>Build Tools :</a:t>
            </a:r>
          </a:p>
          <a:p>
            <a:pPr lvl="1"/>
            <a:r>
              <a:rPr lang="en-US" b="1" dirty="0"/>
              <a:t>Maven</a:t>
            </a:r>
            <a:r>
              <a:rPr lang="en-US" dirty="0"/>
              <a:t>: Essential for managing project dependencies, configurations, and builds specifically for CXF projects.</a:t>
            </a:r>
          </a:p>
          <a:p>
            <a:pPr lvl="1"/>
            <a:r>
              <a:rPr lang="en-US" b="1" dirty="0"/>
              <a:t>Gradle</a:t>
            </a:r>
            <a:r>
              <a:rPr lang="en-US" dirty="0"/>
              <a:t>: Another popular tool for building and managing dependencies in Java projects including CXF.</a:t>
            </a:r>
          </a:p>
          <a:p>
            <a:r>
              <a:rPr lang="en-US" b="1" dirty="0"/>
              <a:t>Testing and Debugging Tools :</a:t>
            </a:r>
          </a:p>
          <a:p>
            <a:pPr lvl="1"/>
            <a:r>
              <a:rPr lang="en-US" b="1" dirty="0"/>
              <a:t>SoapUI</a:t>
            </a:r>
            <a:r>
              <a:rPr lang="en-US" dirty="0"/>
              <a:t>: Highly popular for testing SOAP and REST web services.</a:t>
            </a:r>
          </a:p>
          <a:p>
            <a:pPr lvl="1"/>
            <a:r>
              <a:rPr lang="en-US" b="1" dirty="0"/>
              <a:t>Postman</a:t>
            </a:r>
            <a:r>
              <a:rPr lang="en-US" dirty="0"/>
              <a:t>: While typically used for REST APIs, it can be configured to test SOAP requests as well.</a:t>
            </a:r>
          </a:p>
          <a:p>
            <a:r>
              <a:rPr lang="en-US" b="1" dirty="0"/>
              <a:t>Version Control Systems :</a:t>
            </a:r>
          </a:p>
          <a:p>
            <a:pPr lvl="1"/>
            <a:r>
              <a:rPr lang="en-US" b="1" dirty="0"/>
              <a:t>Git</a:t>
            </a:r>
            <a:r>
              <a:rPr lang="en-US" dirty="0"/>
              <a:t>: Recommended for source code management in projects using CXF.</a:t>
            </a:r>
          </a:p>
        </p:txBody>
      </p:sp>
      <p:sp>
        <p:nvSpPr>
          <p:cNvPr id="4" name="Footer Placeholder 3">
            <a:extLst>
              <a:ext uri="{FF2B5EF4-FFF2-40B4-BE49-F238E27FC236}">
                <a16:creationId xmlns:a16="http://schemas.microsoft.com/office/drawing/2014/main" id="{E1398A99-88F5-D54A-861E-D7183CFD2CF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5DE53415-0687-2C1B-A4C4-9603949E9E8F}"/>
              </a:ext>
            </a:extLst>
          </p:cNvPr>
          <p:cNvSpPr>
            <a:spLocks noGrp="1"/>
          </p:cNvSpPr>
          <p:nvPr>
            <p:ph type="dt" sz="half" idx="2"/>
          </p:nvPr>
        </p:nvSpPr>
        <p:spPr/>
        <p:txBody>
          <a:bodyPr/>
          <a:lstStyle/>
          <a:p>
            <a:fld id="{8201B49D-4E24-6B40-BA6C-52D83CD57150}"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1C335682-DD40-FC15-BEED-BED7F9ECEB1B}"/>
              </a:ext>
            </a:extLst>
          </p:cNvPr>
          <p:cNvSpPr>
            <a:spLocks noGrp="1"/>
          </p:cNvSpPr>
          <p:nvPr>
            <p:ph type="sldNum" sz="quarter" idx="4"/>
          </p:nvPr>
        </p:nvSpPr>
        <p:spPr>
          <a:xfrm>
            <a:off x="6526306" y="6492875"/>
            <a:ext cx="2617694" cy="365125"/>
          </a:xfrm>
        </p:spPr>
        <p:txBody>
          <a:bodyPr/>
          <a:lstStyle/>
          <a:p>
            <a:r>
              <a:rPr lang="en-US" b="1" i="0" dirty="0">
                <a:solidFill>
                  <a:srgbClr val="0D0D0D"/>
                </a:solidFill>
                <a:effectLst/>
                <a:highlight>
                  <a:srgbClr val="FFFFFF"/>
                </a:highlight>
                <a:latin typeface="Söhne"/>
              </a:rPr>
              <a:t>Source</a:t>
            </a:r>
            <a:r>
              <a:rPr lang="en-US" b="0" i="0" dirty="0">
                <a:solidFill>
                  <a:srgbClr val="0D0D0D"/>
                </a:solidFill>
                <a:effectLst/>
                <a:highlight>
                  <a:srgbClr val="FFFFFF"/>
                </a:highlight>
                <a:latin typeface="Söhne"/>
              </a:rPr>
              <a:t>: </a:t>
            </a:r>
            <a:r>
              <a:rPr lang="en-US" b="0" i="0" u="none" strike="noStrike" dirty="0">
                <a:solidFill>
                  <a:srgbClr val="0D0D0D"/>
                </a:solidFill>
                <a:effectLst/>
                <a:highlight>
                  <a:srgbClr val="FFFFFF"/>
                </a:highlight>
                <a:latin typeface="Söhne"/>
                <a:hlinkClick r:id="rId3"/>
              </a:rPr>
              <a:t>Apache CXF Documentation</a:t>
            </a:r>
            <a:endParaRPr lang="en-US" b="0" i="0" dirty="0">
              <a:solidFill>
                <a:srgbClr val="0D0D0D"/>
              </a:solidFill>
              <a:effectLst/>
              <a:highlight>
                <a:srgbClr val="FFFFFF"/>
              </a:highlight>
              <a:latin typeface="Söhne"/>
            </a:endParaRPr>
          </a:p>
          <a:p>
            <a:endParaRPr lang="en-US" noProof="0" dirty="0"/>
          </a:p>
        </p:txBody>
      </p:sp>
    </p:spTree>
    <p:extLst>
      <p:ext uri="{BB962C8B-B14F-4D97-AF65-F5344CB8AC3E}">
        <p14:creationId xmlns:p14="http://schemas.microsoft.com/office/powerpoint/2010/main" val="333188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normAutofit fontScale="90000"/>
          </a:bodyPr>
          <a:lstStyle/>
          <a:p>
            <a:pPr algn="ctr"/>
            <a:r>
              <a:rPr lang="en-US" sz="2800" dirty="0"/>
              <a:t>Integrating and Securing the Financial Services Project with Apache CXF</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a:bodyPr>
          <a:lstStyle/>
          <a:p>
            <a:r>
              <a:rPr lang="en-US" dirty="0"/>
              <a:t>Project Functionality:</a:t>
            </a:r>
          </a:p>
          <a:p>
            <a:pPr lvl="1"/>
            <a:r>
              <a:rPr lang="en-US" dirty="0">
                <a:solidFill>
                  <a:srgbClr val="FF6600"/>
                </a:solidFill>
              </a:rPr>
              <a:t>Currency Conversion (SOAP WS)</a:t>
            </a:r>
          </a:p>
          <a:p>
            <a:pPr lvl="1"/>
            <a:r>
              <a:rPr lang="en-US" dirty="0">
                <a:solidFill>
                  <a:srgbClr val="FF6600"/>
                </a:solidFill>
              </a:rPr>
              <a:t>Loan Calculation  (SOAP WS)</a:t>
            </a:r>
          </a:p>
          <a:p>
            <a:pPr lvl="1"/>
            <a:r>
              <a:rPr lang="en-US" dirty="0">
                <a:solidFill>
                  <a:srgbClr val="FF6600"/>
                </a:solidFill>
              </a:rPr>
              <a:t>Investment Prediction (REST WS)</a:t>
            </a:r>
          </a:p>
          <a:p>
            <a:pPr marL="457200" lvl="1" indent="0">
              <a:buNone/>
            </a:pPr>
            <a:endParaRPr lang="en-US" dirty="0"/>
          </a:p>
          <a:p>
            <a:r>
              <a:rPr lang="en-US" dirty="0"/>
              <a:t>CXF Integration:</a:t>
            </a:r>
          </a:p>
          <a:p>
            <a:pPr lvl="1"/>
            <a:r>
              <a:rPr lang="en-US" dirty="0">
                <a:solidFill>
                  <a:srgbClr val="FF6600"/>
                </a:solidFill>
              </a:rPr>
              <a:t>Dependency Management (pom.xml)</a:t>
            </a:r>
          </a:p>
          <a:p>
            <a:pPr lvl="1"/>
            <a:r>
              <a:rPr lang="en-US" dirty="0">
                <a:solidFill>
                  <a:srgbClr val="FF6600"/>
                </a:solidFill>
              </a:rPr>
              <a:t>CXF Configuration (cxf-servlet.xml)</a:t>
            </a:r>
          </a:p>
          <a:p>
            <a:pPr lvl="1"/>
            <a:r>
              <a:rPr lang="en-US" dirty="0">
                <a:solidFill>
                  <a:srgbClr val="FF6600"/>
                </a:solidFill>
              </a:rPr>
              <a:t>Security Setup (SecurityConfig.java)</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a:xfrm>
            <a:off x="6663900" y="6492876"/>
            <a:ext cx="2480100" cy="274318"/>
          </a:xfrm>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Source</a:t>
            </a:r>
            <a:r>
              <a:rPr lang="en-US" b="0" i="0" dirty="0">
                <a:solidFill>
                  <a:srgbClr val="0D0D0D"/>
                </a:solidFill>
                <a:effectLst/>
                <a:highlight>
                  <a:srgbClr val="FFFFFF"/>
                </a:highlight>
                <a:latin typeface="Söhne"/>
              </a:rPr>
              <a:t>: </a:t>
            </a:r>
            <a:r>
              <a:rPr lang="en-US" b="0" i="0" u="none" strike="noStrike" dirty="0">
                <a:solidFill>
                  <a:srgbClr val="0D0D0D"/>
                </a:solidFill>
                <a:effectLst/>
                <a:highlight>
                  <a:srgbClr val="FFFFFF"/>
                </a:highlight>
                <a:latin typeface="Söhne"/>
                <a:hlinkClick r:id="rId2"/>
              </a:rPr>
              <a:t>Apache CXF Documentation</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23826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lstStyle/>
          <a:p>
            <a:r>
              <a:rPr lang="en-US" dirty="0"/>
              <a:t>Functional Details:</a:t>
            </a:r>
          </a:p>
        </p:txBody>
      </p:sp>
      <p:pic>
        <p:nvPicPr>
          <p:cNvPr id="8" name="Picture 7" descr="A screenshot of a computer program&#10;&#10;Description automatically generated">
            <a:extLst>
              <a:ext uri="{FF2B5EF4-FFF2-40B4-BE49-F238E27FC236}">
                <a16:creationId xmlns:a16="http://schemas.microsoft.com/office/drawing/2014/main" id="{FDB57618-0C1C-56CC-ABDD-19880FDA7B20}"/>
              </a:ext>
            </a:extLst>
          </p:cNvPr>
          <p:cNvPicPr>
            <a:picLocks noChangeAspect="1"/>
          </p:cNvPicPr>
          <p:nvPr/>
        </p:nvPicPr>
        <p:blipFill>
          <a:blip r:embed="rId2"/>
          <a:stretch>
            <a:fillRect/>
          </a:stretch>
        </p:blipFill>
        <p:spPr>
          <a:xfrm>
            <a:off x="5094036" y="2005132"/>
            <a:ext cx="5397068" cy="4257075"/>
          </a:xfrm>
          <a:prstGeom prst="rect">
            <a:avLst/>
          </a:prstGeom>
        </p:spPr>
      </p:pic>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a:bodyPr>
          <a:lstStyle/>
          <a:p>
            <a:pPr marL="0" indent="0">
              <a:buNone/>
            </a:pPr>
            <a:r>
              <a:rPr lang="en-US" sz="1800" b="1" dirty="0"/>
              <a:t>Currency Conversion</a:t>
            </a:r>
          </a:p>
          <a:p>
            <a:pPr marL="0" indent="0">
              <a:buNone/>
            </a:pPr>
            <a:r>
              <a:rPr lang="en-US" sz="1800" b="1" dirty="0"/>
              <a:t>Description: </a:t>
            </a:r>
            <a:r>
              <a:rPr lang="en-US" sz="1800" dirty="0"/>
              <a:t>Converts an amount from one currency to another.</a:t>
            </a:r>
          </a:p>
          <a:p>
            <a:pPr marL="0" indent="0">
              <a:buNone/>
            </a:pPr>
            <a:r>
              <a:rPr lang="en-US" sz="1800" b="1" dirty="0"/>
              <a:t>Implemented in: </a:t>
            </a:r>
            <a:r>
              <a:rPr lang="en-US" sz="1800" dirty="0"/>
              <a:t>FinancialServiceImpl.java</a:t>
            </a:r>
          </a:p>
          <a:p>
            <a:pPr marL="0" indent="0">
              <a:buNone/>
            </a:pPr>
            <a:r>
              <a:rPr lang="en-US" sz="1800" b="1" dirty="0"/>
              <a:t>Endpoint Interface: </a:t>
            </a:r>
            <a:r>
              <a:rPr lang="en-US" sz="1800" dirty="0"/>
              <a:t>FinancialServices.java</a:t>
            </a:r>
          </a:p>
          <a:p>
            <a:pPr marL="0" indent="0">
              <a:buNone/>
            </a:pPr>
            <a:r>
              <a:rPr lang="en-US" sz="1800" b="1" dirty="0"/>
              <a:t>Security: </a:t>
            </a:r>
            <a:r>
              <a:rPr lang="en-US" sz="1800" dirty="0"/>
              <a:t>Managed via WS-Security as indicated </a:t>
            </a:r>
          </a:p>
          <a:p>
            <a:pPr marL="0" indent="0">
              <a:buNone/>
            </a:pPr>
            <a:r>
              <a:rPr lang="en-US" sz="1800" dirty="0"/>
              <a:t>by the use of the </a:t>
            </a:r>
            <a:r>
              <a:rPr lang="en-US" sz="1800" dirty="0" err="1"/>
              <a:t>cxf</a:t>
            </a:r>
            <a:r>
              <a:rPr lang="en-US" sz="1800" dirty="0"/>
              <a:t>-rt-security and </a:t>
            </a:r>
          </a:p>
          <a:p>
            <a:pPr marL="0" indent="0">
              <a:buNone/>
            </a:pPr>
            <a:r>
              <a:rPr lang="en-US" sz="1800" dirty="0" err="1"/>
              <a:t>cxf</a:t>
            </a:r>
            <a:r>
              <a:rPr lang="en-US" sz="1800" dirty="0"/>
              <a:t>-rt-security-</a:t>
            </a:r>
            <a:r>
              <a:rPr lang="en-US" sz="1800" dirty="0" err="1"/>
              <a:t>saml</a:t>
            </a:r>
            <a:r>
              <a:rPr lang="en-US" sz="1800" dirty="0"/>
              <a:t> dependencies.</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fld id="{5ABFFAD9-C28C-F046-BDF1-9CFBDED723D7}" type="slidenum">
              <a:rPr lang="en-US" noProof="0" smtClean="0"/>
              <a:pPr/>
              <a:t>6</a:t>
            </a:fld>
            <a:endParaRPr lang="en-US" noProof="0" dirty="0"/>
          </a:p>
        </p:txBody>
      </p:sp>
    </p:spTree>
    <p:extLst>
      <p:ext uri="{BB962C8B-B14F-4D97-AF65-F5344CB8AC3E}">
        <p14:creationId xmlns:p14="http://schemas.microsoft.com/office/powerpoint/2010/main" val="360037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9B96-81CE-C539-9C46-5C066AEF98FD}"/>
              </a:ext>
            </a:extLst>
          </p:cNvPr>
          <p:cNvSpPr>
            <a:spLocks noGrp="1"/>
          </p:cNvSpPr>
          <p:nvPr>
            <p:ph type="title"/>
          </p:nvPr>
        </p:nvSpPr>
        <p:spPr/>
        <p:txBody>
          <a:bodyPr/>
          <a:lstStyle/>
          <a:p>
            <a:r>
              <a:rPr lang="en-US" dirty="0"/>
              <a:t>Currency Conversion Service</a:t>
            </a:r>
          </a:p>
        </p:txBody>
      </p:sp>
      <p:sp>
        <p:nvSpPr>
          <p:cNvPr id="3" name="Content Placeholder 2">
            <a:extLst>
              <a:ext uri="{FF2B5EF4-FFF2-40B4-BE49-F238E27FC236}">
                <a16:creationId xmlns:a16="http://schemas.microsoft.com/office/drawing/2014/main" id="{6D3CB62E-1310-8F1D-9376-3542D29C5696}"/>
              </a:ext>
            </a:extLst>
          </p:cNvPr>
          <p:cNvSpPr>
            <a:spLocks noGrp="1"/>
          </p:cNvSpPr>
          <p:nvPr>
            <p:ph idx="1"/>
          </p:nvPr>
        </p:nvSpPr>
        <p:spPr/>
        <p:txBody>
          <a:bodyPr/>
          <a:lstStyle/>
          <a:p>
            <a:r>
              <a:rPr lang="en-US" sz="1600" dirty="0">
                <a:solidFill>
                  <a:srgbClr val="0070C0"/>
                </a:solidFill>
              </a:rPr>
              <a:t>http://localhost:8080/FinancialServices/services/FinancialServices/currency/convert?amount=100&amp;from=USD&amp;to=EUR</a:t>
            </a:r>
          </a:p>
          <a:p>
            <a:endParaRPr lang="en-US" dirty="0"/>
          </a:p>
        </p:txBody>
      </p:sp>
      <p:sp>
        <p:nvSpPr>
          <p:cNvPr id="4" name="Date Placeholder 3">
            <a:extLst>
              <a:ext uri="{FF2B5EF4-FFF2-40B4-BE49-F238E27FC236}">
                <a16:creationId xmlns:a16="http://schemas.microsoft.com/office/drawing/2014/main" id="{8A411CF2-E290-A878-31FB-C32A3B9DA507}"/>
              </a:ext>
            </a:extLst>
          </p:cNvPr>
          <p:cNvSpPr>
            <a:spLocks noGrp="1"/>
          </p:cNvSpPr>
          <p:nvPr>
            <p:ph type="dt" sz="half" idx="2"/>
          </p:nvPr>
        </p:nvSpPr>
        <p:spPr/>
        <p:txBody>
          <a:bodyPr/>
          <a:lstStyle/>
          <a:p>
            <a:fld id="{4B484751-715A-5C4E-9B92-A20F69DE1EC3}" type="datetime1">
              <a:rPr lang="it-IT" noProof="0" smtClean="0"/>
              <a:t>02/05/2024</a:t>
            </a:fld>
            <a:endParaRPr lang="en-US" noProof="0" dirty="0"/>
          </a:p>
        </p:txBody>
      </p:sp>
      <p:sp>
        <p:nvSpPr>
          <p:cNvPr id="5" name="Footer Placeholder 4">
            <a:extLst>
              <a:ext uri="{FF2B5EF4-FFF2-40B4-BE49-F238E27FC236}">
                <a16:creationId xmlns:a16="http://schemas.microsoft.com/office/drawing/2014/main" id="{FEEC2A44-4DBA-B175-2E8D-C0D99E034708}"/>
              </a:ext>
            </a:extLst>
          </p:cNvPr>
          <p:cNvSpPr>
            <a:spLocks noGrp="1"/>
          </p:cNvSpPr>
          <p:nvPr>
            <p:ph type="ftr" sz="quarter" idx="3"/>
          </p:nvPr>
        </p:nvSpPr>
        <p:spPr/>
        <p:txBody>
          <a:bodyPr/>
          <a:lstStyle/>
          <a:p>
            <a:r>
              <a:rPr lang="en-US" noProof="0"/>
              <a:t>Midterm Test Homework - SoSE</a:t>
            </a:r>
            <a:endParaRPr lang="en-US" noProof="0" dirty="0"/>
          </a:p>
        </p:txBody>
      </p:sp>
      <p:sp>
        <p:nvSpPr>
          <p:cNvPr id="6" name="Slide Number Placeholder 5">
            <a:extLst>
              <a:ext uri="{FF2B5EF4-FFF2-40B4-BE49-F238E27FC236}">
                <a16:creationId xmlns:a16="http://schemas.microsoft.com/office/drawing/2014/main" id="{8052FDE4-21E2-7377-C6E0-48730DB7FA6E}"/>
              </a:ext>
            </a:extLst>
          </p:cNvPr>
          <p:cNvSpPr>
            <a:spLocks noGrp="1"/>
          </p:cNvSpPr>
          <p:nvPr>
            <p:ph type="sldNum" sz="quarter" idx="4"/>
          </p:nvPr>
        </p:nvSpPr>
        <p:spPr/>
        <p:txBody>
          <a:bodyPr/>
          <a:lstStyle/>
          <a:p>
            <a:fld id="{5ABFFAD9-C28C-F046-BDF1-9CFBDED723D7}" type="slidenum">
              <a:rPr lang="en-US" noProof="0" smtClean="0"/>
              <a:pPr/>
              <a:t>7</a:t>
            </a:fld>
            <a:endParaRPr lang="en-US" noProof="0" dirty="0"/>
          </a:p>
        </p:txBody>
      </p:sp>
      <p:pic>
        <p:nvPicPr>
          <p:cNvPr id="8" name="Picture 7" descr="A screenshot of a computer&#10;&#10;Description automatically generated">
            <a:extLst>
              <a:ext uri="{FF2B5EF4-FFF2-40B4-BE49-F238E27FC236}">
                <a16:creationId xmlns:a16="http://schemas.microsoft.com/office/drawing/2014/main" id="{A5E44EFB-7344-764C-10F0-49662AF87ED8}"/>
              </a:ext>
            </a:extLst>
          </p:cNvPr>
          <p:cNvPicPr>
            <a:picLocks noChangeAspect="1"/>
          </p:cNvPicPr>
          <p:nvPr/>
        </p:nvPicPr>
        <p:blipFill>
          <a:blip r:embed="rId2"/>
          <a:stretch>
            <a:fillRect/>
          </a:stretch>
        </p:blipFill>
        <p:spPr>
          <a:xfrm>
            <a:off x="275625" y="1862814"/>
            <a:ext cx="8592749" cy="2343477"/>
          </a:xfrm>
          <a:prstGeom prst="rect">
            <a:avLst/>
          </a:prstGeom>
        </p:spPr>
      </p:pic>
    </p:spTree>
    <p:extLst>
      <p:ext uri="{BB962C8B-B14F-4D97-AF65-F5344CB8AC3E}">
        <p14:creationId xmlns:p14="http://schemas.microsoft.com/office/powerpoint/2010/main" val="43481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912-2E23-B241-95D1-6C26E98CAAAC}"/>
              </a:ext>
            </a:extLst>
          </p:cNvPr>
          <p:cNvSpPr>
            <a:spLocks noGrp="1"/>
          </p:cNvSpPr>
          <p:nvPr>
            <p:ph type="title"/>
          </p:nvPr>
        </p:nvSpPr>
        <p:spPr/>
        <p:txBody>
          <a:bodyPr/>
          <a:lstStyle/>
          <a:p>
            <a:r>
              <a:rPr lang="en-US" dirty="0"/>
              <a:t>Functional Details:</a:t>
            </a:r>
          </a:p>
        </p:txBody>
      </p:sp>
      <p:sp>
        <p:nvSpPr>
          <p:cNvPr id="3" name="Content Placeholder 2">
            <a:extLst>
              <a:ext uri="{FF2B5EF4-FFF2-40B4-BE49-F238E27FC236}">
                <a16:creationId xmlns:a16="http://schemas.microsoft.com/office/drawing/2014/main" id="{A01E5D3B-B12F-F34B-8B1C-C85F6A978F15}"/>
              </a:ext>
            </a:extLst>
          </p:cNvPr>
          <p:cNvSpPr>
            <a:spLocks noGrp="1"/>
          </p:cNvSpPr>
          <p:nvPr>
            <p:ph idx="1"/>
          </p:nvPr>
        </p:nvSpPr>
        <p:spPr/>
        <p:txBody>
          <a:bodyPr>
            <a:normAutofit/>
          </a:bodyPr>
          <a:lstStyle/>
          <a:p>
            <a:pPr marL="0" indent="0">
              <a:buNone/>
            </a:pPr>
            <a:r>
              <a:rPr lang="en-US" sz="1800" b="1" dirty="0"/>
              <a:t>Loan Calculation</a:t>
            </a:r>
          </a:p>
          <a:p>
            <a:pPr marL="0" indent="0">
              <a:buNone/>
            </a:pPr>
            <a:r>
              <a:rPr lang="en-US" sz="1800" b="1" dirty="0"/>
              <a:t>Description</a:t>
            </a:r>
            <a:r>
              <a:rPr lang="en-US" sz="1800" dirty="0"/>
              <a:t>: Calculates loan payment details based on input parameters such as principal, rate, term, etc.</a:t>
            </a:r>
          </a:p>
          <a:p>
            <a:pPr marL="0" indent="0">
              <a:buNone/>
            </a:pPr>
            <a:r>
              <a:rPr lang="en-US" sz="1800" b="1" dirty="0"/>
              <a:t>Implemented in</a:t>
            </a:r>
            <a:r>
              <a:rPr lang="en-US" sz="1800" dirty="0"/>
              <a:t>: FinancialServiceImpl.java</a:t>
            </a:r>
          </a:p>
          <a:p>
            <a:pPr marL="0" indent="0">
              <a:buNone/>
            </a:pPr>
            <a:r>
              <a:rPr lang="en-US" sz="1800" b="1" dirty="0"/>
              <a:t>Endpoint Interface</a:t>
            </a:r>
            <a:r>
              <a:rPr lang="en-US" sz="1800" dirty="0"/>
              <a:t>: FinancialServices.java</a:t>
            </a:r>
          </a:p>
          <a:p>
            <a:pPr marL="0" indent="0">
              <a:buNone/>
            </a:pPr>
            <a:r>
              <a:rPr lang="en-US" sz="1800" b="1" dirty="0"/>
              <a:t>Security: </a:t>
            </a:r>
            <a:r>
              <a:rPr lang="en-US" sz="1800" dirty="0"/>
              <a:t>Since this service is marked with </a:t>
            </a:r>
            <a:r>
              <a:rPr lang="en-US" sz="1800" dirty="0" err="1"/>
              <a:t>RolesAllowed</a:t>
            </a:r>
            <a:r>
              <a:rPr lang="en-US" sz="1800" dirty="0"/>
              <a:t>("ADMIN"), it uses role-based access control, indicating an integration of security at the SOAP message level.</a:t>
            </a:r>
          </a:p>
        </p:txBody>
      </p:sp>
      <p:sp>
        <p:nvSpPr>
          <p:cNvPr id="4" name="Footer Placeholder 3">
            <a:extLst>
              <a:ext uri="{FF2B5EF4-FFF2-40B4-BE49-F238E27FC236}">
                <a16:creationId xmlns:a16="http://schemas.microsoft.com/office/drawing/2014/main" id="{7222F0D1-7364-C840-AC16-D15BD41FA2A6}"/>
              </a:ext>
            </a:extLst>
          </p:cNvPr>
          <p:cNvSpPr>
            <a:spLocks noGrp="1"/>
          </p:cNvSpPr>
          <p:nvPr>
            <p:ph type="ftr" sz="quarter" idx="3"/>
          </p:nvPr>
        </p:nvSpPr>
        <p:spPr/>
        <p:txBody>
          <a:bodyPr/>
          <a:lstStyle/>
          <a:p>
            <a:r>
              <a:rPr lang="en-US" noProof="0"/>
              <a:t>Midterm Test Homework - SoSE</a:t>
            </a:r>
            <a:endParaRPr lang="en-US" noProof="0" dirty="0"/>
          </a:p>
        </p:txBody>
      </p:sp>
      <p:sp>
        <p:nvSpPr>
          <p:cNvPr id="5" name="Date Placeholder 4">
            <a:extLst>
              <a:ext uri="{FF2B5EF4-FFF2-40B4-BE49-F238E27FC236}">
                <a16:creationId xmlns:a16="http://schemas.microsoft.com/office/drawing/2014/main" id="{1E412EED-0735-750C-7E76-AEE8E39A2060}"/>
              </a:ext>
            </a:extLst>
          </p:cNvPr>
          <p:cNvSpPr>
            <a:spLocks noGrp="1"/>
          </p:cNvSpPr>
          <p:nvPr>
            <p:ph type="dt" sz="half" idx="2"/>
          </p:nvPr>
        </p:nvSpPr>
        <p:spPr/>
        <p:txBody>
          <a:bodyPr/>
          <a:lstStyle/>
          <a:p>
            <a:fld id="{FD2C75E3-334C-7E44-AD22-23463FD032EA}" type="datetime1">
              <a:rPr lang="it-IT" noProof="0" smtClean="0"/>
              <a:t>02/05/2024</a:t>
            </a:fld>
            <a:endParaRPr lang="en-US" noProof="0" dirty="0"/>
          </a:p>
        </p:txBody>
      </p:sp>
      <p:sp>
        <p:nvSpPr>
          <p:cNvPr id="6" name="Slide Number Placeholder 5">
            <a:extLst>
              <a:ext uri="{FF2B5EF4-FFF2-40B4-BE49-F238E27FC236}">
                <a16:creationId xmlns:a16="http://schemas.microsoft.com/office/drawing/2014/main" id="{52505EFE-40BB-9160-2974-848E0101E21A}"/>
              </a:ext>
            </a:extLst>
          </p:cNvPr>
          <p:cNvSpPr>
            <a:spLocks noGrp="1"/>
          </p:cNvSpPr>
          <p:nvPr>
            <p:ph type="sldNum" sz="quarter" idx="4"/>
          </p:nvPr>
        </p:nvSpPr>
        <p:spPr/>
        <p:txBody>
          <a:bodyPr/>
          <a:lstStyle/>
          <a:p>
            <a:fld id="{5ABFFAD9-C28C-F046-BDF1-9CFBDED723D7}" type="slidenum">
              <a:rPr lang="en-US" noProof="0" smtClean="0"/>
              <a:pPr/>
              <a:t>8</a:t>
            </a:fld>
            <a:endParaRPr lang="en-US" noProof="0" dirty="0"/>
          </a:p>
        </p:txBody>
      </p:sp>
      <p:pic>
        <p:nvPicPr>
          <p:cNvPr id="9" name="Picture 8" descr="A close-up of a computer code&#10;&#10;Description automatically generated">
            <a:extLst>
              <a:ext uri="{FF2B5EF4-FFF2-40B4-BE49-F238E27FC236}">
                <a16:creationId xmlns:a16="http://schemas.microsoft.com/office/drawing/2014/main" id="{3EC99532-0ACC-192C-DC2A-2C5005FCD499}"/>
              </a:ext>
            </a:extLst>
          </p:cNvPr>
          <p:cNvPicPr>
            <a:picLocks noChangeAspect="1"/>
          </p:cNvPicPr>
          <p:nvPr/>
        </p:nvPicPr>
        <p:blipFill>
          <a:blip r:embed="rId2"/>
          <a:stretch>
            <a:fillRect/>
          </a:stretch>
        </p:blipFill>
        <p:spPr>
          <a:xfrm>
            <a:off x="0" y="3995694"/>
            <a:ext cx="9144000" cy="1325217"/>
          </a:xfrm>
          <a:prstGeom prst="rect">
            <a:avLst/>
          </a:prstGeom>
        </p:spPr>
      </p:pic>
    </p:spTree>
    <p:extLst>
      <p:ext uri="{BB962C8B-B14F-4D97-AF65-F5344CB8AC3E}">
        <p14:creationId xmlns:p14="http://schemas.microsoft.com/office/powerpoint/2010/main" val="3618421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0FABEC09F814881E3C23AAD4DFF3B" ma:contentTypeVersion="0" ma:contentTypeDescription="Creare un nuovo documento." ma:contentTypeScope="" ma:versionID="4f8467277eb0b5916ef9d9bd6d32b9d9">
  <xsd:schema xmlns:xsd="http://www.w3.org/2001/XMLSchema" xmlns:xs="http://www.w3.org/2001/XMLSchema" xmlns:p="http://schemas.microsoft.com/office/2006/metadata/properties" targetNamespace="http://schemas.microsoft.com/office/2006/metadata/properties" ma:root="true" ma:fieldsID="75b986202a3b7d5d4e8ef70bd7ab945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5C77BD-6B8C-4DC1-B731-61FD9BA565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E8E3AD7-97C2-46E6-B61C-871E8E8DDB85}">
  <ds:schemaRefs>
    <ds:schemaRef ds:uri="2aaaf5ed-15aa-4801-87bf-a482376aa962"/>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2E009AE9-C3D4-4C0B-A000-FB6C9464CF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7514</TotalTime>
  <Words>1909</Words>
  <Application>Microsoft Office PowerPoint</Application>
  <PresentationFormat>On-screen Show (4:3)</PresentationFormat>
  <Paragraphs>220</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Raleway Light</vt:lpstr>
      <vt:lpstr>Söhne</vt:lpstr>
      <vt:lpstr>Office Theme</vt:lpstr>
      <vt:lpstr>Service-oriented Software Engineering (SoSE)  Midterm test homework</vt:lpstr>
      <vt:lpstr>Introduction to Apache CXF</vt:lpstr>
      <vt:lpstr>A bit of history</vt:lpstr>
      <vt:lpstr>Standards Supported by Apache CXF</vt:lpstr>
      <vt:lpstr>Tools Supporting Apache CXF Development</vt:lpstr>
      <vt:lpstr>Integrating and Securing the Financial Services Project with Apache CXF</vt:lpstr>
      <vt:lpstr>Functional Details:</vt:lpstr>
      <vt:lpstr>Currency Conversion Service</vt:lpstr>
      <vt:lpstr>Functional Details:</vt:lpstr>
      <vt:lpstr>Loan Calculation Service</vt:lpstr>
      <vt:lpstr>Functional Details:</vt:lpstr>
      <vt:lpstr> Investment Prediction Service</vt:lpstr>
      <vt:lpstr>CXF Integration and Configuration:</vt:lpstr>
      <vt:lpstr>Configuring CXF Security Through Maven Dependencies</vt:lpstr>
      <vt:lpstr>Configuring CXF Services with cxf-servlet.xml</vt:lpstr>
      <vt:lpstr>CXF Integration and Configuration:</vt:lpstr>
      <vt:lpstr>Configuring Security for REST Services with SecurityConfig.java</vt:lpstr>
      <vt:lpstr>CXF Integration and Configuration:</vt:lpstr>
      <vt:lpstr>Conclusion: Securing Web Services with Apache CXF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Autili</dc:creator>
  <cp:lastModifiedBy>Adam Bouafia</cp:lastModifiedBy>
  <cp:revision>2041</cp:revision>
  <dcterms:created xsi:type="dcterms:W3CDTF">2016-04-14T12:48:42Z</dcterms:created>
  <dcterms:modified xsi:type="dcterms:W3CDTF">2024-05-02T12:57:06Z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0x0101000C00FABEC09F814881E3C23AAD4DFF3B</vt:lpwstr>
  </property>
</Properties>
</file>