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56" r:id="rId7"/>
    <p:sldId id="257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9"/>
    <p:restoredTop sz="94059"/>
  </p:normalViewPr>
  <p:slideViewPr>
    <p:cSldViewPr snapToGrid="0" snapToObjects="1">
      <p:cViewPr varScale="1">
        <p:scale>
          <a:sx n="96" d="100"/>
          <a:sy n="96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Sentence-Combining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081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for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simple sentence.</a:t>
            </a:r>
          </a:p>
          <a:p>
            <a:r>
              <a:rPr lang="en-US" dirty="0" smtClean="0"/>
              <a:t>Define independent clause (IC).</a:t>
            </a:r>
          </a:p>
          <a:p>
            <a:r>
              <a:rPr lang="en-US" dirty="0" smtClean="0"/>
              <a:t>What makes an IC different than a simple sentence?</a:t>
            </a:r>
          </a:p>
          <a:p>
            <a:r>
              <a:rPr lang="en-US" dirty="0" smtClean="0"/>
              <a:t>Write a sentence for: IC; </a:t>
            </a:r>
            <a:r>
              <a:rPr lang="en-US" dirty="0" err="1" smtClean="0"/>
              <a:t>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Write a sentence for: IC, BOYFANS </a:t>
            </a:r>
            <a:r>
              <a:rPr lang="en-US" dirty="0" err="1" smtClean="0"/>
              <a:t>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Define Preposition.</a:t>
            </a:r>
          </a:p>
          <a:p>
            <a:r>
              <a:rPr lang="en-US" dirty="0" smtClean="0"/>
              <a:t>Write a sentence using a prepositional phrase.</a:t>
            </a:r>
          </a:p>
        </p:txBody>
      </p:sp>
    </p:spTree>
    <p:extLst>
      <p:ext uri="{BB962C8B-B14F-4D97-AF65-F5344CB8AC3E}">
        <p14:creationId xmlns:p14="http://schemas.microsoft.com/office/powerpoint/2010/main" val="4453494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 to Quiz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3657600"/>
            <a:ext cx="9601200" cy="2209800"/>
          </a:xfrm>
        </p:spPr>
        <p:txBody>
          <a:bodyPr/>
          <a:lstStyle/>
          <a:p>
            <a:pPr lvl="0"/>
            <a:r>
              <a:rPr lang="en-US" dirty="0" smtClean="0"/>
              <a:t>Learning </a:t>
            </a:r>
            <a:r>
              <a:rPr lang="en-US" dirty="0"/>
              <a:t>to drive in Dubai is difficult</a:t>
            </a:r>
            <a:r>
              <a:rPr lang="en-US" dirty="0">
                <a:solidFill>
                  <a:srgbClr val="C00000"/>
                </a:solidFill>
              </a:rPr>
              <a:t>; t</a:t>
            </a:r>
            <a:r>
              <a:rPr lang="en-US" dirty="0">
                <a:solidFill>
                  <a:schemeClr val="tx1"/>
                </a:solidFill>
              </a:rPr>
              <a:t>he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traffic is very bad.  (</a:t>
            </a:r>
            <a:r>
              <a:rPr lang="en-US" i="1" dirty="0"/>
              <a:t>Use a semicolon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The boys in the classroom are talking</a:t>
            </a:r>
            <a:r>
              <a:rPr lang="en-US" dirty="0">
                <a:solidFill>
                  <a:srgbClr val="C00000"/>
                </a:solidFill>
              </a:rPr>
              <a:t>; t</a:t>
            </a:r>
            <a:r>
              <a:rPr lang="en-US" dirty="0"/>
              <a:t>hey are not listening to the teacher.  (</a:t>
            </a:r>
            <a:r>
              <a:rPr lang="en-US" i="1" dirty="0"/>
              <a:t>Use a semicolon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Fatima is very </a:t>
            </a:r>
            <a:r>
              <a:rPr lang="en-US" dirty="0" smtClean="0"/>
              <a:t>hungry</a:t>
            </a:r>
            <a:r>
              <a:rPr lang="en-US" dirty="0" smtClean="0">
                <a:solidFill>
                  <a:srgbClr val="C00000"/>
                </a:solidFill>
              </a:rPr>
              <a:t>, but s</a:t>
            </a:r>
            <a:r>
              <a:rPr lang="en-US" dirty="0" smtClean="0">
                <a:solidFill>
                  <a:schemeClr val="tx1"/>
                </a:solidFill>
              </a:rPr>
              <a:t>he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had </a:t>
            </a:r>
            <a:r>
              <a:rPr lang="en-US" dirty="0"/>
              <a:t>to attend class before going to eat.  (</a:t>
            </a:r>
            <a:r>
              <a:rPr lang="en-US" i="1" dirty="0"/>
              <a:t>Add a conjunction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2896716"/>
            <a:ext cx="9150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Sentence-Combining</a:t>
            </a:r>
            <a:r>
              <a:rPr lang="en-US" sz="2400" dirty="0"/>
              <a:t>.  Combine the simple sentences </a:t>
            </a:r>
            <a:r>
              <a:rPr lang="en-US" sz="2400" dirty="0" smtClean="0"/>
              <a:t>below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071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 to Quiz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3432312"/>
            <a:ext cx="9601200" cy="2435087"/>
          </a:xfrm>
        </p:spPr>
        <p:txBody>
          <a:bodyPr/>
          <a:lstStyle/>
          <a:p>
            <a:pPr lvl="0"/>
            <a:r>
              <a:rPr lang="en-US" b="1" dirty="0" smtClean="0"/>
              <a:t>Independent </a:t>
            </a:r>
            <a:r>
              <a:rPr lang="en-US" b="1" dirty="0"/>
              <a:t>Clause</a:t>
            </a:r>
            <a:r>
              <a:rPr lang="en-US" dirty="0"/>
              <a:t>:  </a:t>
            </a:r>
            <a:r>
              <a:rPr lang="en-US" dirty="0">
                <a:solidFill>
                  <a:srgbClr val="C00000"/>
                </a:solidFill>
              </a:rPr>
              <a:t>An independent clause, like a simple sentence, must have a subject, verb, and a complete, stand-alone meaning</a:t>
            </a:r>
            <a:r>
              <a:rPr lang="en-US" dirty="0"/>
              <a:t>.</a:t>
            </a:r>
          </a:p>
          <a:p>
            <a:pPr lvl="0"/>
            <a:r>
              <a:rPr lang="en-US" b="1" dirty="0"/>
              <a:t>Preposition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A preposition shows the relationship between two nouns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b="1" dirty="0"/>
              <a:t>BOYFANS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Coordinating conjunctions that link 2 ICs together: but, or, yet, for, and, nor, so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2476500"/>
            <a:ext cx="9124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Definitions</a:t>
            </a:r>
            <a:r>
              <a:rPr lang="en-US" sz="2400" dirty="0"/>
              <a:t>.  Give a short definition for the following </a:t>
            </a:r>
            <a:r>
              <a:rPr lang="en-US" sz="2400" dirty="0" smtClean="0"/>
              <a:t>terms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08292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 to Quiz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055164"/>
            <a:ext cx="9601200" cy="1812235"/>
          </a:xfrm>
        </p:spPr>
        <p:txBody>
          <a:bodyPr/>
          <a:lstStyle/>
          <a:p>
            <a:pPr lvl="0"/>
            <a:r>
              <a:rPr lang="en-US" dirty="0" smtClean="0"/>
              <a:t>While </a:t>
            </a:r>
            <a:r>
              <a:rPr lang="en-US" dirty="0"/>
              <a:t>I am </a:t>
            </a:r>
            <a:r>
              <a:rPr lang="en-US" strike="sngStrike" dirty="0"/>
              <a:t>at </a:t>
            </a:r>
            <a:r>
              <a:rPr lang="en-US" u="sng" dirty="0"/>
              <a:t>home</a:t>
            </a:r>
            <a:r>
              <a:rPr lang="en-US" dirty="0"/>
              <a:t> </a:t>
            </a:r>
            <a:r>
              <a:rPr lang="en-US" strike="sngStrike" dirty="0"/>
              <a:t>in</a:t>
            </a:r>
            <a:r>
              <a:rPr lang="en-US" dirty="0"/>
              <a:t> </a:t>
            </a:r>
            <a:r>
              <a:rPr lang="en-US" u="sng" dirty="0"/>
              <a:t>America</a:t>
            </a:r>
            <a:r>
              <a:rPr lang="en-US" dirty="0"/>
              <a:t>, my brothers and sisters welcome me </a:t>
            </a:r>
            <a:r>
              <a:rPr lang="en-US" strike="sngStrike" dirty="0"/>
              <a:t>to</a:t>
            </a:r>
            <a:r>
              <a:rPr lang="en-US" dirty="0"/>
              <a:t> </a:t>
            </a:r>
            <a:r>
              <a:rPr lang="en-US" u="sng" dirty="0"/>
              <a:t>their homes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She likes to study </a:t>
            </a:r>
            <a:r>
              <a:rPr lang="en-US" strike="sngStrike" dirty="0"/>
              <a:t>in</a:t>
            </a:r>
            <a:r>
              <a:rPr lang="en-US" dirty="0"/>
              <a:t> </a:t>
            </a:r>
            <a:r>
              <a:rPr lang="en-US" u="sng" dirty="0"/>
              <a:t>the library</a:t>
            </a:r>
            <a:r>
              <a:rPr lang="en-US" dirty="0"/>
              <a:t> </a:t>
            </a:r>
            <a:r>
              <a:rPr lang="en-US" strike="sngStrike" dirty="0"/>
              <a:t>after</a:t>
            </a:r>
            <a:r>
              <a:rPr lang="en-US" dirty="0"/>
              <a:t> </a:t>
            </a:r>
            <a:r>
              <a:rPr lang="en-US" u="sng" dirty="0"/>
              <a:t>school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Driving</a:t>
            </a:r>
            <a:r>
              <a:rPr lang="en-US" strike="sngStrike" dirty="0"/>
              <a:t> to</a:t>
            </a:r>
            <a:r>
              <a:rPr lang="en-US" dirty="0"/>
              <a:t> </a:t>
            </a:r>
            <a:r>
              <a:rPr lang="en-US" u="sng" dirty="0"/>
              <a:t>university</a:t>
            </a:r>
            <a:r>
              <a:rPr lang="en-US" dirty="0"/>
              <a:t> </a:t>
            </a:r>
            <a:r>
              <a:rPr lang="en-US" strike="sngStrike" dirty="0"/>
              <a:t>in</a:t>
            </a:r>
            <a:r>
              <a:rPr lang="en-US" dirty="0"/>
              <a:t> </a:t>
            </a:r>
            <a:r>
              <a:rPr lang="en-US" u="sng" dirty="0"/>
              <a:t>Dubai </a:t>
            </a:r>
            <a:r>
              <a:rPr lang="en-US" dirty="0"/>
              <a:t>often takes a long time.</a:t>
            </a:r>
          </a:p>
          <a:p>
            <a:pPr lvl="0"/>
            <a:r>
              <a:rPr lang="en-US" dirty="0"/>
              <a:t>The girls walk </a:t>
            </a:r>
            <a:r>
              <a:rPr lang="en-US" strike="sngStrike" dirty="0"/>
              <a:t>to</a:t>
            </a:r>
            <a:r>
              <a:rPr lang="en-US" dirty="0"/>
              <a:t> </a:t>
            </a:r>
            <a:r>
              <a:rPr lang="en-US" u="sng" dirty="0"/>
              <a:t>the mall </a:t>
            </a:r>
            <a:r>
              <a:rPr lang="en-US" strike="sngStrike" dirty="0"/>
              <a:t>around</a:t>
            </a:r>
            <a:r>
              <a:rPr lang="en-US" dirty="0"/>
              <a:t> </a:t>
            </a:r>
            <a:r>
              <a:rPr lang="en-US" u="sng" dirty="0"/>
              <a:t>the block</a:t>
            </a:r>
            <a:r>
              <a:rPr lang="en-US" dirty="0"/>
              <a:t> </a:t>
            </a:r>
            <a:r>
              <a:rPr lang="en-US" strike="sngStrike" dirty="0"/>
              <a:t>from</a:t>
            </a:r>
            <a:r>
              <a:rPr lang="en-US" dirty="0"/>
              <a:t> </a:t>
            </a:r>
            <a:r>
              <a:rPr lang="en-US" u="sng" dirty="0"/>
              <a:t>their homes</a:t>
            </a:r>
            <a:r>
              <a:rPr lang="en-US" dirty="0"/>
              <a:t> </a:t>
            </a:r>
            <a:r>
              <a:rPr lang="en-US" strike="sngStrike" dirty="0"/>
              <a:t>in</a:t>
            </a:r>
            <a:r>
              <a:rPr lang="en-US" u="sng" dirty="0"/>
              <a:t> Dubai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599" y="2828836"/>
            <a:ext cx="93361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Prepositions</a:t>
            </a:r>
            <a:r>
              <a:rPr lang="en-US" sz="2400" dirty="0"/>
              <a:t>.  Circle the prepositions and underline the prepositional phrases below.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31455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Thesis Statements, Part 2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Crafting Strong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590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Statements as Roadmaps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1762461"/>
            <a:ext cx="8813800" cy="398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3844" y="2557669"/>
            <a:ext cx="82163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Essay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04661" y="3110030"/>
            <a:ext cx="103366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Prewriting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Ideas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82279" y="4631634"/>
            <a:ext cx="82163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50566" y="2271533"/>
            <a:ext cx="82163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Topic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3906448"/>
            <a:ext cx="97072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Attitude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85213" y="2872445"/>
            <a:ext cx="821634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Essay Map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7861" y="4091114"/>
            <a:ext cx="82163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Draft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532243" y="2640865"/>
            <a:ext cx="921026" cy="1990769"/>
          </a:xfrm>
          <a:prstGeom prst="straightConnector1">
            <a:avLst/>
          </a:prstGeom>
          <a:ln w="73025">
            <a:solidFill>
              <a:srgbClr val="C0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557645" y="4271041"/>
            <a:ext cx="1876837" cy="464980"/>
          </a:xfrm>
          <a:prstGeom prst="straightConnector1">
            <a:avLst/>
          </a:prstGeom>
          <a:ln w="73025">
            <a:solidFill>
              <a:srgbClr val="C0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557645" y="3402417"/>
            <a:ext cx="3133585" cy="1233218"/>
          </a:xfrm>
          <a:prstGeom prst="straightConnector1">
            <a:avLst/>
          </a:prstGeom>
          <a:ln w="73025">
            <a:solidFill>
              <a:srgbClr val="C0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0492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Them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687" y="2286000"/>
            <a:ext cx="10880035" cy="3581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University students must go to class to be successful.</a:t>
            </a:r>
          </a:p>
          <a:p>
            <a:r>
              <a:rPr lang="en-US" sz="2400" dirty="0" smtClean="0"/>
              <a:t>Laptop computers are good tools for students.</a:t>
            </a:r>
          </a:p>
          <a:p>
            <a:r>
              <a:rPr lang="en-US" sz="2400" dirty="0" smtClean="0"/>
              <a:t>Bungee jumping is a dangerous activity.</a:t>
            </a:r>
          </a:p>
          <a:p>
            <a:r>
              <a:rPr lang="en-US" sz="2400" dirty="0" smtClean="0"/>
              <a:t>Are iPads better than laptops in the classroom?</a:t>
            </a:r>
          </a:p>
          <a:p>
            <a:r>
              <a:rPr lang="en-US" sz="2400" dirty="0" smtClean="0"/>
              <a:t>English is the language of business.  It is good to learn English in the classroom.</a:t>
            </a:r>
          </a:p>
        </p:txBody>
      </p:sp>
    </p:spTree>
    <p:extLst>
      <p:ext uri="{BB962C8B-B14F-4D97-AF65-F5344CB8AC3E}">
        <p14:creationId xmlns:p14="http://schemas.microsoft.com/office/powerpoint/2010/main" val="20092163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with a Partner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Pick a partner.</a:t>
            </a:r>
          </a:p>
          <a:p>
            <a:r>
              <a:rPr lang="en-US" sz="2400" dirty="0" smtClean="0"/>
              <a:t>Trade the thesis statements that you did for homework.</a:t>
            </a:r>
          </a:p>
          <a:p>
            <a:r>
              <a:rPr lang="en-US" sz="2400" dirty="0" smtClean="0"/>
              <a:t>Critique the thesis statements with at least three (3) strong points.</a:t>
            </a:r>
          </a:p>
          <a:p>
            <a:r>
              <a:rPr lang="en-US" sz="2400" dirty="0" smtClean="0"/>
              <a:t>Remember you are critiquing the writing, not the writer.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795130" y="212035"/>
            <a:ext cx="11237844" cy="63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573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32</TotalTime>
  <Words>391</Words>
  <Application>Microsoft Macintosh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Review</vt:lpstr>
      <vt:lpstr>Grammar for Writing</vt:lpstr>
      <vt:lpstr>Answers to Quiz 1</vt:lpstr>
      <vt:lpstr>Answers to Quiz 1</vt:lpstr>
      <vt:lpstr>Answers to Quiz 1</vt:lpstr>
      <vt:lpstr>Thesis Statements, Part 2</vt:lpstr>
      <vt:lpstr>Thesis Statements as Roadmaps</vt:lpstr>
      <vt:lpstr>Make Them Better</vt:lpstr>
      <vt:lpstr>Work with a Partner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Statements, Part 2</dc:title>
  <dc:creator>Microsoft Office User</dc:creator>
  <cp:lastModifiedBy>Microsoft Office User</cp:lastModifiedBy>
  <cp:revision>5</cp:revision>
  <dcterms:created xsi:type="dcterms:W3CDTF">2017-10-08T08:44:26Z</dcterms:created>
  <dcterms:modified xsi:type="dcterms:W3CDTF">2017-10-08T09:17:06Z</dcterms:modified>
</cp:coreProperties>
</file>