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D33"/>
    <a:srgbClr val="66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4554"/>
  </p:normalViewPr>
  <p:slideViewPr>
    <p:cSldViewPr snapToGrid="0" snapToObjects="1">
      <p:cViewPr>
        <p:scale>
          <a:sx n="68" d="100"/>
          <a:sy n="68" d="100"/>
        </p:scale>
        <p:origin x="-416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Sentence-Combining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Dependent Clauses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89" y="2021581"/>
            <a:ext cx="4182154" cy="334905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974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 Dependent Clause in each of the sentences.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8615" y="864108"/>
            <a:ext cx="8074478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Petrol prices increased because many people drive on their vacations.</a:t>
            </a:r>
          </a:p>
          <a:p>
            <a:r>
              <a:rPr lang="en-US" sz="2400" dirty="0" smtClean="0"/>
              <a:t>Although golfers want to play all day, it is too hot in Dubai.</a:t>
            </a:r>
          </a:p>
          <a:p>
            <a:r>
              <a:rPr lang="en-US" sz="2400" dirty="0" smtClean="0"/>
              <a:t>When she spoke to her boss, she got a better salary.</a:t>
            </a:r>
          </a:p>
          <a:p>
            <a:r>
              <a:rPr lang="en-US" sz="2400" dirty="0" smtClean="0"/>
              <a:t>The kids slept while their parents worked.</a:t>
            </a:r>
          </a:p>
          <a:p>
            <a:r>
              <a:rPr lang="en-US" sz="2400" dirty="0" smtClean="0"/>
              <a:t>Classes are great until the exams.</a:t>
            </a:r>
          </a:p>
          <a:p>
            <a:r>
              <a:rPr lang="en-US" sz="2400" dirty="0" smtClean="0"/>
              <a:t>Before an earthquake, animals begin to run away.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35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8614" y="864108"/>
            <a:ext cx="8098972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Petrol prices increased </a:t>
            </a:r>
            <a:r>
              <a:rPr lang="en-US" sz="2400" dirty="0" smtClean="0">
                <a:solidFill>
                  <a:srgbClr val="FF0000"/>
                </a:solidFill>
              </a:rPr>
              <a:t>because many people drive on their vacations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Although golfers want to play all day</a:t>
            </a:r>
            <a:r>
              <a:rPr lang="en-US" sz="2400" dirty="0" smtClean="0">
                <a:solidFill>
                  <a:srgbClr val="00B050"/>
                </a:solidFill>
              </a:rPr>
              <a:t>,</a:t>
            </a:r>
            <a:r>
              <a:rPr lang="en-US" sz="2400" dirty="0" smtClean="0"/>
              <a:t> it is too hot in Dubai.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When she spoke to her boss</a:t>
            </a:r>
            <a:r>
              <a:rPr lang="en-US" sz="2400" dirty="0" smtClean="0">
                <a:solidFill>
                  <a:srgbClr val="00B050"/>
                </a:solidFill>
              </a:rPr>
              <a:t>,</a:t>
            </a:r>
            <a:r>
              <a:rPr lang="en-US" sz="2400" dirty="0" smtClean="0"/>
              <a:t> she got a better salary.</a:t>
            </a:r>
          </a:p>
          <a:p>
            <a:r>
              <a:rPr lang="en-US" sz="2400" dirty="0" smtClean="0"/>
              <a:t>The kids slept </a:t>
            </a:r>
            <a:r>
              <a:rPr lang="en-US" sz="2400" dirty="0" smtClean="0">
                <a:solidFill>
                  <a:srgbClr val="FF0000"/>
                </a:solidFill>
              </a:rPr>
              <a:t>while their parents worked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Classes are great </a:t>
            </a:r>
            <a:r>
              <a:rPr lang="en-US" sz="2400" dirty="0" smtClean="0">
                <a:solidFill>
                  <a:srgbClr val="FF0000"/>
                </a:solidFill>
              </a:rPr>
              <a:t>until the exams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Before an earthquake</a:t>
            </a:r>
            <a:r>
              <a:rPr lang="en-US" sz="2400" dirty="0" smtClean="0">
                <a:solidFill>
                  <a:srgbClr val="00B050"/>
                </a:solidFill>
              </a:rPr>
              <a:t>,</a:t>
            </a:r>
            <a:r>
              <a:rPr lang="en-US" sz="2400" dirty="0" smtClean="0"/>
              <a:t> animals begin to run away.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61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dc.</a:t>
            </a:r>
            <a:br>
              <a:rPr lang="en-US" dirty="0" smtClean="0"/>
            </a:br>
            <a:r>
              <a:rPr lang="en-US" dirty="0" smtClean="0"/>
              <a:t>DC, </a:t>
            </a:r>
            <a:r>
              <a:rPr lang="en-US" dirty="0" err="1" smtClean="0"/>
              <a:t>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2875" y="3800474"/>
            <a:ext cx="3214688" cy="20151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new sentence-combining technique.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32" y="830716"/>
            <a:ext cx="7637686" cy="28138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10892" y="3906662"/>
            <a:ext cx="3673928" cy="584775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he won the lottery,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20886" y="3906662"/>
            <a:ext cx="1690007" cy="584775"/>
          </a:xfrm>
          <a:prstGeom prst="rect">
            <a:avLst/>
          </a:prstGeom>
          <a:solidFill>
            <a:srgbClr val="FF99CC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Because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84820" y="3901737"/>
            <a:ext cx="2390098" cy="584775"/>
          </a:xfrm>
          <a:prstGeom prst="rect">
            <a:avLst/>
          </a:prstGeom>
          <a:solidFill>
            <a:srgbClr val="8CED33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he’s happy.</a:t>
            </a:r>
            <a:endParaRPr lang="en-US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8" t="23381" r="45368"/>
          <a:stretch/>
        </p:blipFill>
        <p:spPr>
          <a:xfrm>
            <a:off x="3820886" y="4690619"/>
            <a:ext cx="1934937" cy="21559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41" r="70274" b="40061"/>
          <a:stretch/>
        </p:blipFill>
        <p:spPr>
          <a:xfrm>
            <a:off x="9263750" y="4690619"/>
            <a:ext cx="2270347" cy="9960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8" t="23381" r="12658" b="46734"/>
          <a:stretch/>
        </p:blipFill>
        <p:spPr>
          <a:xfrm>
            <a:off x="6417128" y="4690619"/>
            <a:ext cx="1698173" cy="8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Review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3 components must a sentence have to make it a sentence?</a:t>
            </a:r>
          </a:p>
          <a:p>
            <a:r>
              <a:rPr lang="en-US" dirty="0" smtClean="0"/>
              <a:t>What is an independent clause (IC)?</a:t>
            </a:r>
          </a:p>
          <a:p>
            <a:r>
              <a:rPr lang="en-US" dirty="0" smtClean="0"/>
              <a:t>Write the formula for sentence-combining with a semicolon.</a:t>
            </a:r>
          </a:p>
          <a:p>
            <a:r>
              <a:rPr lang="en-US" dirty="0" smtClean="0"/>
              <a:t>Combine two simple sentences using a semicolon.</a:t>
            </a:r>
          </a:p>
          <a:p>
            <a:r>
              <a:rPr lang="en-US" dirty="0" smtClean="0"/>
              <a:t>Write the formula or sentence-combining with a BOYFANS.</a:t>
            </a:r>
          </a:p>
          <a:p>
            <a:r>
              <a:rPr lang="en-US" dirty="0" smtClean="0"/>
              <a:t>Combine two simple sentences using a BOYFANS.</a:t>
            </a:r>
          </a:p>
          <a:p>
            <a:r>
              <a:rPr lang="en-US" dirty="0" smtClean="0"/>
              <a:t>Write the formula or sentence-combining with adverbials.</a:t>
            </a:r>
          </a:p>
          <a:p>
            <a:r>
              <a:rPr lang="en-US" dirty="0" smtClean="0"/>
              <a:t>Combine two simple sentences using an adverbial.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4400550"/>
            <a:ext cx="3514089" cy="2009683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4786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490776"/>
          </a:xfrm>
        </p:spPr>
        <p:txBody>
          <a:bodyPr/>
          <a:lstStyle/>
          <a:p>
            <a:r>
              <a:rPr lang="en-US" dirty="0" smtClean="0"/>
              <a:t>Run-on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779" y="1123837"/>
            <a:ext cx="8074477" cy="44625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A run-on sentence occurs when two simple sentences are combined without using the correct punctuation.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Grandma is making lunch she invited us.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The research is correct however no one cares.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Football players want to be strong so they work out all the time.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The girls like having lunch together unfortunately they are busy today.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Too many people are laughing but the boy is crying.</a:t>
            </a:r>
          </a:p>
          <a:p>
            <a:pPr lvl="1">
              <a:lnSpc>
                <a:spcPct val="150000"/>
              </a:lnSpc>
            </a:pPr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3114675"/>
            <a:ext cx="3743325" cy="3743325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8025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26621"/>
            <a:ext cx="7315200" cy="5258127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Grandma is making </a:t>
            </a:r>
            <a:r>
              <a:rPr lang="en-US" sz="2400" dirty="0" smtClean="0"/>
              <a:t>lunch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r>
              <a:rPr lang="en-US" sz="2400" dirty="0" smtClean="0"/>
              <a:t> </a:t>
            </a:r>
            <a:r>
              <a:rPr lang="en-US" sz="2400" dirty="0"/>
              <a:t>she invited us</a:t>
            </a:r>
            <a:r>
              <a:rPr lang="en-US" sz="2400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IC; </a:t>
            </a:r>
            <a:r>
              <a:rPr lang="en-US" sz="2200" dirty="0" err="1" smtClean="0">
                <a:solidFill>
                  <a:srgbClr val="FF0000"/>
                </a:solidFill>
              </a:rPr>
              <a:t>ic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The research is </a:t>
            </a:r>
            <a:r>
              <a:rPr lang="en-US" sz="2400" dirty="0" smtClean="0"/>
              <a:t>correct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r>
              <a:rPr lang="en-US" sz="2400" dirty="0" smtClean="0"/>
              <a:t> however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no one cares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IC; adverbial, </a:t>
            </a:r>
            <a:r>
              <a:rPr lang="en-US" sz="2200" dirty="0" err="1" smtClean="0">
                <a:solidFill>
                  <a:srgbClr val="FF0000"/>
                </a:solidFill>
              </a:rPr>
              <a:t>ic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Football players want to be </a:t>
            </a:r>
            <a:r>
              <a:rPr lang="en-US" sz="2400" dirty="0" smtClean="0"/>
              <a:t>strong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so they work out all the time</a:t>
            </a:r>
            <a:r>
              <a:rPr lang="en-US" sz="2400" dirty="0" smtClean="0"/>
              <a:t>. 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IC, BOYFANS </a:t>
            </a:r>
            <a:r>
              <a:rPr lang="en-US" sz="2200" dirty="0" err="1" smtClean="0">
                <a:solidFill>
                  <a:srgbClr val="FF0000"/>
                </a:solidFill>
              </a:rPr>
              <a:t>ic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The girls like having lunch </a:t>
            </a:r>
            <a:r>
              <a:rPr lang="en-US" sz="2400" dirty="0" smtClean="0"/>
              <a:t>together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r>
              <a:rPr lang="en-US" sz="2400" dirty="0" smtClean="0"/>
              <a:t> unfortunately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they are busy today</a:t>
            </a:r>
            <a:r>
              <a:rPr lang="en-US" sz="2400" dirty="0" smtClean="0"/>
              <a:t>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IC</a:t>
            </a:r>
            <a:r>
              <a:rPr lang="en-US" sz="2200" dirty="0">
                <a:solidFill>
                  <a:srgbClr val="FF0000"/>
                </a:solidFill>
              </a:rPr>
              <a:t>; adverbial, </a:t>
            </a:r>
            <a:r>
              <a:rPr lang="en-US" sz="2200" dirty="0" err="1">
                <a:solidFill>
                  <a:srgbClr val="FF0000"/>
                </a:solidFill>
              </a:rPr>
              <a:t>ic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Too many people are </a:t>
            </a:r>
            <a:r>
              <a:rPr lang="en-US" sz="2400" dirty="0" smtClean="0"/>
              <a:t>laughing</a:t>
            </a:r>
            <a:r>
              <a:rPr lang="en-US" sz="2400" dirty="0">
                <a:solidFill>
                  <a:srgbClr val="FF000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/>
              <a:t>but the boy is crying</a:t>
            </a:r>
            <a:r>
              <a:rPr lang="en-US" sz="2400" dirty="0" smtClean="0"/>
              <a:t>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IC</a:t>
            </a:r>
            <a:r>
              <a:rPr lang="en-US" sz="2200" dirty="0">
                <a:solidFill>
                  <a:srgbClr val="FF0000"/>
                </a:solidFill>
              </a:rPr>
              <a:t>, BOYFANS </a:t>
            </a:r>
            <a:r>
              <a:rPr lang="en-US" sz="2200" dirty="0" err="1">
                <a:solidFill>
                  <a:srgbClr val="FF0000"/>
                </a:solidFill>
              </a:rPr>
              <a:t>ic</a:t>
            </a:r>
            <a:r>
              <a:rPr lang="en-US" sz="2200" dirty="0" smtClean="0">
                <a:solidFill>
                  <a:srgbClr val="FF0000"/>
                </a:solidFill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155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the Run-on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864108"/>
            <a:ext cx="7641168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program has been expensive it has also been successful. </a:t>
            </a:r>
            <a:r>
              <a:rPr lang="en-US" sz="1800" dirty="0" smtClean="0"/>
              <a:t>(Semicolon)</a:t>
            </a:r>
          </a:p>
          <a:p>
            <a:r>
              <a:rPr lang="en-US" sz="2400" dirty="0" smtClean="0"/>
              <a:t>The material is very flexible it can bend easily. </a:t>
            </a:r>
            <a:r>
              <a:rPr lang="en-US" sz="1800" dirty="0" smtClean="0"/>
              <a:t>(BOYFANS)</a:t>
            </a:r>
          </a:p>
          <a:p>
            <a:r>
              <a:rPr lang="en-US" sz="2400" dirty="0" smtClean="0"/>
              <a:t>Energy radiates from the sun it supports life</a:t>
            </a:r>
            <a:r>
              <a:rPr lang="en-US" sz="2400" dirty="0"/>
              <a:t>. </a:t>
            </a:r>
            <a:r>
              <a:rPr lang="en-US" sz="1800" dirty="0"/>
              <a:t>(BOYFANS)</a:t>
            </a:r>
          </a:p>
          <a:p>
            <a:r>
              <a:rPr lang="en-US" sz="2400" dirty="0" smtClean="0"/>
              <a:t>Despite some issues, the program continues it is not very strong. </a:t>
            </a:r>
            <a:r>
              <a:rPr lang="en-US" sz="1800" dirty="0" smtClean="0"/>
              <a:t>(Adverbial)</a:t>
            </a:r>
          </a:p>
          <a:p>
            <a:r>
              <a:rPr lang="en-US" sz="2400" dirty="0" smtClean="0"/>
              <a:t>The seventh paper was the best the student did not work hard. </a:t>
            </a:r>
            <a:r>
              <a:rPr lang="en-US" sz="1800" dirty="0" smtClean="0"/>
              <a:t>(BOYFANS)</a:t>
            </a:r>
            <a:endParaRPr lang="en-US" sz="2400" dirty="0" smtClean="0"/>
          </a:p>
          <a:p>
            <a:r>
              <a:rPr lang="en-US" sz="2400" dirty="0" smtClean="0"/>
              <a:t>Progress has continued new scientific discoveries have helped. </a:t>
            </a:r>
            <a:r>
              <a:rPr lang="en-US" sz="1800" dirty="0" smtClean="0"/>
              <a:t>(Semicolon)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18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program has been expensive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r>
              <a:rPr lang="en-US" sz="2400" dirty="0" smtClean="0"/>
              <a:t> it has also been successful.</a:t>
            </a:r>
          </a:p>
          <a:p>
            <a:r>
              <a:rPr lang="en-US" sz="2400" dirty="0" smtClean="0"/>
              <a:t>The material is very flexible</a:t>
            </a:r>
            <a:r>
              <a:rPr lang="en-US" sz="2400" dirty="0" smtClean="0">
                <a:solidFill>
                  <a:srgbClr val="FF0000"/>
                </a:solidFill>
              </a:rPr>
              <a:t>, so</a:t>
            </a:r>
            <a:r>
              <a:rPr lang="en-US" sz="2400" dirty="0" smtClean="0"/>
              <a:t> it can bend easily.</a:t>
            </a:r>
          </a:p>
          <a:p>
            <a:r>
              <a:rPr lang="en-US" sz="2400" dirty="0" smtClean="0"/>
              <a:t>Energy radiates from the sun</a:t>
            </a:r>
            <a:r>
              <a:rPr lang="en-US" sz="2400" dirty="0" smtClean="0">
                <a:solidFill>
                  <a:srgbClr val="FF0000"/>
                </a:solidFill>
              </a:rPr>
              <a:t>, and</a:t>
            </a:r>
            <a:r>
              <a:rPr lang="en-US" sz="2400" dirty="0" smtClean="0"/>
              <a:t> it supports life.</a:t>
            </a:r>
          </a:p>
          <a:p>
            <a:r>
              <a:rPr lang="en-US" sz="2400" dirty="0" smtClean="0"/>
              <a:t>Despite some issues, the program continues</a:t>
            </a:r>
            <a:r>
              <a:rPr lang="en-US" sz="2400" dirty="0" smtClean="0">
                <a:solidFill>
                  <a:srgbClr val="FF0000"/>
                </a:solidFill>
              </a:rPr>
              <a:t>; however,</a:t>
            </a:r>
            <a:r>
              <a:rPr lang="en-US" sz="2400" dirty="0" smtClean="0"/>
              <a:t> it is not very strong.</a:t>
            </a:r>
          </a:p>
          <a:p>
            <a:r>
              <a:rPr lang="en-US" sz="2400" dirty="0" smtClean="0"/>
              <a:t>The seventh paper was the best</a:t>
            </a:r>
            <a:r>
              <a:rPr lang="en-US" sz="2400" dirty="0" smtClean="0">
                <a:solidFill>
                  <a:srgbClr val="FF0000"/>
                </a:solidFill>
              </a:rPr>
              <a:t>, but</a:t>
            </a:r>
            <a:r>
              <a:rPr lang="en-US" sz="2400" dirty="0" smtClean="0"/>
              <a:t> the student did not work hard.</a:t>
            </a:r>
          </a:p>
          <a:p>
            <a:r>
              <a:rPr lang="en-US" sz="2400" dirty="0" smtClean="0"/>
              <a:t>Progress has continued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r>
              <a:rPr lang="en-US" sz="2400" dirty="0" smtClean="0"/>
              <a:t> new scientific discoveries have helped.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55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69" y="1106995"/>
            <a:ext cx="2947482" cy="1864805"/>
          </a:xfrm>
        </p:spPr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fragment occurs when one or more of the three components of a simple sentence is missing.  In other words, a simple sentence must have:</a:t>
            </a:r>
          </a:p>
          <a:p>
            <a:pPr lvl="1"/>
            <a:r>
              <a:rPr lang="en-US" sz="2800" dirty="0" smtClean="0"/>
              <a:t>Subject</a:t>
            </a:r>
          </a:p>
          <a:p>
            <a:pPr lvl="1"/>
            <a:r>
              <a:rPr lang="en-US" sz="2800" dirty="0" smtClean="0"/>
              <a:t>Verb</a:t>
            </a:r>
          </a:p>
          <a:p>
            <a:pPr lvl="1"/>
            <a:r>
              <a:rPr lang="en-US" sz="2800" dirty="0" smtClean="0"/>
              <a:t>Complete Meaning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4" y="3186113"/>
            <a:ext cx="3437054" cy="330041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53686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the fragments.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nests and lay eggs.</a:t>
            </a:r>
          </a:p>
          <a:p>
            <a:r>
              <a:rPr lang="en-US" sz="2800" dirty="0" smtClean="0"/>
              <a:t>The man wearing the red vest.</a:t>
            </a:r>
          </a:p>
          <a:p>
            <a:r>
              <a:rPr lang="en-US" sz="2800" dirty="0" smtClean="0"/>
              <a:t>Can earn extra money by working here.</a:t>
            </a:r>
          </a:p>
          <a:p>
            <a:r>
              <a:rPr lang="en-US" sz="2800" dirty="0" smtClean="0"/>
              <a:t>Ate the delicious apple pie.</a:t>
            </a:r>
          </a:p>
          <a:p>
            <a:r>
              <a:rPr lang="en-US" sz="2800" dirty="0" smtClean="0"/>
              <a:t>Khalid fourteen hours a day at school.</a:t>
            </a:r>
          </a:p>
          <a:p>
            <a:r>
              <a:rPr lang="en-US" sz="2800" dirty="0" smtClean="0"/>
              <a:t>Before the baker sifted the flour.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42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Dependent Clause (DC)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dependent clause (DC) has a subject and a verb, but needs an independent clause (IC) to have a complete meaning.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980"/>
          <a:stretch/>
        </p:blipFill>
        <p:spPr>
          <a:xfrm>
            <a:off x="9217006" y="2444253"/>
            <a:ext cx="3833830" cy="222599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7641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86</TotalTime>
  <Words>684</Words>
  <Application>Microsoft Macintosh PowerPoint</Application>
  <PresentationFormat>Custom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Frame</vt:lpstr>
      <vt:lpstr>Sentence-Combining</vt:lpstr>
      <vt:lpstr>Class Review</vt:lpstr>
      <vt:lpstr>Run-on Sentences</vt:lpstr>
      <vt:lpstr>Corrections</vt:lpstr>
      <vt:lpstr>Correct the Run-on Sentences</vt:lpstr>
      <vt:lpstr>Corrections</vt:lpstr>
      <vt:lpstr>Fragments</vt:lpstr>
      <vt:lpstr>Correct the fragments.</vt:lpstr>
      <vt:lpstr>Dependent Clause (DC)</vt:lpstr>
      <vt:lpstr>Identify the Dependent Clause in each of the sentences.</vt:lpstr>
      <vt:lpstr>Corrections</vt:lpstr>
      <vt:lpstr>IC dc. DC, ic.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LNG172</dc:title>
  <dc:creator>Microsoft Office User</dc:creator>
  <cp:lastModifiedBy>Adam</cp:lastModifiedBy>
  <cp:revision>13</cp:revision>
  <dcterms:created xsi:type="dcterms:W3CDTF">2017-09-25T05:21:49Z</dcterms:created>
  <dcterms:modified xsi:type="dcterms:W3CDTF">2017-10-22T14:18:33Z</dcterms:modified>
</cp:coreProperties>
</file>