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10" r:id="rId1"/>
  </p:sldMasterIdLst>
  <p:notesMasterIdLst>
    <p:notesMasterId r:id="rId30"/>
  </p:notesMasterIdLst>
  <p:handoutMasterIdLst>
    <p:handoutMasterId r:id="rId31"/>
  </p:handoutMasterIdLst>
  <p:sldIdLst>
    <p:sldId id="400" r:id="rId2"/>
    <p:sldId id="257" r:id="rId3"/>
    <p:sldId id="401" r:id="rId4"/>
    <p:sldId id="389" r:id="rId5"/>
    <p:sldId id="324" r:id="rId6"/>
    <p:sldId id="327" r:id="rId7"/>
    <p:sldId id="378" r:id="rId8"/>
    <p:sldId id="329" r:id="rId9"/>
    <p:sldId id="330" r:id="rId10"/>
    <p:sldId id="399" r:id="rId11"/>
    <p:sldId id="390" r:id="rId12"/>
    <p:sldId id="331" r:id="rId13"/>
    <p:sldId id="333" r:id="rId14"/>
    <p:sldId id="341" r:id="rId15"/>
    <p:sldId id="342" r:id="rId16"/>
    <p:sldId id="343" r:id="rId17"/>
    <p:sldId id="393" r:id="rId18"/>
    <p:sldId id="394" r:id="rId19"/>
    <p:sldId id="403" r:id="rId20"/>
    <p:sldId id="348" r:id="rId21"/>
    <p:sldId id="384" r:id="rId22"/>
    <p:sldId id="385" r:id="rId23"/>
    <p:sldId id="404" r:id="rId24"/>
    <p:sldId id="405" r:id="rId25"/>
    <p:sldId id="406" r:id="rId26"/>
    <p:sldId id="407" r:id="rId27"/>
    <p:sldId id="364" r:id="rId28"/>
    <p:sldId id="376" r:id="rId29"/>
  </p:sldIdLst>
  <p:sldSz cx="9144000" cy="64008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anose="020B0604020202020204" pitchFamily="34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anose="020B0604020202020204" pitchFamily="34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anose="020B0604020202020204" pitchFamily="34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anose="020B0604020202020204" pitchFamily="34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anose="020B0604020202020204" pitchFamily="34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panose="020B0604020202020204" pitchFamily="34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panose="020B0604020202020204" pitchFamily="34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panose="020B0604020202020204" pitchFamily="34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panose="020B0604020202020204" pitchFamily="34" charset="0"/>
        <a:ea typeface="ＭＳ Ｐゴシック" charset="-128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016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E6232"/>
    <a:srgbClr val="3C41AA"/>
    <a:srgbClr val="222222"/>
    <a:srgbClr val="FFFFFF"/>
    <a:srgbClr val="18B2B6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16058" autoAdjust="0"/>
    <p:restoredTop sz="87747" autoAdjust="0"/>
  </p:normalViewPr>
  <p:slideViewPr>
    <p:cSldViewPr>
      <p:cViewPr>
        <p:scale>
          <a:sx n="60" d="100"/>
          <a:sy n="60" d="100"/>
        </p:scale>
        <p:origin x="-564" y="-3876"/>
      </p:cViewPr>
      <p:guideLst>
        <p:guide orient="horz" pos="201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922"/>
    </p:cViewPr>
  </p:sorterViewPr>
  <p:notesViewPr>
    <p:cSldViewPr>
      <p:cViewPr varScale="1">
        <p:scale>
          <a:sx n="70" d="100"/>
          <a:sy n="70" d="100"/>
        </p:scale>
        <p:origin x="-1422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 dirty="0">
              <a:latin typeface="Arial" pitchFamily="34" charset="0"/>
            </a:endParaRPr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 dirty="0">
              <a:latin typeface="Arial" pitchFamily="34" charset="0"/>
            </a:endParaRPr>
          </a:p>
        </p:txBody>
      </p:sp>
      <p:sp>
        <p:nvSpPr>
          <p:cNvPr id="1228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 dirty="0">
              <a:latin typeface="Arial" pitchFamily="34" charset="0"/>
            </a:endParaRPr>
          </a:p>
        </p:txBody>
      </p:sp>
      <p:sp>
        <p:nvSpPr>
          <p:cNvPr id="1228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fld id="{2998C030-7F05-4FEB-A097-590EC6255CD7}" type="slidenum">
              <a:rPr lang="en-US" altLang="en-US">
                <a:latin typeface="Arial" pitchFamily="34" charset="0"/>
              </a:rPr>
              <a:pPr/>
              <a:t>‹#›</a:t>
            </a:fld>
            <a:endParaRPr lang="en-US" alt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48731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tx1"/>
                </a:solidFill>
                <a:latin typeface="Arial" pitchFamily="34" charset="0"/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  <a:latin typeface="Arial" pitchFamily="34" charset="0"/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71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81075" y="685800"/>
            <a:ext cx="489585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645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tx1"/>
                </a:solidFill>
                <a:latin typeface="Arial" pitchFamily="34" charset="0"/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45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34" charset="0"/>
              </a:defRPr>
            </a:lvl1pPr>
          </a:lstStyle>
          <a:p>
            <a:fld id="{C32B3BCA-EBBF-44BC-853D-C22737AD10C0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277649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fld id="{73152B05-0BC8-4706-9200-6C98649A1F24}" type="slidenum">
              <a:rPr lang="en-US" altLang="en-US" sz="1200"/>
              <a:pPr/>
              <a:t>2</a:t>
            </a:fld>
            <a:endParaRPr lang="en-US" altLang="en-US" sz="1200" dirty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1075" y="685800"/>
            <a:ext cx="4895850" cy="3429000"/>
          </a:xfrm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 altLang="en-US" dirty="0" smtClean="0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020014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81075" y="685800"/>
            <a:ext cx="4895850" cy="3429000"/>
          </a:xfrm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>
              <a:ea typeface="ＭＳ Ｐゴシック" charset="-128"/>
            </a:endParaRPr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fld id="{163099A7-BDAC-4B95-A269-DF955EB849FE}" type="slidenum">
              <a:rPr lang="en-US" altLang="en-US" sz="1200"/>
              <a:pPr/>
              <a:t>12</a:t>
            </a:fld>
            <a:endParaRPr lang="en-US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4654372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81075" y="685800"/>
            <a:ext cx="4895850" cy="3429000"/>
          </a:xfrm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>
              <a:ea typeface="ＭＳ Ｐゴシック" charset="-128"/>
            </a:endParaRPr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fld id="{994FDB97-CA93-4674-8E7C-75C5BFA5E7B3}" type="slidenum">
              <a:rPr lang="en-US" altLang="en-US" sz="1200"/>
              <a:pPr/>
              <a:t>13</a:t>
            </a:fld>
            <a:endParaRPr lang="en-US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6984592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81075" y="685800"/>
            <a:ext cx="4895850" cy="3429000"/>
          </a:xfrm>
          <a:ln/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>
              <a:ea typeface="ＭＳ Ｐゴシック" charset="-128"/>
            </a:endParaRPr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fld id="{F7D41C42-AF04-4D86-B695-9598A9BDC379}" type="slidenum">
              <a:rPr lang="en-US" altLang="en-US" sz="1200"/>
              <a:pPr/>
              <a:t>14</a:t>
            </a:fld>
            <a:endParaRPr lang="en-US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0498380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81075" y="685800"/>
            <a:ext cx="4895850" cy="3429000"/>
          </a:xfrm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>
              <a:ea typeface="ＭＳ Ｐゴシック" charset="-128"/>
            </a:endParaRPr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fld id="{356E5C9C-262A-4D87-98AB-A179B3719BCF}" type="slidenum">
              <a:rPr lang="en-US" altLang="en-US" sz="1200"/>
              <a:pPr/>
              <a:t>15</a:t>
            </a:fld>
            <a:endParaRPr lang="en-US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4858005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81075" y="685800"/>
            <a:ext cx="4895850" cy="3429000"/>
          </a:xfrm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>
              <a:ea typeface="ＭＳ Ｐゴシック" charset="-128"/>
            </a:endParaRPr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fld id="{68C6D843-31AC-4F11-9D87-6B7DB8E90A9B}" type="slidenum">
              <a:rPr lang="en-US" altLang="en-US" sz="1200"/>
              <a:pPr/>
              <a:t>16</a:t>
            </a:fld>
            <a:endParaRPr lang="en-US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758969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81075" y="685800"/>
            <a:ext cx="4895850" cy="3429000"/>
          </a:xfrm>
          <a:ln/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>
              <a:ea typeface="ＭＳ Ｐゴシック" charset="-128"/>
            </a:endParaRPr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fld id="{DE908971-8036-425B-B528-1E5FE21CAB3D}" type="slidenum">
              <a:rPr lang="en-US" altLang="en-US" sz="1200"/>
              <a:pPr/>
              <a:t>20</a:t>
            </a:fld>
            <a:endParaRPr lang="en-US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0949618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81075" y="685800"/>
            <a:ext cx="4895850" cy="3429000"/>
          </a:xfrm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>
              <a:ea typeface="ＭＳ Ｐゴシック" charset="-128"/>
            </a:endParaRPr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fld id="{7839949B-2EBD-4F77-9C49-CA4EB3298CC8}" type="slidenum">
              <a:rPr lang="en-US" altLang="en-US" sz="1200"/>
              <a:pPr/>
              <a:t>21</a:t>
            </a:fld>
            <a:endParaRPr lang="en-US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4338951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81075" y="685800"/>
            <a:ext cx="4895850" cy="3429000"/>
          </a:xfrm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>
              <a:ea typeface="ＭＳ Ｐゴシック" charset="-128"/>
            </a:endParaRPr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fld id="{430345A9-9BD8-41ED-98D8-9A9BC00FCF3B}" type="slidenum">
              <a:rPr lang="en-US" altLang="en-US" sz="1200"/>
              <a:pPr/>
              <a:t>22</a:t>
            </a:fld>
            <a:endParaRPr lang="en-US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0814575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2B3BCA-EBBF-44BC-853D-C22737AD10C0}" type="slidenum">
              <a:rPr lang="en-US" altLang="en-US" smtClean="0"/>
              <a:pPr/>
              <a:t>23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81075" y="685800"/>
            <a:ext cx="4895850" cy="3429000"/>
          </a:xfrm>
          <a:ln/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>
              <a:ea typeface="ＭＳ Ｐゴシック" charset="-128"/>
            </a:endParaRPr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fld id="{AC46F5C0-8B44-490B-B9EF-159AA7B39CF7}" type="slidenum">
              <a:rPr lang="en-US" altLang="en-US" sz="1200"/>
              <a:pPr/>
              <a:t>27</a:t>
            </a:fld>
            <a:endParaRPr lang="en-US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5134638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81075" y="685800"/>
            <a:ext cx="4895850" cy="3429000"/>
          </a:xfrm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>
              <a:ea typeface="ＭＳ Ｐゴシック" charset="-128"/>
            </a:endParaRPr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fld id="{ED14B777-56E0-4981-A855-C2BE0789F6A6}" type="slidenum">
              <a:rPr lang="en-US" altLang="en-US" sz="1200"/>
              <a:pPr/>
              <a:t>4</a:t>
            </a:fld>
            <a:endParaRPr lang="en-US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3190635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81075" y="685800"/>
            <a:ext cx="4895850" cy="3429000"/>
          </a:xfrm>
          <a:ln/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>
              <a:ea typeface="ＭＳ Ｐゴシック" charset="-128"/>
            </a:endParaRPr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fld id="{A6153B0B-C6FB-4D68-9992-7BAEC033F86C}" type="slidenum">
              <a:rPr lang="en-US" altLang="en-US" sz="1200"/>
              <a:pPr/>
              <a:t>28</a:t>
            </a:fld>
            <a:endParaRPr lang="en-US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3759273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81075" y="685800"/>
            <a:ext cx="4895850" cy="3429000"/>
          </a:xfrm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>
              <a:ea typeface="ＭＳ Ｐゴシック" charset="-128"/>
            </a:endParaRPr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fld id="{A9046236-6D52-43A5-9E67-D40257B9A38B}" type="slidenum">
              <a:rPr lang="en-US" altLang="en-US" sz="1200"/>
              <a:pPr/>
              <a:t>5</a:t>
            </a:fld>
            <a:endParaRPr lang="en-US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9127239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81075" y="685800"/>
            <a:ext cx="4895850" cy="3429000"/>
          </a:xfrm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>
              <a:ea typeface="ＭＳ Ｐゴシック" charset="-128"/>
            </a:endParaRPr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fld id="{CB4F54EF-2449-4D22-804B-0E34CD0540A0}" type="slidenum">
              <a:rPr lang="en-US" altLang="en-US" sz="1200"/>
              <a:pPr/>
              <a:t>6</a:t>
            </a:fld>
            <a:endParaRPr lang="en-US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4153756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81075" y="685800"/>
            <a:ext cx="4895850" cy="3429000"/>
          </a:xfrm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>
              <a:ea typeface="ＭＳ Ｐゴシック" charset="-128"/>
            </a:endParaRPr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fld id="{AE7797B7-78C7-4E98-841C-9DEE49C05309}" type="slidenum">
              <a:rPr lang="en-US" altLang="en-US" sz="1200"/>
              <a:pPr/>
              <a:t>7</a:t>
            </a:fld>
            <a:endParaRPr lang="en-US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7647395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81075" y="685800"/>
            <a:ext cx="4895850" cy="3429000"/>
          </a:xfrm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>
              <a:ea typeface="ＭＳ Ｐゴシック" charset="-128"/>
            </a:endParaRPr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fld id="{C603EDB1-EF97-47DF-B2D1-914D9D45F6DC}" type="slidenum">
              <a:rPr lang="en-US" altLang="en-US" sz="1200"/>
              <a:pPr/>
              <a:t>8</a:t>
            </a:fld>
            <a:endParaRPr lang="en-US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7147964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81075" y="685800"/>
            <a:ext cx="4895850" cy="3429000"/>
          </a:xfrm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>
              <a:ea typeface="ＭＳ Ｐゴシック" charset="-128"/>
            </a:endParaRPr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fld id="{72271F14-E9AA-4104-B4E1-299509ACD01F}" type="slidenum">
              <a:rPr lang="en-US" altLang="en-US" sz="1200"/>
              <a:pPr/>
              <a:t>9</a:t>
            </a:fld>
            <a:endParaRPr lang="en-US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6180161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81075" y="685800"/>
            <a:ext cx="4895850" cy="3429000"/>
          </a:xfrm>
          <a:ln/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>
              <a:ea typeface="ＭＳ Ｐゴシック" charset="-128"/>
            </a:endParaRPr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fld id="{DBC2F8D9-E41F-4B29-8837-662AA7BCC2C5}" type="slidenum">
              <a:rPr lang="en-US" altLang="en-US" sz="1200"/>
              <a:pPr/>
              <a:t>10</a:t>
            </a:fld>
            <a:endParaRPr lang="en-US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1877024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81075" y="685800"/>
            <a:ext cx="4895850" cy="3429000"/>
          </a:xfrm>
          <a:ln/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>
              <a:ea typeface="ＭＳ Ｐゴシック" charset="-128"/>
            </a:endParaRPr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fld id="{7C022D8D-620C-4BCF-A9DF-2CFB4976D800}" type="slidenum">
              <a:rPr lang="en-US" altLang="en-US" sz="1200"/>
              <a:pPr/>
              <a:t>11</a:t>
            </a:fld>
            <a:endParaRPr lang="en-US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6364053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jpe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Title_Slide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34" y="237067"/>
            <a:ext cx="8713465" cy="60916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8500" y="2517488"/>
            <a:ext cx="7747000" cy="366254"/>
          </a:xfrm>
        </p:spPr>
        <p:txBody>
          <a:bodyPr anchor="b"/>
          <a:lstStyle>
            <a:lvl1pPr algn="ctr">
              <a:defRPr sz="280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8500" y="3129280"/>
            <a:ext cx="7747000" cy="233910"/>
          </a:xfrm>
        </p:spPr>
        <p:txBody>
          <a:bodyPr/>
          <a:lstStyle>
            <a:lvl1pPr marL="0" indent="0" algn="ctr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482340" y="208619"/>
            <a:ext cx="2125980" cy="9198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Rules_Single_A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9" r="-57141"/>
          <a:stretch/>
        </p:blipFill>
        <p:spPr>
          <a:xfrm>
            <a:off x="1627124" y="449218"/>
            <a:ext cx="10034016" cy="9250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812284" y="4559433"/>
            <a:ext cx="2080291" cy="1797719"/>
          </a:xfrm>
          <a:custGeom>
            <a:avLst/>
            <a:gdLst>
              <a:gd name="connsiteX0" fmla="*/ 0 w 1973580"/>
              <a:gd name="connsiteY0" fmla="*/ 0 h 1389864"/>
              <a:gd name="connsiteX1" fmla="*/ 1973580 w 1973580"/>
              <a:gd name="connsiteY1" fmla="*/ 0 h 1389864"/>
              <a:gd name="connsiteX2" fmla="*/ 1973580 w 1973580"/>
              <a:gd name="connsiteY2" fmla="*/ 1389864 h 1389864"/>
              <a:gd name="connsiteX3" fmla="*/ 0 w 1973580"/>
              <a:gd name="connsiteY3" fmla="*/ 1389864 h 1389864"/>
              <a:gd name="connsiteX4" fmla="*/ 0 w 1973580"/>
              <a:gd name="connsiteY4" fmla="*/ 0 h 1389864"/>
              <a:gd name="connsiteX0" fmla="*/ 0 w 1973580"/>
              <a:gd name="connsiteY0" fmla="*/ 0 h 1389864"/>
              <a:gd name="connsiteX1" fmla="*/ 1935480 w 1973580"/>
              <a:gd name="connsiteY1" fmla="*/ 60960 h 1389864"/>
              <a:gd name="connsiteX2" fmla="*/ 1973580 w 1973580"/>
              <a:gd name="connsiteY2" fmla="*/ 1389864 h 1389864"/>
              <a:gd name="connsiteX3" fmla="*/ 0 w 1973580"/>
              <a:gd name="connsiteY3" fmla="*/ 1389864 h 1389864"/>
              <a:gd name="connsiteX4" fmla="*/ 0 w 1973580"/>
              <a:gd name="connsiteY4" fmla="*/ 0 h 1389864"/>
              <a:gd name="connsiteX0" fmla="*/ 0 w 1973580"/>
              <a:gd name="connsiteY0" fmla="*/ 54731 h 1444595"/>
              <a:gd name="connsiteX1" fmla="*/ 1577340 w 1973580"/>
              <a:gd name="connsiteY1" fmla="*/ 1391 h 1444595"/>
              <a:gd name="connsiteX2" fmla="*/ 1935480 w 1973580"/>
              <a:gd name="connsiteY2" fmla="*/ 115691 h 1444595"/>
              <a:gd name="connsiteX3" fmla="*/ 1973580 w 1973580"/>
              <a:gd name="connsiteY3" fmla="*/ 1444595 h 1444595"/>
              <a:gd name="connsiteX4" fmla="*/ 0 w 1973580"/>
              <a:gd name="connsiteY4" fmla="*/ 1444595 h 1444595"/>
              <a:gd name="connsiteX5" fmla="*/ 0 w 1973580"/>
              <a:gd name="connsiteY5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0 w 2080291"/>
              <a:gd name="connsiteY6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60960 w 2080291"/>
              <a:gd name="connsiteY6" fmla="*/ 1030092 h 1444595"/>
              <a:gd name="connsiteX7" fmla="*/ 0 w 2080291"/>
              <a:gd name="connsiteY7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144780 w 2080291"/>
              <a:gd name="connsiteY6" fmla="*/ 999612 h 1444595"/>
              <a:gd name="connsiteX7" fmla="*/ 0 w 2080291"/>
              <a:gd name="connsiteY7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144780 w 2080291"/>
              <a:gd name="connsiteY6" fmla="*/ 999612 h 1444595"/>
              <a:gd name="connsiteX7" fmla="*/ 0 w 2080291"/>
              <a:gd name="connsiteY7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99060 w 2080291"/>
              <a:gd name="connsiteY6" fmla="*/ 991992 h 1444595"/>
              <a:gd name="connsiteX7" fmla="*/ 0 w 2080291"/>
              <a:gd name="connsiteY7" fmla="*/ 54731 h 1444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80291" h="1444595">
                <a:moveTo>
                  <a:pt x="0" y="54731"/>
                </a:moveTo>
                <a:cubicBezTo>
                  <a:pt x="520700" y="67431"/>
                  <a:pt x="1056640" y="-11309"/>
                  <a:pt x="1577340" y="1391"/>
                </a:cubicBezTo>
                <a:lnTo>
                  <a:pt x="1935480" y="115691"/>
                </a:lnTo>
                <a:cubicBezTo>
                  <a:pt x="1932940" y="209671"/>
                  <a:pt x="2082800" y="334132"/>
                  <a:pt x="2080260" y="428112"/>
                </a:cubicBezTo>
                <a:lnTo>
                  <a:pt x="1973580" y="1444595"/>
                </a:lnTo>
                <a:lnTo>
                  <a:pt x="0" y="1444595"/>
                </a:lnTo>
                <a:cubicBezTo>
                  <a:pt x="0" y="1319127"/>
                  <a:pt x="99060" y="1117460"/>
                  <a:pt x="99060" y="991992"/>
                </a:cubicBezTo>
                <a:lnTo>
                  <a:pt x="0" y="5473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udio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5369" y="5030218"/>
            <a:ext cx="987056" cy="97155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76" r="23794"/>
          <a:stretch/>
        </p:blipFill>
        <p:spPr>
          <a:xfrm>
            <a:off x="8674489" y="4780292"/>
            <a:ext cx="275507" cy="662759"/>
          </a:xfrm>
          <a:prstGeom prst="rect">
            <a:avLst/>
          </a:prstGeom>
        </p:spPr>
      </p:pic>
      <p:pic>
        <p:nvPicPr>
          <p:cNvPr id="13" name="Picture 12" descr="Swirl_3.pn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688654">
            <a:off x="7441069" y="5966818"/>
            <a:ext cx="386047" cy="266067"/>
          </a:xfrm>
          <a:prstGeom prst="rect">
            <a:avLst/>
          </a:prstGeom>
        </p:spPr>
      </p:pic>
      <p:pic>
        <p:nvPicPr>
          <p:cNvPr id="14" name="Picture 13" descr="Swirl_3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073124">
            <a:off x="7928093" y="5077851"/>
            <a:ext cx="552064" cy="24569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7939373" y="5443051"/>
            <a:ext cx="672857" cy="69615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1204120" y="5939611"/>
            <a:ext cx="6201666" cy="341771"/>
          </a:xfrm>
        </p:spPr>
        <p:txBody>
          <a:bodyPr/>
          <a:lstStyle>
            <a:lvl1pPr>
              <a:defRPr sz="600"/>
            </a:lvl1pPr>
          </a:lstStyle>
          <a:p>
            <a:r>
              <a:rPr lang="en-US" dirty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0" y="5987926"/>
            <a:ext cx="1151034" cy="330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084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1600" y="2072461"/>
            <a:ext cx="6172200" cy="366254"/>
          </a:xfrm>
        </p:spPr>
        <p:txBody>
          <a:bodyPr anchor="ctr"/>
          <a:lstStyle>
            <a:lvl1pPr algn="l">
              <a:defRPr sz="2800" b="0" cap="none" baseline="0">
                <a:solidFill>
                  <a:srgbClr val="055C9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41600" y="2746492"/>
            <a:ext cx="6172200" cy="263149"/>
          </a:xfrm>
        </p:spPr>
        <p:txBody>
          <a:bodyPr anchor="t"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6" name="Picture 5" descr="Rules_Single_A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9" r="-57141"/>
          <a:stretch/>
        </p:blipFill>
        <p:spPr>
          <a:xfrm>
            <a:off x="1597683" y="6055121"/>
            <a:ext cx="11423745" cy="84779"/>
          </a:xfrm>
          <a:prstGeom prst="rect">
            <a:avLst/>
          </a:prstGeom>
        </p:spPr>
      </p:pic>
      <p:pic>
        <p:nvPicPr>
          <p:cNvPr id="4" name="Picture 3" descr="Audio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08" y="337823"/>
            <a:ext cx="1840495" cy="1811584"/>
          </a:xfrm>
          <a:prstGeom prst="rect">
            <a:avLst/>
          </a:prstGeom>
        </p:spPr>
      </p:pic>
      <p:pic>
        <p:nvPicPr>
          <p:cNvPr id="11" name="Picture 10" descr="Swirl_3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569126">
            <a:off x="1431691" y="1788519"/>
            <a:ext cx="908570" cy="626196"/>
          </a:xfrm>
          <a:prstGeom prst="rect">
            <a:avLst/>
          </a:prstGeom>
        </p:spPr>
      </p:pic>
      <p:pic>
        <p:nvPicPr>
          <p:cNvPr id="12" name="Picture 11" descr="Swirl_2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873741" flipH="1">
            <a:off x="244547" y="3286586"/>
            <a:ext cx="742809" cy="83325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879649" y="2431259"/>
            <a:ext cx="1101550" cy="113969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04" y="4232438"/>
            <a:ext cx="596838" cy="74273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76" r="23794"/>
          <a:stretch/>
        </p:blipFill>
        <p:spPr>
          <a:xfrm>
            <a:off x="737542" y="4484437"/>
            <a:ext cx="252342" cy="607033"/>
          </a:xfrm>
          <a:prstGeom prst="rect">
            <a:avLst/>
          </a:prstGeom>
        </p:spPr>
      </p:pic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1597683" y="6139901"/>
            <a:ext cx="6781693" cy="228233"/>
          </a:xfrm>
        </p:spPr>
        <p:txBody>
          <a:bodyPr/>
          <a:lstStyle>
            <a:lvl1pPr>
              <a:defRPr sz="600"/>
            </a:lvl1pPr>
          </a:lstStyle>
          <a:p>
            <a:r>
              <a:rPr lang="en-US" dirty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18721" y="5938833"/>
            <a:ext cx="1400289" cy="402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735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62000" y="373533"/>
            <a:ext cx="8026400" cy="4646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7" name="Picture 6" descr="Rules_Single_B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03" r="10006"/>
          <a:stretch/>
        </p:blipFill>
        <p:spPr>
          <a:xfrm>
            <a:off x="215900" y="885049"/>
            <a:ext cx="8586216" cy="4172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79668" y="207446"/>
            <a:ext cx="628992" cy="650771"/>
          </a:xfrm>
          <a:prstGeom prst="rect">
            <a:avLst/>
          </a:prstGeom>
        </p:spPr>
      </p:pic>
      <p:pic>
        <p:nvPicPr>
          <p:cNvPr id="18" name="Picture 17" descr="Rules_Single_A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9" r="-57141"/>
          <a:stretch/>
        </p:blipFill>
        <p:spPr>
          <a:xfrm>
            <a:off x="1597683" y="6055121"/>
            <a:ext cx="11423745" cy="84779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1597683" y="6139901"/>
            <a:ext cx="6781693" cy="228233"/>
          </a:xfrm>
        </p:spPr>
        <p:txBody>
          <a:bodyPr/>
          <a:lstStyle>
            <a:lvl1pPr>
              <a:defRPr sz="600"/>
            </a:lvl1pPr>
          </a:lstStyle>
          <a:p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7178" y="5902960"/>
            <a:ext cx="1439449" cy="413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61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73533"/>
            <a:ext cx="8026400" cy="2877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8" name="Picture 7" descr="Rules_Single_B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03" r="10006"/>
          <a:stretch/>
        </p:blipFill>
        <p:spPr>
          <a:xfrm>
            <a:off x="215900" y="885049"/>
            <a:ext cx="8586216" cy="4172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79668" y="207446"/>
            <a:ext cx="628992" cy="650771"/>
          </a:xfrm>
          <a:prstGeom prst="rect">
            <a:avLst/>
          </a:prstGeom>
        </p:spPr>
      </p:pic>
      <p:pic>
        <p:nvPicPr>
          <p:cNvPr id="22" name="Picture 21" descr="Rules_Single_A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9" r="-57141"/>
          <a:stretch/>
        </p:blipFill>
        <p:spPr>
          <a:xfrm>
            <a:off x="1597683" y="6055121"/>
            <a:ext cx="11423745" cy="84779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1597683" y="6139901"/>
            <a:ext cx="6781693" cy="228233"/>
          </a:xfrm>
        </p:spPr>
        <p:txBody>
          <a:bodyPr/>
          <a:lstStyle>
            <a:lvl1pPr>
              <a:defRPr sz="600"/>
            </a:lvl1pPr>
          </a:lstStyle>
          <a:p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0488" y="5885580"/>
            <a:ext cx="1403024" cy="402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393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033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 flipV="1">
            <a:off x="0" y="3861223"/>
            <a:ext cx="9144000" cy="42969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07" dirty="0">
              <a:latin typeface="Arial" pitchFamily="34" charset="0"/>
            </a:endParaRPr>
          </a:p>
        </p:txBody>
      </p:sp>
      <p:sp useBgFill="1">
        <p:nvSpPr>
          <p:cNvPr id="4" name="Rounded Rectangle 3"/>
          <p:cNvSpPr/>
          <p:nvPr/>
        </p:nvSpPr>
        <p:spPr bwMode="white">
          <a:xfrm>
            <a:off x="5410201" y="3698240"/>
            <a:ext cx="3063875" cy="25189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07" dirty="0">
              <a:latin typeface="Arial" pitchFamily="34" charset="0"/>
            </a:endParaRPr>
          </a:p>
        </p:txBody>
      </p:sp>
      <p:sp useBgFill="1">
        <p:nvSpPr>
          <p:cNvPr id="5" name="Rounded Rectangle 4"/>
          <p:cNvSpPr/>
          <p:nvPr/>
        </p:nvSpPr>
        <p:spPr bwMode="white">
          <a:xfrm>
            <a:off x="7377113" y="3790104"/>
            <a:ext cx="1600200" cy="34079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07" dirty="0">
              <a:latin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3698240"/>
            <a:ext cx="9144000" cy="228177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07" dirty="0">
              <a:latin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3705649"/>
            <a:ext cx="9144000" cy="131868"/>
          </a:xfrm>
          <a:prstGeom prst="rect">
            <a:avLst/>
          </a:prstGeom>
          <a:solidFill>
            <a:srgbClr val="00206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07" dirty="0">
              <a:latin typeface="Arial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9144000" cy="3705649"/>
          </a:xfrm>
          <a:prstGeom prst="rect">
            <a:avLst/>
          </a:prstGeom>
          <a:solidFill>
            <a:schemeClr val="accent4">
              <a:lumMod val="7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07" dirty="0">
              <a:latin typeface="Arial" pitchFamily="34" charset="0"/>
            </a:endParaRP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584293" y="4409440"/>
            <a:ext cx="6324600" cy="1209040"/>
          </a:xfrm>
        </p:spPr>
        <p:txBody>
          <a:bodyPr>
            <a:noAutofit/>
          </a:bodyPr>
          <a:lstStyle>
            <a:lvl1pPr marL="59739" indent="0" algn="ctr">
              <a:buNone/>
              <a:defRPr sz="3200">
                <a:solidFill>
                  <a:schemeClr val="accent3">
                    <a:lumMod val="75000"/>
                  </a:schemeClr>
                </a:solidFill>
              </a:defRPr>
            </a:lvl1pPr>
            <a:lvl2pPr marL="426705" indent="0" algn="ctr">
              <a:buNone/>
            </a:lvl2pPr>
            <a:lvl3pPr marL="853410" indent="0" algn="ctr">
              <a:buNone/>
            </a:lvl3pPr>
            <a:lvl4pPr marL="1280114" indent="0" algn="ctr">
              <a:buNone/>
            </a:lvl4pPr>
            <a:lvl5pPr marL="1706819" indent="0" algn="ctr">
              <a:buNone/>
            </a:lvl5pPr>
            <a:lvl6pPr marL="2133524" indent="0" algn="ctr">
              <a:buNone/>
            </a:lvl6pPr>
            <a:lvl7pPr marL="2560229" indent="0" algn="ctr">
              <a:buNone/>
            </a:lvl7pPr>
            <a:lvl8pPr marL="2986933" indent="0" algn="ctr">
              <a:buNone/>
            </a:lvl8pPr>
            <a:lvl9pPr marL="3413638" indent="0" algn="ctr">
              <a:buNone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0400" y="152400"/>
            <a:ext cx="2667000" cy="3442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60804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1436231"/>
            <a:ext cx="8415338" cy="14111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5"/>
          <p:cNvSpPr txBox="1">
            <a:spLocks/>
          </p:cNvSpPr>
          <p:nvPr/>
        </p:nvSpPr>
        <p:spPr>
          <a:xfrm>
            <a:off x="8382578" y="6072313"/>
            <a:ext cx="306494" cy="215444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B40067-BD2A-418A-98BB-08A98047DC47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5125" y="443091"/>
            <a:ext cx="8415338" cy="28777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65127" y="6170274"/>
            <a:ext cx="8014247" cy="1978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355600"/>
          </a:xfrm>
          <a:prstGeom prst="rect">
            <a:avLst/>
          </a:prstGeom>
          <a:solidFill>
            <a:srgbClr val="0070C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07" dirty="0">
              <a:latin typeface="Arial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7409"/>
            <a:ext cx="9144000" cy="205951"/>
          </a:xfrm>
          <a:prstGeom prst="rect">
            <a:avLst/>
          </a:prstGeom>
          <a:solidFill>
            <a:srgbClr val="00206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07" dirty="0">
              <a:latin typeface="Arial" pitchFamily="34" charset="0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355600"/>
            <a:ext cx="9144000" cy="54822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07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2161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</p:sldLayoutIdLst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220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914400" rtl="0" eaLnBrk="1" latinLnBrk="0" hangingPunct="1">
        <a:lnSpc>
          <a:spcPct val="95000"/>
        </a:lnSpc>
        <a:spcBef>
          <a:spcPts val="12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00050" indent="-171450" algn="l" defTabSz="914400" rtl="0" eaLnBrk="1" latinLnBrk="0" hangingPunct="1">
        <a:lnSpc>
          <a:spcPct val="95000"/>
        </a:lnSpc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71500" indent="-114300" algn="l" defTabSz="914400" rtl="0" eaLnBrk="1" latinLnBrk="0" hangingPunct="1">
        <a:lnSpc>
          <a:spcPct val="95000"/>
        </a:lnSpc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-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2950" indent="-114300" algn="l" defTabSz="914400" rtl="0" eaLnBrk="1" latinLnBrk="0" hangingPunct="1">
        <a:lnSpc>
          <a:spcPct val="95000"/>
        </a:lnSpc>
        <a:spcBef>
          <a:spcPct val="20000"/>
        </a:spcBef>
        <a:buFont typeface="Arial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14400" indent="-114300" algn="l" defTabSz="914400" rtl="0" eaLnBrk="1" latinLnBrk="0" hangingPunct="1">
        <a:lnSpc>
          <a:spcPct val="95000"/>
        </a:lnSpc>
        <a:spcBef>
          <a:spcPct val="20000"/>
        </a:spcBef>
        <a:buFont typeface="Arial" pitchFamily="34" charset="0"/>
        <a:buChar char="-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gi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dirty="0" smtClean="0"/>
              <a:t>Chapter 1</a:t>
            </a:r>
          </a:p>
          <a:p>
            <a:r>
              <a:rPr lang="en-US" altLang="en-US" dirty="0" smtClean="0"/>
              <a:t>Database Systems</a:t>
            </a:r>
          </a:p>
          <a:p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436231"/>
            <a:ext cx="8415338" cy="3542508"/>
          </a:xfrm>
        </p:spPr>
        <p:txBody>
          <a:bodyPr/>
          <a:lstStyle/>
          <a:p>
            <a:r>
              <a:rPr lang="en-US" altLang="en-US" sz="2400" dirty="0" smtClean="0"/>
              <a:t>Classification by data type </a:t>
            </a:r>
          </a:p>
          <a:p>
            <a:pPr lvl="1"/>
            <a:r>
              <a:rPr lang="en-US" altLang="en-US" sz="2400" dirty="0" smtClean="0"/>
              <a:t>General-purpose database: contains a wide variety of data used in multiple disciplines</a:t>
            </a:r>
          </a:p>
          <a:p>
            <a:pPr lvl="1"/>
            <a:r>
              <a:rPr lang="en-US" altLang="en-US" sz="2400" dirty="0" smtClean="0"/>
              <a:t>Discipline-specific database: contains data focused on specific subject areas</a:t>
            </a:r>
          </a:p>
          <a:p>
            <a:pPr lvl="1"/>
            <a:r>
              <a:rPr lang="en-US" altLang="en-US" sz="2400" dirty="0" smtClean="0"/>
              <a:t>Operational database: designed to support a company’s day-to-day operations</a:t>
            </a:r>
          </a:p>
          <a:p>
            <a:pPr lvl="1"/>
            <a:endParaRPr lang="en-US" altLang="en-US" sz="2400" dirty="0" smtClean="0"/>
          </a:p>
          <a:p>
            <a:pPr lvl="1"/>
            <a:endParaRPr lang="en-US" altLang="en-US" sz="2400" dirty="0" smtClean="0"/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Types of Databases (3 of 5)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436231"/>
            <a:ext cx="8415338" cy="4398127"/>
          </a:xfrm>
        </p:spPr>
        <p:txBody>
          <a:bodyPr/>
          <a:lstStyle/>
          <a:p>
            <a:r>
              <a:rPr lang="en-US" altLang="en-US" sz="2400" dirty="0" smtClean="0"/>
              <a:t>Analytical database: stores historical data and business metrics used exclusively for tactical or strategic decision making </a:t>
            </a:r>
          </a:p>
          <a:p>
            <a:pPr lvl="1"/>
            <a:r>
              <a:rPr lang="en-US" altLang="en-US" sz="2400" dirty="0" smtClean="0"/>
              <a:t>Data warehouse: stores data in a format optimized for decision support </a:t>
            </a:r>
          </a:p>
          <a:p>
            <a:pPr lvl="1"/>
            <a:r>
              <a:rPr lang="en-US" altLang="en-US" sz="2400" dirty="0" smtClean="0"/>
              <a:t>Online analytical processing (OLAP): tools for retrieving, processing, and modeling data from the data warehouse</a:t>
            </a:r>
          </a:p>
          <a:p>
            <a:pPr lvl="1"/>
            <a:r>
              <a:rPr lang="en-US" altLang="en-US" sz="2400" dirty="0" smtClean="0"/>
              <a:t>Business intelligence: captures and processes business data to generate information that support decision making </a:t>
            </a:r>
          </a:p>
          <a:p>
            <a:endParaRPr lang="en-US" altLang="en-US" sz="2400" dirty="0" smtClean="0"/>
          </a:p>
          <a:p>
            <a:pPr lvl="1"/>
            <a:endParaRPr lang="en-US" altLang="en-US" sz="2400" dirty="0" smtClean="0"/>
          </a:p>
          <a:p>
            <a:pPr lvl="1"/>
            <a:endParaRPr lang="en-US" altLang="en-US" sz="2400" dirty="0" smtClean="0"/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Types of Databases (4 of 5)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436231"/>
            <a:ext cx="8415338" cy="3693319"/>
          </a:xfrm>
        </p:spPr>
        <p:txBody>
          <a:bodyPr/>
          <a:lstStyle/>
          <a:p>
            <a:r>
              <a:rPr lang="en-US" sz="2400" dirty="0" smtClean="0"/>
              <a:t>Databases can be classified to reflect the degree to which the data is structured</a:t>
            </a:r>
          </a:p>
          <a:p>
            <a:pPr lvl="1"/>
            <a:r>
              <a:rPr lang="en-US" altLang="en-US" sz="2400" dirty="0" smtClean="0"/>
              <a:t>Unstructured data exists in its original (raw) state</a:t>
            </a:r>
          </a:p>
          <a:p>
            <a:pPr lvl="1"/>
            <a:r>
              <a:rPr lang="en-US" altLang="en-US" sz="2400" dirty="0" smtClean="0"/>
              <a:t>Structured data results from formatting </a:t>
            </a:r>
          </a:p>
          <a:p>
            <a:pPr lvl="2"/>
            <a:r>
              <a:rPr lang="en-US" altLang="en-US" sz="2400" dirty="0" smtClean="0"/>
              <a:t>Structure is applied based on type of processing to be performed</a:t>
            </a:r>
          </a:p>
          <a:p>
            <a:pPr lvl="1"/>
            <a:r>
              <a:rPr lang="en-US" altLang="en-US" sz="2400" dirty="0" smtClean="0"/>
              <a:t>Semistructured data: processed to some extent</a:t>
            </a:r>
          </a:p>
          <a:p>
            <a:r>
              <a:rPr lang="en-US" altLang="en-US" sz="2400" dirty="0" smtClean="0"/>
              <a:t>Extensible Markup Language (XML) </a:t>
            </a:r>
          </a:p>
          <a:p>
            <a:pPr lvl="1"/>
            <a:r>
              <a:rPr lang="en-US" altLang="en-US" sz="2400" dirty="0" smtClean="0"/>
              <a:t>Represents data elements in textual format</a:t>
            </a:r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Types of Databases (5 of 5)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436231"/>
            <a:ext cx="8415338" cy="2259080"/>
          </a:xfrm>
        </p:spPr>
        <p:txBody>
          <a:bodyPr/>
          <a:lstStyle/>
          <a:p>
            <a:r>
              <a:rPr lang="en-US" altLang="en-US" sz="2400" dirty="0" smtClean="0"/>
              <a:t>Focuses on design of database structure that will be used to store and manage end-user data</a:t>
            </a:r>
          </a:p>
          <a:p>
            <a:pPr lvl="1"/>
            <a:r>
              <a:rPr lang="en-US" altLang="en-US" sz="2400" dirty="0" smtClean="0"/>
              <a:t>Well-designed database: facilitates data management and generates accurate and valuable information</a:t>
            </a:r>
          </a:p>
          <a:p>
            <a:pPr lvl="1"/>
            <a:r>
              <a:rPr lang="en-US" altLang="en-US" sz="2400" dirty="0" smtClean="0"/>
              <a:t>Poorly designed database: causes difficult-to-trace errors that may lead to poor decision making </a:t>
            </a:r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Database Design Is Important</a:t>
            </a:r>
            <a:endParaRPr lang="en-US" alt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365125" y="1436231"/>
            <a:ext cx="8415338" cy="5287601"/>
          </a:xfrm>
        </p:spPr>
        <p:txBody>
          <a:bodyPr/>
          <a:lstStyle/>
          <a:p>
            <a:r>
              <a:rPr lang="en-US" sz="2400" dirty="0" smtClean="0"/>
              <a:t>Problems with file systems challenge the types of information that can be created from data as well as information accuracy </a:t>
            </a:r>
          </a:p>
          <a:p>
            <a:pPr lvl="1"/>
            <a:r>
              <a:rPr lang="en-US" sz="2400" dirty="0" smtClean="0"/>
              <a:t>Lengthy development times</a:t>
            </a:r>
          </a:p>
          <a:p>
            <a:pPr lvl="1"/>
            <a:r>
              <a:rPr lang="en-US" altLang="en-US" sz="2400" dirty="0" smtClean="0"/>
              <a:t>Difficulty of getting quick answers</a:t>
            </a:r>
            <a:endParaRPr lang="en-US" sz="2400" dirty="0" smtClean="0"/>
          </a:p>
          <a:p>
            <a:pPr lvl="1"/>
            <a:r>
              <a:rPr lang="en-US" altLang="en-US" sz="2400" dirty="0" smtClean="0"/>
              <a:t>Complex system administration</a:t>
            </a:r>
          </a:p>
          <a:p>
            <a:pPr lvl="1"/>
            <a:r>
              <a:rPr lang="en-US" altLang="en-US" sz="2400" dirty="0" smtClean="0"/>
              <a:t>Lack of security and limited data sharing</a:t>
            </a:r>
          </a:p>
          <a:p>
            <a:pPr lvl="1"/>
            <a:r>
              <a:rPr lang="en-US" altLang="en-US" sz="2400" dirty="0" smtClean="0"/>
              <a:t>Extensive programming</a:t>
            </a:r>
            <a:endParaRPr lang="en-US" sz="2400" dirty="0" smtClean="0"/>
          </a:p>
          <a:p>
            <a:pPr lvl="1"/>
            <a:endParaRPr lang="en-US" altLang="en-US" sz="2400" dirty="0" smtClean="0"/>
          </a:p>
          <a:p>
            <a:endParaRPr lang="en-US" sz="2400" dirty="0" smtClean="0"/>
          </a:p>
          <a:p>
            <a:endParaRPr lang="en-US" altLang="en-US" sz="2400" dirty="0" smtClean="0"/>
          </a:p>
          <a:p>
            <a:endParaRPr lang="en-US" sz="2400" dirty="0" smtClean="0"/>
          </a:p>
          <a:p>
            <a:endParaRPr lang="en-US" sz="2400" dirty="0"/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Problems with File System Data Processing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436231"/>
            <a:ext cx="8415338" cy="3345531"/>
          </a:xfrm>
        </p:spPr>
        <p:txBody>
          <a:bodyPr/>
          <a:lstStyle/>
          <a:p>
            <a:r>
              <a:rPr lang="en-US" altLang="en-US" sz="2400" dirty="0" smtClean="0"/>
              <a:t>Structural dependence</a:t>
            </a:r>
          </a:p>
          <a:p>
            <a:pPr lvl="1"/>
            <a:r>
              <a:rPr lang="en-US" altLang="en-US" sz="2400" dirty="0" smtClean="0"/>
              <a:t>Access to a file is dependent on its own structure</a:t>
            </a:r>
          </a:p>
          <a:p>
            <a:pPr lvl="1"/>
            <a:r>
              <a:rPr lang="en-US" altLang="en-US" sz="2400" dirty="0" smtClean="0"/>
              <a:t>All file system programs are modified to conform to a new file structure</a:t>
            </a:r>
          </a:p>
          <a:p>
            <a:r>
              <a:rPr lang="en-US" altLang="en-US" sz="2400" dirty="0" smtClean="0"/>
              <a:t>Structural independence</a:t>
            </a:r>
          </a:p>
          <a:p>
            <a:pPr lvl="1"/>
            <a:r>
              <a:rPr lang="en-US" altLang="en-US" sz="2400" dirty="0" smtClean="0"/>
              <a:t>File structure is changed without affecting the application’s ability to access the data</a:t>
            </a:r>
          </a:p>
          <a:p>
            <a:endParaRPr lang="en-US" altLang="en-US" sz="2400" dirty="0" smtClean="0"/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Structural and Data Dependence (1 of 2)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436231"/>
            <a:ext cx="8415338" cy="2062103"/>
          </a:xfrm>
        </p:spPr>
        <p:txBody>
          <a:bodyPr/>
          <a:lstStyle/>
          <a:p>
            <a:r>
              <a:rPr lang="en-US" altLang="en-US" sz="2400" dirty="0" smtClean="0"/>
              <a:t>Data dependence</a:t>
            </a:r>
          </a:p>
          <a:p>
            <a:pPr lvl="1"/>
            <a:r>
              <a:rPr lang="en-US" altLang="en-US" sz="2400" dirty="0" smtClean="0"/>
              <a:t>Data access changes when data storage characteristics change</a:t>
            </a:r>
          </a:p>
          <a:p>
            <a:r>
              <a:rPr lang="en-US" altLang="en-US" sz="2400" dirty="0" smtClean="0"/>
              <a:t>Data independence</a:t>
            </a:r>
          </a:p>
          <a:p>
            <a:pPr lvl="1"/>
            <a:r>
              <a:rPr lang="en-US" altLang="en-US" sz="2400" dirty="0" smtClean="0"/>
              <a:t>Data storage characteristics are changed without affecting the program’s ability to access the </a:t>
            </a:r>
            <a:r>
              <a:rPr lang="en-US" altLang="en-US" sz="2400" dirty="0" smtClean="0"/>
              <a:t>data</a:t>
            </a:r>
            <a:endParaRPr lang="en-US" altLang="en-US" sz="2400" dirty="0" smtClean="0"/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Structural and Data Dependence (2 of 2)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436231"/>
            <a:ext cx="8415338" cy="1557349"/>
          </a:xfrm>
        </p:spPr>
        <p:txBody>
          <a:bodyPr/>
          <a:lstStyle/>
          <a:p>
            <a:r>
              <a:rPr lang="en-US" sz="2400" dirty="0" smtClean="0"/>
              <a:t>Unnecessarily storing the same data at different places</a:t>
            </a:r>
          </a:p>
          <a:p>
            <a:pPr lvl="1"/>
            <a:r>
              <a:rPr lang="en-US" sz="2400" dirty="0" smtClean="0"/>
              <a:t>Islands of information (i.e., scattered data locations)</a:t>
            </a:r>
          </a:p>
          <a:p>
            <a:pPr lvl="1"/>
            <a:r>
              <a:rPr lang="en-US" sz="2400" dirty="0" smtClean="0"/>
              <a:t>Increases the probability of </a:t>
            </a:r>
            <a:r>
              <a:rPr lang="en-CA" sz="2400" dirty="0" smtClean="0"/>
              <a:t>having different versions of the same data </a:t>
            </a:r>
            <a:r>
              <a:rPr lang="en-US" sz="2400" dirty="0" smtClean="0"/>
              <a:t>	</a:t>
            </a:r>
          </a:p>
        </p:txBody>
      </p:sp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Data Redundancy (1 of 2)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Content Placeholder 2"/>
          <p:cNvSpPr>
            <a:spLocks noGrp="1"/>
          </p:cNvSpPr>
          <p:nvPr>
            <p:ph idx="1"/>
          </p:nvPr>
        </p:nvSpPr>
        <p:spPr>
          <a:xfrm>
            <a:off x="365125" y="1436231"/>
            <a:ext cx="8415338" cy="2062103"/>
          </a:xfrm>
        </p:spPr>
        <p:txBody>
          <a:bodyPr/>
          <a:lstStyle/>
          <a:p>
            <a:r>
              <a:rPr lang="en-US" sz="2400" dirty="0" smtClean="0"/>
              <a:t>Possible results of uncontrolled data redundancy </a:t>
            </a:r>
          </a:p>
          <a:p>
            <a:pPr lvl="1"/>
            <a:r>
              <a:rPr lang="en-US" altLang="en-US" sz="2400" dirty="0" smtClean="0"/>
              <a:t>Poor data security </a:t>
            </a:r>
          </a:p>
          <a:p>
            <a:pPr lvl="1"/>
            <a:r>
              <a:rPr lang="en-US" altLang="en-US" sz="2400" dirty="0" smtClean="0"/>
              <a:t>Data inconsistency </a:t>
            </a:r>
          </a:p>
          <a:p>
            <a:pPr lvl="1"/>
            <a:r>
              <a:rPr lang="en-CA" altLang="en-US" sz="2400" dirty="0" smtClean="0"/>
              <a:t>Data-entry errors </a:t>
            </a:r>
          </a:p>
          <a:p>
            <a:pPr lvl="1"/>
            <a:r>
              <a:rPr lang="en-CA" altLang="en-US" sz="2400" dirty="0" smtClean="0"/>
              <a:t>Data integrity problems </a:t>
            </a:r>
          </a:p>
        </p:txBody>
      </p:sp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Data Redundancy (2 of 2)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436231"/>
            <a:ext cx="8415338" cy="1985159"/>
          </a:xfrm>
        </p:spPr>
        <p:txBody>
          <a:bodyPr/>
          <a:lstStyle/>
          <a:p>
            <a:r>
              <a:rPr lang="en-CA" altLang="en-US" sz="2400" dirty="0" smtClean="0"/>
              <a:t>Develop when not all of the required changes in the redundant data are made successfully </a:t>
            </a:r>
            <a:endParaRPr lang="en-US" altLang="en-US" sz="2400" dirty="0" smtClean="0"/>
          </a:p>
          <a:p>
            <a:pPr lvl="1"/>
            <a:r>
              <a:rPr lang="en-US" sz="2400" dirty="0" smtClean="0"/>
              <a:t>Update anomalies</a:t>
            </a:r>
          </a:p>
          <a:p>
            <a:pPr lvl="1"/>
            <a:r>
              <a:rPr lang="en-US" sz="2400" dirty="0" smtClean="0"/>
              <a:t>Insertion anomalies</a:t>
            </a:r>
          </a:p>
          <a:p>
            <a:pPr lvl="1"/>
            <a:r>
              <a:rPr lang="en-US" sz="2400" dirty="0" smtClean="0"/>
              <a:t>Deletion anomalies</a:t>
            </a:r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Anomalies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436231"/>
            <a:ext cx="8415338" cy="4047262"/>
          </a:xfrm>
        </p:spPr>
        <p:txBody>
          <a:bodyPr/>
          <a:lstStyle/>
          <a:p>
            <a:r>
              <a:rPr lang="en-US" altLang="en-US" sz="2400" dirty="0" smtClean="0"/>
              <a:t>After completing this chapter, you will be able to:</a:t>
            </a:r>
          </a:p>
          <a:p>
            <a:pPr lvl="1"/>
            <a:r>
              <a:rPr lang="en-US" altLang="en-US" sz="2400" dirty="0" smtClean="0"/>
              <a:t>Define the difference between data and information</a:t>
            </a:r>
          </a:p>
          <a:p>
            <a:pPr lvl="1"/>
            <a:r>
              <a:rPr lang="en-US" altLang="en-US" sz="2400" dirty="0" smtClean="0"/>
              <a:t>Describe what a database is, various types, and why they are valuable assets for decision making</a:t>
            </a:r>
          </a:p>
          <a:p>
            <a:pPr lvl="1"/>
            <a:r>
              <a:rPr lang="en-US" altLang="en-US" sz="2400" dirty="0" smtClean="0"/>
              <a:t>Explain the importance of database design</a:t>
            </a:r>
          </a:p>
          <a:p>
            <a:pPr lvl="1"/>
            <a:r>
              <a:rPr lang="en-US" altLang="en-US" sz="2400" dirty="0" smtClean="0"/>
              <a:t>See how modern databases evolved from file systems</a:t>
            </a:r>
          </a:p>
          <a:p>
            <a:pPr lvl="1"/>
            <a:r>
              <a:rPr lang="en-US" altLang="en-US" sz="2400" dirty="0" smtClean="0"/>
              <a:t>Understand flaws in file system data management</a:t>
            </a:r>
          </a:p>
          <a:p>
            <a:pPr lvl="1"/>
            <a:r>
              <a:rPr lang="en-US" altLang="en-US" sz="2400" dirty="0" smtClean="0"/>
              <a:t>Outline the main components of the database system</a:t>
            </a:r>
          </a:p>
          <a:p>
            <a:pPr lvl="1"/>
            <a:r>
              <a:rPr lang="en-US" altLang="en-US" sz="2400" dirty="0" smtClean="0"/>
              <a:t>Describe the main functions of a database management system (DBMS)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Learning Objectives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436231"/>
            <a:ext cx="8415338" cy="4118050"/>
          </a:xfrm>
        </p:spPr>
        <p:txBody>
          <a:bodyPr/>
          <a:lstStyle/>
          <a:p>
            <a:r>
              <a:rPr lang="en-US" altLang="en-US" sz="2400" dirty="0" smtClean="0"/>
              <a:t>Logically related data stored in a single logical data repository</a:t>
            </a:r>
          </a:p>
          <a:p>
            <a:pPr lvl="1"/>
            <a:r>
              <a:rPr lang="en-US" altLang="en-US" sz="2400" dirty="0" smtClean="0"/>
              <a:t>Physically distributed among multiple storage facilities</a:t>
            </a:r>
          </a:p>
          <a:p>
            <a:pPr lvl="1"/>
            <a:r>
              <a:rPr lang="en-US" altLang="en-US" sz="2400" dirty="0" smtClean="0"/>
              <a:t>DBMS eliminates most of file system’s data inconsistency, data anomaly, data dependence, and structural dependence problems</a:t>
            </a:r>
          </a:p>
          <a:p>
            <a:r>
              <a:rPr lang="en-US" altLang="en-US" sz="2400" dirty="0" smtClean="0"/>
              <a:t>Current generation DBMS software</a:t>
            </a:r>
          </a:p>
          <a:p>
            <a:pPr lvl="2"/>
            <a:r>
              <a:rPr lang="en-US" altLang="en-US" sz="2400" dirty="0" smtClean="0"/>
              <a:t>Stores data structures, relationships between structures, and access paths</a:t>
            </a:r>
          </a:p>
          <a:p>
            <a:pPr lvl="2"/>
            <a:r>
              <a:rPr lang="en-US" altLang="en-US" sz="2400" dirty="0" smtClean="0"/>
              <a:t>Defines, stores, and manages all access paths and components</a:t>
            </a:r>
          </a:p>
          <a:p>
            <a:endParaRPr lang="en-US" altLang="en-US" sz="2400" dirty="0" smtClean="0"/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Database Systems (1 of 2)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Database Systems (2 of 2)</a:t>
            </a:r>
            <a:endParaRPr lang="en-US" altLang="en-US" dirty="0"/>
          </a:p>
        </p:txBody>
      </p:sp>
      <p:pic>
        <p:nvPicPr>
          <p:cNvPr id="4098" name="Picture 2" descr="Figure 1.10 illustrates how employee, customer, sales, inventory, and accounts information are grouped together in a database for use across personnel, sales, and accounting departments. In a file system, the departments only have access to certain files:&#10; The personnel department may access only employee files.&#10; The sales department may access only customer, sales, and inventory files.&#10; The accounting department only has access to account files.  &#10;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1295400"/>
            <a:ext cx="7477257" cy="4724400"/>
          </a:xfrm>
          <a:prstGeom prst="rect">
            <a:avLst/>
          </a:prstGeom>
          <a:noFill/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365125" y="1436231"/>
            <a:ext cx="8415338" cy="3191643"/>
          </a:xfrm>
        </p:spPr>
        <p:txBody>
          <a:bodyPr/>
          <a:lstStyle/>
          <a:p>
            <a:r>
              <a:rPr lang="en-US" sz="2400" dirty="0" smtClean="0"/>
              <a:t>Database system: organization of components that define and regulate the collection, storage, management, and use of data within a database environment</a:t>
            </a:r>
          </a:p>
          <a:p>
            <a:pPr lvl="1"/>
            <a:r>
              <a:rPr lang="en-US" sz="2400" dirty="0" smtClean="0"/>
              <a:t>Hardware</a:t>
            </a:r>
          </a:p>
          <a:p>
            <a:pPr lvl="1"/>
            <a:r>
              <a:rPr lang="en-US" sz="2400" dirty="0" smtClean="0"/>
              <a:t>Software</a:t>
            </a:r>
          </a:p>
          <a:p>
            <a:pPr lvl="1"/>
            <a:r>
              <a:rPr lang="en-US" sz="2400" dirty="0" smtClean="0"/>
              <a:t>People</a:t>
            </a:r>
          </a:p>
          <a:p>
            <a:pPr lvl="1"/>
            <a:r>
              <a:rPr lang="en-US" sz="2400" dirty="0" smtClean="0"/>
              <a:t>Procedures</a:t>
            </a:r>
          </a:p>
          <a:p>
            <a:pPr lvl="1"/>
            <a:r>
              <a:rPr lang="en-US" sz="2400" dirty="0" smtClean="0"/>
              <a:t>Data</a:t>
            </a:r>
            <a:endParaRPr lang="en-US" sz="2400" dirty="0"/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Database System Environment (1 of 2)</a:t>
            </a:r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Database System Environment</a:t>
            </a:r>
            <a:r>
              <a:rPr lang="en-US" altLang="en-US" smtClean="0"/>
              <a:t> (2 of 2)</a:t>
            </a:r>
            <a:endParaRPr lang="en-US" dirty="0"/>
          </a:p>
        </p:txBody>
      </p:sp>
      <p:pic>
        <p:nvPicPr>
          <p:cNvPr id="3" name="Picture 2" descr="In Figure 1.11, the integration of functions between system administrators, database administrators, database designers, system analysts, programmers, and end users within a database environment is shown (refer to the text for detailed descriptions). &#10;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295400"/>
            <a:ext cx="8435546" cy="4267200"/>
          </a:xfrm>
          <a:prstGeom prst="rect">
            <a:avLst/>
          </a:prstGeom>
          <a:noFill/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436231"/>
            <a:ext cx="8415338" cy="4431983"/>
          </a:xfrm>
        </p:spPr>
        <p:txBody>
          <a:bodyPr/>
          <a:lstStyle/>
          <a:p>
            <a:r>
              <a:rPr lang="en-US" sz="2400" dirty="0" smtClean="0"/>
              <a:t>Data dictionary management</a:t>
            </a:r>
            <a:endParaRPr lang="en-CA" sz="2400" dirty="0" smtClean="0"/>
          </a:p>
          <a:p>
            <a:pPr lvl="1"/>
            <a:r>
              <a:rPr lang="en-US" sz="2400" dirty="0" smtClean="0"/>
              <a:t>Data dictionary: stores definitions of data elements and their relationships</a:t>
            </a:r>
          </a:p>
          <a:p>
            <a:r>
              <a:rPr lang="en-US" sz="2400" dirty="0" smtClean="0"/>
              <a:t>Data storage management</a:t>
            </a:r>
          </a:p>
          <a:p>
            <a:pPr lvl="1"/>
            <a:r>
              <a:rPr lang="en-US" sz="2400" dirty="0" smtClean="0"/>
              <a:t>Performance tuning ensures efficient performance </a:t>
            </a:r>
          </a:p>
          <a:p>
            <a:r>
              <a:rPr lang="en-US" sz="2400" dirty="0" smtClean="0"/>
              <a:t>Data transformation and presentation</a:t>
            </a:r>
          </a:p>
          <a:p>
            <a:pPr lvl="1"/>
            <a:r>
              <a:rPr lang="en-US" sz="2400" dirty="0" smtClean="0"/>
              <a:t>Data is formatted to conform to logical expectations</a:t>
            </a:r>
          </a:p>
          <a:p>
            <a:r>
              <a:rPr lang="en-US" sz="2400" dirty="0" smtClean="0"/>
              <a:t>Security management</a:t>
            </a:r>
          </a:p>
          <a:p>
            <a:pPr lvl="1"/>
            <a:r>
              <a:rPr lang="en-CA" sz="2400" dirty="0" smtClean="0"/>
              <a:t>Enforces user security and data privacy </a:t>
            </a:r>
          </a:p>
          <a:p>
            <a:pPr>
              <a:buNone/>
            </a:pPr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DBMS Functions (1 of 3)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436231"/>
            <a:ext cx="8415338" cy="5207579"/>
          </a:xfrm>
        </p:spPr>
        <p:txBody>
          <a:bodyPr/>
          <a:lstStyle/>
          <a:p>
            <a:r>
              <a:rPr lang="en-US" sz="2400" dirty="0" smtClean="0"/>
              <a:t>Multiuser access control</a:t>
            </a:r>
            <a:endParaRPr lang="en-CA" sz="2400" dirty="0" smtClean="0"/>
          </a:p>
          <a:p>
            <a:pPr lvl="1"/>
            <a:r>
              <a:rPr lang="en-US" sz="2400" dirty="0" smtClean="0"/>
              <a:t>Sophisticated algorithms ensure that multiple users can access the database concurrently without compromising its integrity</a:t>
            </a:r>
          </a:p>
          <a:p>
            <a:r>
              <a:rPr lang="en-US" sz="2400" dirty="0" smtClean="0"/>
              <a:t>Backup and recovery management</a:t>
            </a:r>
          </a:p>
          <a:p>
            <a:pPr lvl="1"/>
            <a:r>
              <a:rPr lang="en-CA" sz="2400" dirty="0" smtClean="0"/>
              <a:t>Enables recovery of the database after a failure</a:t>
            </a:r>
          </a:p>
          <a:p>
            <a:r>
              <a:rPr lang="en-US" sz="2400" dirty="0" smtClean="0"/>
              <a:t>Data integrity management </a:t>
            </a:r>
            <a:endParaRPr lang="en-CA" sz="2400" dirty="0" smtClean="0"/>
          </a:p>
          <a:p>
            <a:pPr lvl="1"/>
            <a:r>
              <a:rPr lang="en-US" sz="2400" dirty="0" smtClean="0"/>
              <a:t>Minimizes redundancy and maximizes consistency</a:t>
            </a:r>
            <a:endParaRPr lang="en-CA" sz="2400" dirty="0" smtClean="0"/>
          </a:p>
          <a:p>
            <a:pPr lvl="2"/>
            <a:endParaRPr lang="en-CA" sz="2400" dirty="0" smtClean="0"/>
          </a:p>
          <a:p>
            <a:pPr lvl="1"/>
            <a:endParaRPr lang="en-CA" sz="2400" dirty="0" smtClean="0"/>
          </a:p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  <a:p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DBMS Functions (2 of 3)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436231"/>
            <a:ext cx="8415338" cy="5681555"/>
          </a:xfrm>
        </p:spPr>
        <p:txBody>
          <a:bodyPr/>
          <a:lstStyle/>
          <a:p>
            <a:r>
              <a:rPr lang="en-CA" sz="2400" dirty="0" smtClean="0"/>
              <a:t>Database access languages and application programming interfaces </a:t>
            </a:r>
          </a:p>
          <a:p>
            <a:pPr lvl="1"/>
            <a:r>
              <a:rPr lang="en-US" sz="2400" dirty="0" smtClean="0"/>
              <a:t>Query language: lets the user specify what must be done without having to specify how </a:t>
            </a:r>
          </a:p>
          <a:p>
            <a:pPr lvl="1"/>
            <a:r>
              <a:rPr lang="en-US" sz="2400" dirty="0" smtClean="0"/>
              <a:t>Structured Query Language (SQL): de facto query language and data access standard supported by the majority of DBMS vendors</a:t>
            </a:r>
          </a:p>
          <a:p>
            <a:r>
              <a:rPr lang="en-US" sz="2400" dirty="0" smtClean="0"/>
              <a:t>Database communication interfaces</a:t>
            </a:r>
          </a:p>
          <a:p>
            <a:pPr lvl="1"/>
            <a:r>
              <a:rPr lang="en-US" sz="2400" dirty="0" smtClean="0"/>
              <a:t>Accept end-user requests via multiple, different network environments </a:t>
            </a:r>
            <a:endParaRPr lang="en-CA" sz="2400" dirty="0" smtClean="0"/>
          </a:p>
          <a:p>
            <a:pPr lvl="1"/>
            <a:endParaRPr lang="en-CA" sz="2400" dirty="0" smtClean="0"/>
          </a:p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  <a:p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DBMS Functions (3 of 3)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365125" y="1436231"/>
            <a:ext cx="8415338" cy="2994666"/>
          </a:xfrm>
        </p:spPr>
        <p:txBody>
          <a:bodyPr/>
          <a:lstStyle/>
          <a:p>
            <a:r>
              <a:rPr lang="en-US" altLang="en-US" sz="2400" dirty="0" smtClean="0"/>
              <a:t>Disadvantages of database systems</a:t>
            </a:r>
          </a:p>
          <a:p>
            <a:pPr lvl="1"/>
            <a:r>
              <a:rPr lang="en-US" sz="2400" dirty="0" smtClean="0"/>
              <a:t>Increased costs</a:t>
            </a:r>
            <a:endParaRPr lang="en-CA" sz="2400" dirty="0" smtClean="0"/>
          </a:p>
          <a:p>
            <a:pPr lvl="1"/>
            <a:r>
              <a:rPr lang="en-US" sz="2400" dirty="0" smtClean="0"/>
              <a:t>Management complexity</a:t>
            </a:r>
          </a:p>
          <a:p>
            <a:pPr lvl="1"/>
            <a:r>
              <a:rPr lang="en-US" sz="2400" dirty="0" smtClean="0"/>
              <a:t>Maintaining currency</a:t>
            </a:r>
            <a:endParaRPr lang="en-CA" sz="2400" dirty="0" smtClean="0"/>
          </a:p>
          <a:p>
            <a:pPr lvl="1"/>
            <a:r>
              <a:rPr lang="en-US" sz="2400" dirty="0" smtClean="0"/>
              <a:t>Vendor dependence</a:t>
            </a:r>
            <a:endParaRPr lang="en-CA" sz="2400" dirty="0" smtClean="0"/>
          </a:p>
          <a:p>
            <a:pPr lvl="1"/>
            <a:r>
              <a:rPr lang="en-US" sz="2400" dirty="0" smtClean="0"/>
              <a:t>Frequent upgrade/replacement cycles</a:t>
            </a:r>
            <a:endParaRPr lang="en-CA" sz="2400" dirty="0" smtClean="0"/>
          </a:p>
          <a:p>
            <a:endParaRPr lang="en-US" sz="2400" dirty="0"/>
          </a:p>
        </p:txBody>
      </p:sp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the Database System: A Shift in Focus</a:t>
            </a:r>
            <a:endParaRPr lang="en-US" alt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>
          <a:xfrm>
            <a:off x="762000" y="174210"/>
            <a:ext cx="8026400" cy="863313"/>
          </a:xfrm>
        </p:spPr>
        <p:txBody>
          <a:bodyPr/>
          <a:lstStyle/>
          <a:p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>Preparing for Your Database Professional Career</a:t>
            </a:r>
            <a:br>
              <a:rPr lang="en-US" altLang="en-US" dirty="0" smtClean="0"/>
            </a:br>
            <a:endParaRPr lang="en-US" altLang="en-US" dirty="0" smtClean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9914758"/>
              </p:ext>
            </p:extLst>
          </p:nvPr>
        </p:nvGraphicFramePr>
        <p:xfrm>
          <a:off x="1143000" y="1066800"/>
          <a:ext cx="7239000" cy="495300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37956"/>
                <a:gridCol w="2651648"/>
                <a:gridCol w="3049396"/>
              </a:tblGrid>
              <a:tr h="44372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effectLst/>
                          <a:latin typeface="Arial" pitchFamily="34" charset="0"/>
                        </a:rPr>
                        <a:t>TABLE 1.3</a:t>
                      </a:r>
                      <a:endParaRPr lang="en-US" sz="1000" dirty="0" smtClean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5034" marR="65034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effectLst/>
                          <a:latin typeface="Arial" pitchFamily="34" charset="0"/>
                        </a:rPr>
                        <a:t>DATABASE CAREER OPPORTUNITIES</a:t>
                      </a:r>
                      <a:endParaRPr lang="en-US" sz="1000" dirty="0" smtClean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5034" marR="6503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5034" marR="65034" marT="0" marB="0"/>
                </a:tc>
              </a:tr>
              <a:tr h="18224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Arial" pitchFamily="34" charset="0"/>
                        </a:rPr>
                        <a:t>JOB TITLE</a:t>
                      </a:r>
                      <a:endParaRPr lang="en-US" sz="10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5034" marR="6503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Arial" pitchFamily="34" charset="0"/>
                        </a:rPr>
                        <a:t>DESCRIPTION</a:t>
                      </a:r>
                      <a:endParaRPr lang="en-US" sz="10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5034" marR="6503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Arial" pitchFamily="34" charset="0"/>
                        </a:rPr>
                        <a:t>SAMPLE SKILLS REQUIRED</a:t>
                      </a:r>
                      <a:endParaRPr lang="en-US" sz="10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5034" marR="65034" marT="0" marB="0"/>
                </a:tc>
              </a:tr>
              <a:tr h="36448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Arial" pitchFamily="34" charset="0"/>
                        </a:rPr>
                        <a:t>Database Developer</a:t>
                      </a:r>
                      <a:endParaRPr lang="en-US" sz="10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5034" marR="6503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Arial" pitchFamily="34" charset="0"/>
                        </a:rPr>
                        <a:t>Create and maintain database-based applications</a:t>
                      </a:r>
                      <a:endParaRPr lang="en-US" sz="10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5034" marR="6503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Arial" pitchFamily="34" charset="0"/>
                        </a:rPr>
                        <a:t>Programming, database fundamentals, SQL</a:t>
                      </a:r>
                      <a:endParaRPr lang="en-US" sz="10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5034" marR="65034" marT="0" marB="0"/>
                </a:tc>
              </a:tr>
              <a:tr h="30173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Arial" pitchFamily="34" charset="0"/>
                        </a:rPr>
                        <a:t>Database Designer</a:t>
                      </a:r>
                      <a:endParaRPr lang="en-US" sz="10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5034" marR="6503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Arial" pitchFamily="34" charset="0"/>
                        </a:rPr>
                        <a:t>Design and maintain databases</a:t>
                      </a:r>
                      <a:endParaRPr lang="en-US" sz="10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5034" marR="6503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Arial" pitchFamily="34" charset="0"/>
                        </a:rPr>
                        <a:t>Systems design, database design, SQL</a:t>
                      </a:r>
                      <a:endParaRPr lang="en-US" sz="10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5034" marR="65034" marT="0" marB="0"/>
                </a:tc>
              </a:tr>
              <a:tr h="36448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Arial" pitchFamily="34" charset="0"/>
                        </a:rPr>
                        <a:t>Database Administrator</a:t>
                      </a:r>
                      <a:endParaRPr lang="en-US" sz="10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5034" marR="6503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Arial" pitchFamily="34" charset="0"/>
                        </a:rPr>
                        <a:t>Manage and maintain DBMS and databases</a:t>
                      </a:r>
                      <a:endParaRPr lang="en-US" sz="10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5034" marR="6503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Arial" pitchFamily="34" charset="0"/>
                        </a:rPr>
                        <a:t>Database fundamentals, SQL, vendor courses</a:t>
                      </a:r>
                      <a:endParaRPr lang="en-US" sz="10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5034" marR="65034" marT="0" marB="0"/>
                </a:tc>
              </a:tr>
              <a:tr h="36448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Arial" pitchFamily="34" charset="0"/>
                        </a:rPr>
                        <a:t>Database Analyst</a:t>
                      </a:r>
                      <a:endParaRPr lang="en-US" sz="10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5034" marR="6503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Arial" pitchFamily="34" charset="0"/>
                        </a:rPr>
                        <a:t>Develop databases for decision support reporting</a:t>
                      </a:r>
                      <a:endParaRPr lang="en-US" sz="10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5034" marR="6503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Arial" pitchFamily="34" charset="0"/>
                        </a:rPr>
                        <a:t>QL, query optimization, data warehouses</a:t>
                      </a:r>
                      <a:endParaRPr lang="en-US" sz="10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5034" marR="65034" marT="0" marB="0"/>
                </a:tc>
              </a:tr>
              <a:tr h="70606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Arial" pitchFamily="34" charset="0"/>
                        </a:rPr>
                        <a:t>Database Architect</a:t>
                      </a:r>
                      <a:endParaRPr lang="en-US" sz="10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5034" marR="6503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Arial" pitchFamily="34" charset="0"/>
                        </a:rPr>
                        <a:t>Design and implementation of database environments (conceptual, logical, and physical)</a:t>
                      </a:r>
                      <a:endParaRPr lang="en-US" sz="10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5034" marR="6503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Arial" pitchFamily="34" charset="0"/>
                        </a:rPr>
                        <a:t>DBMS fundamentals, data modeling, SQL, hardware knowledge, etc.</a:t>
                      </a:r>
                      <a:endParaRPr lang="en-US" sz="10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5034" marR="65034" marT="0" marB="0"/>
                </a:tc>
              </a:tr>
              <a:tr h="60346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Arial" pitchFamily="34" charset="0"/>
                        </a:rPr>
                        <a:t>Database Consultant</a:t>
                      </a:r>
                      <a:endParaRPr lang="en-US" sz="10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5034" marR="6503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Arial" pitchFamily="34" charset="0"/>
                        </a:rPr>
                        <a:t>Help companies leverage database technologies to improve business processes and achieve specific goals</a:t>
                      </a:r>
                      <a:endParaRPr lang="en-US" sz="10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5034" marR="6503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Arial" pitchFamily="34" charset="0"/>
                        </a:rPr>
                        <a:t>Database fundamentals, data modeling, database design, SQL, DBMS, hardware, vendor-specific technologies, etc.</a:t>
                      </a:r>
                      <a:endParaRPr lang="en-US" sz="10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5034" marR="65034" marT="0" marB="0"/>
                </a:tc>
              </a:tr>
              <a:tr h="47211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Arial" pitchFamily="34" charset="0"/>
                        </a:rPr>
                        <a:t>Database Security Officer</a:t>
                      </a:r>
                      <a:endParaRPr lang="en-US" sz="10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5034" marR="6503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Arial" pitchFamily="34" charset="0"/>
                        </a:rPr>
                        <a:t>Implement security policies for data 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Arial" pitchFamily="34" charset="0"/>
                        </a:rPr>
                        <a:t>administration</a:t>
                      </a:r>
                      <a:endParaRPr lang="en-US" sz="10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5034" marR="6503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Arial" pitchFamily="34" charset="0"/>
                        </a:rPr>
                        <a:t>DBMS fundamentals, database administration, SQL, data security technologies, etc.</a:t>
                      </a:r>
                      <a:endParaRPr lang="en-US" sz="10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5034" marR="65034" marT="0" marB="0"/>
                </a:tc>
              </a:tr>
              <a:tr h="54673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Arial" pitchFamily="34" charset="0"/>
                        </a:rPr>
                        <a:t>Cloud Computing Data Architect</a:t>
                      </a:r>
                      <a:endParaRPr lang="en-US" sz="10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5034" marR="6503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Arial" pitchFamily="34" charset="0"/>
                        </a:rPr>
                        <a:t>Design and implement the infrastructure for next-generation cloud database systems</a:t>
                      </a:r>
                      <a:endParaRPr lang="en-US" sz="10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5034" marR="6503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Arial" pitchFamily="34" charset="0"/>
                        </a:rPr>
                        <a:t>Internet technologies, cloud storage technologies, data security, performance tuning, large databases, etc.</a:t>
                      </a:r>
                      <a:endParaRPr lang="en-US" sz="10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5034" marR="65034" marT="0" marB="0"/>
                </a:tc>
              </a:tr>
              <a:tr h="60346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Arial" pitchFamily="34" charset="0"/>
                        </a:rPr>
                        <a:t>Data Scientist</a:t>
                      </a:r>
                      <a:endParaRPr lang="en-US" sz="10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5034" marR="6503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Arial" pitchFamily="34" charset="0"/>
                        </a:rPr>
                        <a:t>Analyze large amounts of varied data to generate insights, </a:t>
                      </a:r>
                      <a:r>
                        <a:rPr lang="en-US" sz="1000" dirty="0" smtClean="0">
                          <a:effectLst/>
                          <a:latin typeface="Arial" pitchFamily="34" charset="0"/>
                        </a:rPr>
                        <a:t>relationships</a:t>
                      </a:r>
                      <a:r>
                        <a:rPr lang="en-US" sz="1000" dirty="0">
                          <a:effectLst/>
                          <a:latin typeface="Arial" pitchFamily="34" charset="0"/>
                        </a:rPr>
                        <a:t>, and predictable behaviors</a:t>
                      </a:r>
                      <a:endParaRPr lang="en-US" sz="10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5034" marR="6503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Arial" pitchFamily="34" charset="0"/>
                        </a:rPr>
                        <a:t>Data analysis, statistics, advanced mathematics, SQL, programming, data mining, machine learning, data visualization</a:t>
                      </a:r>
                      <a:endParaRPr lang="en-US" sz="10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5034" marR="65034" marT="0" marB="0"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436231"/>
            <a:ext cx="8415338" cy="2489912"/>
          </a:xfrm>
        </p:spPr>
        <p:txBody>
          <a:bodyPr/>
          <a:lstStyle/>
          <a:p>
            <a:r>
              <a:rPr lang="en-US" sz="2400" dirty="0" smtClean="0"/>
              <a:t>Characteristics of data in today’s world</a:t>
            </a:r>
          </a:p>
          <a:p>
            <a:pPr lvl="1"/>
            <a:r>
              <a:rPr lang="en-US" sz="2400" dirty="0" smtClean="0"/>
              <a:t>Ubiquitous (i.e., abundant, global, and everywhere) </a:t>
            </a:r>
            <a:endParaRPr lang="fr-FR" sz="2400" dirty="0" smtClean="0"/>
          </a:p>
          <a:p>
            <a:pPr lvl="1"/>
            <a:r>
              <a:rPr lang="fr-FR" sz="2400" dirty="0" smtClean="0"/>
              <a:t>Pervasive (i.e., unescapable, prevalent, and persistent)</a:t>
            </a:r>
          </a:p>
          <a:p>
            <a:r>
              <a:rPr lang="en-US" sz="2400" dirty="0" smtClean="0"/>
              <a:t>Databases make data persistent and shareable in a secure way</a:t>
            </a:r>
          </a:p>
          <a:p>
            <a:pPr lvl="1"/>
            <a:r>
              <a:rPr lang="en-US" sz="2400" dirty="0" smtClean="0"/>
              <a:t>Specialized structures that allow computer-based systems to store, manage, and retrieve data very quickly</a:t>
            </a:r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Databases?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Content Placeholder 7"/>
          <p:cNvSpPr>
            <a:spLocks noGrp="1"/>
          </p:cNvSpPr>
          <p:nvPr>
            <p:ph idx="1"/>
          </p:nvPr>
        </p:nvSpPr>
        <p:spPr>
          <a:xfrm>
            <a:off x="365125" y="1436231"/>
            <a:ext cx="8415338" cy="3422475"/>
          </a:xfrm>
        </p:spPr>
        <p:txBody>
          <a:bodyPr/>
          <a:lstStyle/>
          <a:p>
            <a:r>
              <a:rPr lang="en-US" altLang="en-US" sz="2400" dirty="0" smtClean="0"/>
              <a:t>Data consists of raw facts </a:t>
            </a:r>
          </a:p>
          <a:p>
            <a:pPr lvl="1"/>
            <a:r>
              <a:rPr lang="en-US" altLang="en-US" sz="2400" dirty="0" smtClean="0"/>
              <a:t>Not </a:t>
            </a:r>
            <a:r>
              <a:rPr lang="en-CA" altLang="en-US" sz="2400" dirty="0" smtClean="0"/>
              <a:t>yet processed to reveal meaning to the end user</a:t>
            </a:r>
          </a:p>
          <a:p>
            <a:pPr lvl="1"/>
            <a:r>
              <a:rPr lang="en-US" altLang="en-US" sz="2400" dirty="0" smtClean="0"/>
              <a:t>Building blocks of information</a:t>
            </a:r>
          </a:p>
          <a:p>
            <a:r>
              <a:rPr lang="en-US" altLang="en-US" sz="2400" dirty="0" smtClean="0"/>
              <a:t>Information results from processing raw data to reveal meaning </a:t>
            </a:r>
          </a:p>
          <a:p>
            <a:pPr lvl="1"/>
            <a:r>
              <a:rPr lang="en-CA" altLang="en-US" sz="2400" dirty="0" smtClean="0"/>
              <a:t>Requires context</a:t>
            </a:r>
          </a:p>
          <a:p>
            <a:pPr lvl="1"/>
            <a:r>
              <a:rPr lang="en-CA" altLang="en-US" sz="2400" dirty="0" smtClean="0"/>
              <a:t>Bedrock of knowledge </a:t>
            </a:r>
          </a:p>
          <a:p>
            <a:pPr lvl="1"/>
            <a:r>
              <a:rPr lang="en-CA" altLang="en-US" sz="2400" dirty="0" smtClean="0"/>
              <a:t>Should be accurate, relevant, and timely</a:t>
            </a:r>
            <a:endParaRPr lang="en-US" altLang="en-US" sz="2400" dirty="0" smtClean="0"/>
          </a:p>
          <a:p>
            <a:pPr lvl="1"/>
            <a:endParaRPr lang="en-US" altLang="en-US" sz="2400" dirty="0" smtClean="0"/>
          </a:p>
        </p:txBody>
      </p:sp>
      <p:sp>
        <p:nvSpPr>
          <p:cNvPr id="1638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Data versus Information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436231"/>
            <a:ext cx="8415338" cy="4275016"/>
          </a:xfrm>
        </p:spPr>
        <p:txBody>
          <a:bodyPr/>
          <a:lstStyle/>
          <a:p>
            <a:r>
              <a:rPr lang="en-US" altLang="en-US" sz="2400" dirty="0" smtClean="0"/>
              <a:t>Shared, integrated computer structure that stores data </a:t>
            </a:r>
          </a:p>
          <a:p>
            <a:pPr lvl="1"/>
            <a:r>
              <a:rPr lang="en-US" altLang="en-US" sz="2400" dirty="0" smtClean="0"/>
              <a:t>End-user data: raw facts of interest to end user</a:t>
            </a:r>
          </a:p>
          <a:p>
            <a:pPr lvl="1"/>
            <a:r>
              <a:rPr lang="en-US" altLang="en-US" sz="2400" dirty="0" smtClean="0"/>
              <a:t>Metadata: data about data, through which the end-user data is integrated and managed</a:t>
            </a:r>
          </a:p>
          <a:p>
            <a:pPr lvl="2"/>
            <a:r>
              <a:rPr lang="en-US" altLang="en-US" sz="2400" dirty="0" smtClean="0"/>
              <a:t>Describes data characteristics and relationships </a:t>
            </a:r>
          </a:p>
          <a:p>
            <a:r>
              <a:rPr lang="en-US" altLang="en-US" sz="2400" dirty="0" smtClean="0"/>
              <a:t>Database management system (DBMS) </a:t>
            </a:r>
          </a:p>
          <a:p>
            <a:pPr lvl="1"/>
            <a:r>
              <a:rPr lang="en-US" altLang="en-US" sz="2400" dirty="0" smtClean="0"/>
              <a:t>Collection of programs</a:t>
            </a:r>
          </a:p>
          <a:p>
            <a:pPr lvl="1"/>
            <a:r>
              <a:rPr lang="en-US" altLang="en-US" sz="2400" dirty="0" smtClean="0"/>
              <a:t>Manages the database structure </a:t>
            </a:r>
          </a:p>
          <a:p>
            <a:pPr lvl="1"/>
            <a:r>
              <a:rPr lang="en-US" altLang="en-US" sz="2400" dirty="0" smtClean="0"/>
              <a:t>Controls access to data stored in the database</a:t>
            </a:r>
          </a:p>
          <a:p>
            <a:endParaRPr lang="en-US" altLang="en-US" sz="2400" dirty="0" smtClean="0"/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Introducing the Database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436231"/>
            <a:ext cx="8415338" cy="2763834"/>
          </a:xfrm>
        </p:spPr>
        <p:txBody>
          <a:bodyPr/>
          <a:lstStyle/>
          <a:p>
            <a:r>
              <a:rPr lang="en-US" altLang="en-US" sz="2400" dirty="0" smtClean="0"/>
              <a:t>Database management system (DBMS): intermediary between the user and the database</a:t>
            </a:r>
          </a:p>
          <a:p>
            <a:pPr lvl="1"/>
            <a:r>
              <a:rPr lang="en-US" altLang="en-US" sz="2400" dirty="0" smtClean="0"/>
              <a:t>Enables data to be shared </a:t>
            </a:r>
          </a:p>
          <a:p>
            <a:pPr lvl="1"/>
            <a:r>
              <a:rPr lang="en-US" altLang="en-US" sz="2400" dirty="0" smtClean="0"/>
              <a:t>Presents the end user with an integrated view of data</a:t>
            </a:r>
          </a:p>
          <a:p>
            <a:pPr lvl="1"/>
            <a:r>
              <a:rPr lang="en-US" sz="2400" dirty="0" smtClean="0"/>
              <a:t>Provides more efficient and effective data management</a:t>
            </a:r>
          </a:p>
          <a:p>
            <a:pPr lvl="1"/>
            <a:r>
              <a:rPr lang="en-US" altLang="en-US" sz="2400" dirty="0" smtClean="0"/>
              <a:t>Improves sharing, security, integration, access, decision-making, productivity, etc. </a:t>
            </a:r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Role and Advantages of the DBMS (1 of 2)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Role and Advantages of the DBMS (2 of 2)</a:t>
            </a:r>
            <a:endParaRPr lang="en-US" altLang="en-US" dirty="0"/>
          </a:p>
        </p:txBody>
      </p:sp>
      <p:pic>
        <p:nvPicPr>
          <p:cNvPr id="1026" name="Picture 2" descr="In Figure 1.4, a DBMS presents end-user data after receiving application requests by translating them into the appropriate metadata categories.&#10;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1219200"/>
            <a:ext cx="8447155" cy="4495800"/>
          </a:xfrm>
          <a:prstGeom prst="rect">
            <a:avLst/>
          </a:prstGeom>
          <a:noFill/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436231"/>
            <a:ext cx="8415338" cy="2840778"/>
          </a:xfrm>
        </p:spPr>
        <p:txBody>
          <a:bodyPr/>
          <a:lstStyle/>
          <a:p>
            <a:r>
              <a:rPr lang="en-US" altLang="en-US" sz="2400" dirty="0" smtClean="0"/>
              <a:t>Single-user database: supports one user at a time</a:t>
            </a:r>
          </a:p>
          <a:p>
            <a:pPr lvl="1"/>
            <a:r>
              <a:rPr lang="en-US" altLang="en-US" sz="2400" dirty="0" smtClean="0"/>
              <a:t>Desktop database: single-user database on a personal computer </a:t>
            </a:r>
          </a:p>
          <a:p>
            <a:r>
              <a:rPr lang="en-US" altLang="en-US" sz="2400" dirty="0" smtClean="0"/>
              <a:t>Multiuser database: supports multiple users at the same time</a:t>
            </a:r>
          </a:p>
          <a:p>
            <a:pPr lvl="1"/>
            <a:r>
              <a:rPr lang="en-US" altLang="en-US" sz="2400" dirty="0" smtClean="0"/>
              <a:t>Workgroup databases: supports a small number of users or a specific department</a:t>
            </a:r>
          </a:p>
          <a:p>
            <a:pPr lvl="1"/>
            <a:r>
              <a:rPr lang="en-US" altLang="en-US" sz="2400" dirty="0" smtClean="0"/>
              <a:t>Enterprise database: supports many users across many departments</a:t>
            </a: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Types of Databases (1 of 5)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365124" y="1436230"/>
            <a:ext cx="8550275" cy="2489912"/>
          </a:xfrm>
        </p:spPr>
        <p:txBody>
          <a:bodyPr/>
          <a:lstStyle/>
          <a:p>
            <a:r>
              <a:rPr lang="en-US" altLang="en-US" sz="2400" dirty="0" smtClean="0"/>
              <a:t>Classification by location</a:t>
            </a:r>
          </a:p>
          <a:p>
            <a:pPr lvl="1"/>
            <a:r>
              <a:rPr lang="en-US" altLang="en-US" sz="2400" dirty="0" smtClean="0"/>
              <a:t>Centralized database: data located at a single site</a:t>
            </a:r>
          </a:p>
          <a:p>
            <a:pPr lvl="1"/>
            <a:r>
              <a:rPr lang="en-US" altLang="en-US" sz="2400" dirty="0" smtClean="0"/>
              <a:t>Distributed database: data distributed across different sites </a:t>
            </a:r>
          </a:p>
          <a:p>
            <a:pPr lvl="1"/>
            <a:r>
              <a:rPr lang="en-US" altLang="en-US" sz="2400" dirty="0" smtClean="0"/>
              <a:t>Cloud database: created and maintained using cloud data services that provide defined performance measures for the database</a:t>
            </a:r>
          </a:p>
          <a:p>
            <a:endParaRPr lang="en-US" altLang="en-US" sz="2400" dirty="0" smtClean="0"/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Types of Databases (2 of 5)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ord 2016 Med Module  1_PPT_2019">
  <a:themeElements>
    <a:clrScheme name="Cengage">
      <a:dk1>
        <a:srgbClr val="000000"/>
      </a:dk1>
      <a:lt1>
        <a:srgbClr val="FFFFFF"/>
      </a:lt1>
      <a:dk2>
        <a:srgbClr val="000000"/>
      </a:dk2>
      <a:lt2>
        <a:srgbClr val="AAAEB4"/>
      </a:lt2>
      <a:accent1>
        <a:srgbClr val="0D3857"/>
      </a:accent1>
      <a:accent2>
        <a:srgbClr val="055C91"/>
      </a:accent2>
      <a:accent3>
        <a:srgbClr val="81C0DA"/>
      </a:accent3>
      <a:accent4>
        <a:srgbClr val="B0D3DF"/>
      </a:accent4>
      <a:accent5>
        <a:srgbClr val="E0DCCD"/>
      </a:accent5>
      <a:accent6>
        <a:srgbClr val="7C7666"/>
      </a:accent6>
      <a:hlink>
        <a:srgbClr val="055C91"/>
      </a:hlink>
      <a:folHlink>
        <a:srgbClr val="81C0DA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2626</Words>
  <Application>Microsoft Office PowerPoint</Application>
  <PresentationFormat>Custom</PresentationFormat>
  <Paragraphs>242</Paragraphs>
  <Slides>28</Slides>
  <Notes>20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Word 2016 Med Module  1_PPT_2019</vt:lpstr>
      <vt:lpstr>PowerPoint Presentation</vt:lpstr>
      <vt:lpstr>Learning Objectives</vt:lpstr>
      <vt:lpstr>Why Databases?</vt:lpstr>
      <vt:lpstr>Data versus Information</vt:lpstr>
      <vt:lpstr>Introducing the Database</vt:lpstr>
      <vt:lpstr>Role and Advantages of the DBMS (1 of 2)</vt:lpstr>
      <vt:lpstr>Role and Advantages of the DBMS (2 of 2)</vt:lpstr>
      <vt:lpstr>Types of Databases (1 of 5)</vt:lpstr>
      <vt:lpstr>Types of Databases (2 of 5)</vt:lpstr>
      <vt:lpstr>Types of Databases (3 of 5)</vt:lpstr>
      <vt:lpstr>Types of Databases (4 of 5)</vt:lpstr>
      <vt:lpstr>Types of Databases (5 of 5)</vt:lpstr>
      <vt:lpstr>Why Database Design Is Important</vt:lpstr>
      <vt:lpstr>Problems with File System Data Processing</vt:lpstr>
      <vt:lpstr>Structural and Data Dependence (1 of 2)</vt:lpstr>
      <vt:lpstr>Structural and Data Dependence (2 of 2)</vt:lpstr>
      <vt:lpstr>Data Redundancy (1 of 2)</vt:lpstr>
      <vt:lpstr>Data Redundancy (2 of 2)</vt:lpstr>
      <vt:lpstr>Data Anomalies</vt:lpstr>
      <vt:lpstr>Database Systems (1 of 2)</vt:lpstr>
      <vt:lpstr>Database Systems (2 of 2)</vt:lpstr>
      <vt:lpstr>The Database System Environment (1 of 2)</vt:lpstr>
      <vt:lpstr>The Database System Environment (2 of 2)</vt:lpstr>
      <vt:lpstr>DBMS Functions (1 of 3)</vt:lpstr>
      <vt:lpstr>DBMS Functions (2 of 3)</vt:lpstr>
      <vt:lpstr>DBMS Functions (3 of 3)</vt:lpstr>
      <vt:lpstr>Managing the Database System: A Shift in Focus</vt:lpstr>
      <vt:lpstr> Preparing for Your Database Professional Career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creator/>
  <cp:lastModifiedBy/>
  <cp:revision>462</cp:revision>
  <dcterms:created xsi:type="dcterms:W3CDTF">2009-09-28T17:47:54Z</dcterms:created>
  <dcterms:modified xsi:type="dcterms:W3CDTF">2018-01-25T08:03:20Z</dcterms:modified>
</cp:coreProperties>
</file>