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23"/>
  </p:notesMasterIdLst>
  <p:sldIdLst>
    <p:sldId id="256" r:id="rId2"/>
    <p:sldId id="260" r:id="rId3"/>
    <p:sldId id="289" r:id="rId4"/>
    <p:sldId id="291" r:id="rId5"/>
    <p:sldId id="290" r:id="rId6"/>
    <p:sldId id="293" r:id="rId7"/>
    <p:sldId id="294" r:id="rId8"/>
    <p:sldId id="276" r:id="rId9"/>
    <p:sldId id="277" r:id="rId10"/>
    <p:sldId id="295" r:id="rId11"/>
    <p:sldId id="281" r:id="rId12"/>
    <p:sldId id="278" r:id="rId13"/>
    <p:sldId id="279" r:id="rId14"/>
    <p:sldId id="280" r:id="rId15"/>
    <p:sldId id="282" r:id="rId16"/>
    <p:sldId id="296" r:id="rId17"/>
    <p:sldId id="283" r:id="rId18"/>
    <p:sldId id="286" r:id="rId19"/>
    <p:sldId id="288" r:id="rId20"/>
    <p:sldId id="28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0605"/>
    <a:srgbClr val="FF0020"/>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30945-6B01-4938-9477-44C5412D498D}" v="795" dt="2022-11-09T06:24:04.223"/>
    <p1510:client id="{68C4A69D-4E40-49E2-A41E-7B73736EDB57}" v="27" dt="2022-11-09T17:33:31.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F5A99-4FE7-48DB-9D4B-764A35C0086E}" type="doc">
      <dgm:prSet loTypeId="urn:microsoft.com/office/officeart/2005/8/layout/chevron1" loCatId="process" qsTypeId="urn:microsoft.com/office/officeart/2005/8/quickstyle/simple1" qsCatId="simple" csTypeId="urn:microsoft.com/office/officeart/2005/8/colors/accent4_1" csCatId="accent4" phldr="1"/>
      <dgm:spPr/>
    </dgm:pt>
    <dgm:pt modelId="{D1CD86EF-5154-43A8-90AC-650DDCC83D35}">
      <dgm:prSet phldrT="[Text]"/>
      <dgm:spPr/>
      <dgm:t>
        <a:bodyPr/>
        <a:lstStyle/>
        <a:p>
          <a:r>
            <a:rPr lang="en-US" dirty="0"/>
            <a:t>0</a:t>
          </a:r>
        </a:p>
      </dgm:t>
    </dgm:pt>
    <dgm:pt modelId="{4409EEB2-B323-49E6-A5C0-F792BD077DA3}" type="parTrans" cxnId="{B3AC3433-ACFF-4317-A312-7DCFA539F6EE}">
      <dgm:prSet/>
      <dgm:spPr/>
      <dgm:t>
        <a:bodyPr/>
        <a:lstStyle/>
        <a:p>
          <a:endParaRPr lang="en-US"/>
        </a:p>
      </dgm:t>
    </dgm:pt>
    <dgm:pt modelId="{CE7A45C2-C53B-444D-9CEB-18BECF930A7F}" type="sibTrans" cxnId="{B3AC3433-ACFF-4317-A312-7DCFA539F6EE}">
      <dgm:prSet/>
      <dgm:spPr/>
      <dgm:t>
        <a:bodyPr/>
        <a:lstStyle/>
        <a:p>
          <a:endParaRPr lang="en-US"/>
        </a:p>
      </dgm:t>
    </dgm:pt>
    <dgm:pt modelId="{4CC8F3EE-1524-457C-AE2D-8C07887725D6}">
      <dgm:prSet phldrT="[Text]"/>
      <dgm:spPr/>
      <dgm:t>
        <a:bodyPr/>
        <a:lstStyle/>
        <a:p>
          <a:r>
            <a:rPr lang="en-US" dirty="0"/>
            <a:t>1</a:t>
          </a:r>
        </a:p>
      </dgm:t>
    </dgm:pt>
    <dgm:pt modelId="{699008FD-9853-441C-A0FB-C08DBDBF1903}" type="parTrans" cxnId="{3A7CCE9D-95A7-4456-97F0-F4914F3A154E}">
      <dgm:prSet/>
      <dgm:spPr/>
      <dgm:t>
        <a:bodyPr/>
        <a:lstStyle/>
        <a:p>
          <a:endParaRPr lang="en-US"/>
        </a:p>
      </dgm:t>
    </dgm:pt>
    <dgm:pt modelId="{5C7A4551-EAAA-420F-8B3F-84624240D79C}" type="sibTrans" cxnId="{3A7CCE9D-95A7-4456-97F0-F4914F3A154E}">
      <dgm:prSet/>
      <dgm:spPr/>
      <dgm:t>
        <a:bodyPr/>
        <a:lstStyle/>
        <a:p>
          <a:endParaRPr lang="en-US"/>
        </a:p>
      </dgm:t>
    </dgm:pt>
    <dgm:pt modelId="{21EC3663-F1C3-4371-B6CA-D5C4CF532E95}">
      <dgm:prSet phldrT="[Text]"/>
      <dgm:spPr/>
      <dgm:t>
        <a:bodyPr/>
        <a:lstStyle/>
        <a:p>
          <a:r>
            <a:rPr lang="en-US" dirty="0"/>
            <a:t>2</a:t>
          </a:r>
        </a:p>
      </dgm:t>
    </dgm:pt>
    <dgm:pt modelId="{593790E5-D3B4-41EB-9EAE-5923DE33605C}" type="parTrans" cxnId="{4FFB7E6B-D9AC-40A0-847F-7D89F46C20E2}">
      <dgm:prSet/>
      <dgm:spPr/>
      <dgm:t>
        <a:bodyPr/>
        <a:lstStyle/>
        <a:p>
          <a:endParaRPr lang="en-US"/>
        </a:p>
      </dgm:t>
    </dgm:pt>
    <dgm:pt modelId="{FCB90ED9-EC6B-4B7A-ADC6-3D4CB344DDB1}" type="sibTrans" cxnId="{4FFB7E6B-D9AC-40A0-847F-7D89F46C20E2}">
      <dgm:prSet/>
      <dgm:spPr/>
      <dgm:t>
        <a:bodyPr/>
        <a:lstStyle/>
        <a:p>
          <a:endParaRPr lang="en-US"/>
        </a:p>
      </dgm:t>
    </dgm:pt>
    <dgm:pt modelId="{39BAFE28-5D0E-4E29-AAA4-C014AA5B14BF}" type="pres">
      <dgm:prSet presAssocID="{E71F5A99-4FE7-48DB-9D4B-764A35C0086E}" presName="Name0" presStyleCnt="0">
        <dgm:presLayoutVars>
          <dgm:dir/>
          <dgm:animLvl val="lvl"/>
          <dgm:resizeHandles val="exact"/>
        </dgm:presLayoutVars>
      </dgm:prSet>
      <dgm:spPr/>
    </dgm:pt>
    <dgm:pt modelId="{2D8DFB6A-2415-4E2C-8B11-E9CFFD3EBD33}" type="pres">
      <dgm:prSet presAssocID="{D1CD86EF-5154-43A8-90AC-650DDCC83D35}" presName="parTxOnly" presStyleLbl="node1" presStyleIdx="0" presStyleCnt="3">
        <dgm:presLayoutVars>
          <dgm:chMax val="0"/>
          <dgm:chPref val="0"/>
          <dgm:bulletEnabled val="1"/>
        </dgm:presLayoutVars>
      </dgm:prSet>
      <dgm:spPr/>
    </dgm:pt>
    <dgm:pt modelId="{9E3AFDFE-8816-4B5C-8439-2A4B85676EC3}" type="pres">
      <dgm:prSet presAssocID="{CE7A45C2-C53B-444D-9CEB-18BECF930A7F}" presName="parTxOnlySpace" presStyleCnt="0"/>
      <dgm:spPr/>
    </dgm:pt>
    <dgm:pt modelId="{522DB15D-8536-448B-B335-5422E4A6E212}" type="pres">
      <dgm:prSet presAssocID="{4CC8F3EE-1524-457C-AE2D-8C07887725D6}" presName="parTxOnly" presStyleLbl="node1" presStyleIdx="1" presStyleCnt="3">
        <dgm:presLayoutVars>
          <dgm:chMax val="0"/>
          <dgm:chPref val="0"/>
          <dgm:bulletEnabled val="1"/>
        </dgm:presLayoutVars>
      </dgm:prSet>
      <dgm:spPr/>
    </dgm:pt>
    <dgm:pt modelId="{CBE81657-A5B6-4862-89F8-F6313F8427FF}" type="pres">
      <dgm:prSet presAssocID="{5C7A4551-EAAA-420F-8B3F-84624240D79C}" presName="parTxOnlySpace" presStyleCnt="0"/>
      <dgm:spPr/>
    </dgm:pt>
    <dgm:pt modelId="{6A9153A4-CB29-457E-A888-05D2D49B4164}" type="pres">
      <dgm:prSet presAssocID="{21EC3663-F1C3-4371-B6CA-D5C4CF532E95}" presName="parTxOnly" presStyleLbl="node1" presStyleIdx="2" presStyleCnt="3">
        <dgm:presLayoutVars>
          <dgm:chMax val="0"/>
          <dgm:chPref val="0"/>
          <dgm:bulletEnabled val="1"/>
        </dgm:presLayoutVars>
      </dgm:prSet>
      <dgm:spPr/>
    </dgm:pt>
  </dgm:ptLst>
  <dgm:cxnLst>
    <dgm:cxn modelId="{B3AC3433-ACFF-4317-A312-7DCFA539F6EE}" srcId="{E71F5A99-4FE7-48DB-9D4B-764A35C0086E}" destId="{D1CD86EF-5154-43A8-90AC-650DDCC83D35}" srcOrd="0" destOrd="0" parTransId="{4409EEB2-B323-49E6-A5C0-F792BD077DA3}" sibTransId="{CE7A45C2-C53B-444D-9CEB-18BECF930A7F}"/>
    <dgm:cxn modelId="{7520FE5F-2450-4C8D-B874-493832E6569A}" type="presOf" srcId="{21EC3663-F1C3-4371-B6CA-D5C4CF532E95}" destId="{6A9153A4-CB29-457E-A888-05D2D49B4164}" srcOrd="0" destOrd="0" presId="urn:microsoft.com/office/officeart/2005/8/layout/chevron1"/>
    <dgm:cxn modelId="{4FFB7E6B-D9AC-40A0-847F-7D89F46C20E2}" srcId="{E71F5A99-4FE7-48DB-9D4B-764A35C0086E}" destId="{21EC3663-F1C3-4371-B6CA-D5C4CF532E95}" srcOrd="2" destOrd="0" parTransId="{593790E5-D3B4-41EB-9EAE-5923DE33605C}" sibTransId="{FCB90ED9-EC6B-4B7A-ADC6-3D4CB344DDB1}"/>
    <dgm:cxn modelId="{3A7CCE9D-95A7-4456-97F0-F4914F3A154E}" srcId="{E71F5A99-4FE7-48DB-9D4B-764A35C0086E}" destId="{4CC8F3EE-1524-457C-AE2D-8C07887725D6}" srcOrd="1" destOrd="0" parTransId="{699008FD-9853-441C-A0FB-C08DBDBF1903}" sibTransId="{5C7A4551-EAAA-420F-8B3F-84624240D79C}"/>
    <dgm:cxn modelId="{344F75AE-6652-4378-8B9A-35AA66F3CA82}" type="presOf" srcId="{4CC8F3EE-1524-457C-AE2D-8C07887725D6}" destId="{522DB15D-8536-448B-B335-5422E4A6E212}" srcOrd="0" destOrd="0" presId="urn:microsoft.com/office/officeart/2005/8/layout/chevron1"/>
    <dgm:cxn modelId="{C4E129C1-061C-4636-833F-8CBE1A7E3FFF}" type="presOf" srcId="{E71F5A99-4FE7-48DB-9D4B-764A35C0086E}" destId="{39BAFE28-5D0E-4E29-AAA4-C014AA5B14BF}" srcOrd="0" destOrd="0" presId="urn:microsoft.com/office/officeart/2005/8/layout/chevron1"/>
    <dgm:cxn modelId="{59C7A5E9-FD88-4FB1-8B81-73C2CBBDD555}" type="presOf" srcId="{D1CD86EF-5154-43A8-90AC-650DDCC83D35}" destId="{2D8DFB6A-2415-4E2C-8B11-E9CFFD3EBD33}" srcOrd="0" destOrd="0" presId="urn:microsoft.com/office/officeart/2005/8/layout/chevron1"/>
    <dgm:cxn modelId="{FECA6C56-9211-43A4-B9F6-017518FC28E7}" type="presParOf" srcId="{39BAFE28-5D0E-4E29-AAA4-C014AA5B14BF}" destId="{2D8DFB6A-2415-4E2C-8B11-E9CFFD3EBD33}" srcOrd="0" destOrd="0" presId="urn:microsoft.com/office/officeart/2005/8/layout/chevron1"/>
    <dgm:cxn modelId="{0230C10C-4B42-4511-A486-F104B674E787}" type="presParOf" srcId="{39BAFE28-5D0E-4E29-AAA4-C014AA5B14BF}" destId="{9E3AFDFE-8816-4B5C-8439-2A4B85676EC3}" srcOrd="1" destOrd="0" presId="urn:microsoft.com/office/officeart/2005/8/layout/chevron1"/>
    <dgm:cxn modelId="{E7BC96C6-16AC-4A19-8B39-A869530E7574}" type="presParOf" srcId="{39BAFE28-5D0E-4E29-AAA4-C014AA5B14BF}" destId="{522DB15D-8536-448B-B335-5422E4A6E212}" srcOrd="2" destOrd="0" presId="urn:microsoft.com/office/officeart/2005/8/layout/chevron1"/>
    <dgm:cxn modelId="{0B3005CE-7C12-4868-A251-2772B031DED1}" type="presParOf" srcId="{39BAFE28-5D0E-4E29-AAA4-C014AA5B14BF}" destId="{CBE81657-A5B6-4862-89F8-F6313F8427FF}" srcOrd="3" destOrd="0" presId="urn:microsoft.com/office/officeart/2005/8/layout/chevron1"/>
    <dgm:cxn modelId="{0F5E7DDB-1351-41D6-B47E-315269167659}" type="presParOf" srcId="{39BAFE28-5D0E-4E29-AAA4-C014AA5B14BF}" destId="{6A9153A4-CB29-457E-A888-05D2D49B416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1F5A99-4FE7-48DB-9D4B-764A35C0086E}" type="doc">
      <dgm:prSet loTypeId="urn:microsoft.com/office/officeart/2005/8/layout/chevron1" loCatId="process" qsTypeId="urn:microsoft.com/office/officeart/2005/8/quickstyle/simple1" qsCatId="simple" csTypeId="urn:microsoft.com/office/officeart/2005/8/colors/accent4_1" csCatId="accent4" phldr="1"/>
      <dgm:spPr/>
    </dgm:pt>
    <dgm:pt modelId="{D1CD86EF-5154-43A8-90AC-650DDCC83D35}">
      <dgm:prSet phldrT="[Text]"/>
      <dgm:spPr/>
      <dgm:t>
        <a:bodyPr/>
        <a:lstStyle/>
        <a:p>
          <a:r>
            <a:rPr lang="en-US" dirty="0"/>
            <a:t>0</a:t>
          </a:r>
        </a:p>
      </dgm:t>
    </dgm:pt>
    <dgm:pt modelId="{4409EEB2-B323-49E6-A5C0-F792BD077DA3}" type="parTrans" cxnId="{B3AC3433-ACFF-4317-A312-7DCFA539F6EE}">
      <dgm:prSet/>
      <dgm:spPr/>
      <dgm:t>
        <a:bodyPr/>
        <a:lstStyle/>
        <a:p>
          <a:endParaRPr lang="en-US"/>
        </a:p>
      </dgm:t>
    </dgm:pt>
    <dgm:pt modelId="{CE7A45C2-C53B-444D-9CEB-18BECF930A7F}" type="sibTrans" cxnId="{B3AC3433-ACFF-4317-A312-7DCFA539F6EE}">
      <dgm:prSet/>
      <dgm:spPr/>
      <dgm:t>
        <a:bodyPr/>
        <a:lstStyle/>
        <a:p>
          <a:endParaRPr lang="en-US"/>
        </a:p>
      </dgm:t>
    </dgm:pt>
    <dgm:pt modelId="{4CC8F3EE-1524-457C-AE2D-8C07887725D6}">
      <dgm:prSet phldrT="[Text]"/>
      <dgm:spPr/>
      <dgm:t>
        <a:bodyPr/>
        <a:lstStyle/>
        <a:p>
          <a:r>
            <a:rPr lang="en-US" dirty="0"/>
            <a:t>1</a:t>
          </a:r>
        </a:p>
      </dgm:t>
    </dgm:pt>
    <dgm:pt modelId="{699008FD-9853-441C-A0FB-C08DBDBF1903}" type="parTrans" cxnId="{3A7CCE9D-95A7-4456-97F0-F4914F3A154E}">
      <dgm:prSet/>
      <dgm:spPr/>
      <dgm:t>
        <a:bodyPr/>
        <a:lstStyle/>
        <a:p>
          <a:endParaRPr lang="en-US"/>
        </a:p>
      </dgm:t>
    </dgm:pt>
    <dgm:pt modelId="{5C7A4551-EAAA-420F-8B3F-84624240D79C}" type="sibTrans" cxnId="{3A7CCE9D-95A7-4456-97F0-F4914F3A154E}">
      <dgm:prSet/>
      <dgm:spPr/>
      <dgm:t>
        <a:bodyPr/>
        <a:lstStyle/>
        <a:p>
          <a:endParaRPr lang="en-US"/>
        </a:p>
      </dgm:t>
    </dgm:pt>
    <dgm:pt modelId="{21EC3663-F1C3-4371-B6CA-D5C4CF532E95}">
      <dgm:prSet phldrT="[Text]"/>
      <dgm:spPr/>
      <dgm:t>
        <a:bodyPr/>
        <a:lstStyle/>
        <a:p>
          <a:r>
            <a:rPr lang="en-US" dirty="0"/>
            <a:t>2</a:t>
          </a:r>
        </a:p>
      </dgm:t>
    </dgm:pt>
    <dgm:pt modelId="{593790E5-D3B4-41EB-9EAE-5923DE33605C}" type="parTrans" cxnId="{4FFB7E6B-D9AC-40A0-847F-7D89F46C20E2}">
      <dgm:prSet/>
      <dgm:spPr/>
      <dgm:t>
        <a:bodyPr/>
        <a:lstStyle/>
        <a:p>
          <a:endParaRPr lang="en-US"/>
        </a:p>
      </dgm:t>
    </dgm:pt>
    <dgm:pt modelId="{FCB90ED9-EC6B-4B7A-ADC6-3D4CB344DDB1}" type="sibTrans" cxnId="{4FFB7E6B-D9AC-40A0-847F-7D89F46C20E2}">
      <dgm:prSet/>
      <dgm:spPr/>
      <dgm:t>
        <a:bodyPr/>
        <a:lstStyle/>
        <a:p>
          <a:endParaRPr lang="en-US"/>
        </a:p>
      </dgm:t>
    </dgm:pt>
    <dgm:pt modelId="{39BAFE28-5D0E-4E29-AAA4-C014AA5B14BF}" type="pres">
      <dgm:prSet presAssocID="{E71F5A99-4FE7-48DB-9D4B-764A35C0086E}" presName="Name0" presStyleCnt="0">
        <dgm:presLayoutVars>
          <dgm:dir/>
          <dgm:animLvl val="lvl"/>
          <dgm:resizeHandles val="exact"/>
        </dgm:presLayoutVars>
      </dgm:prSet>
      <dgm:spPr/>
    </dgm:pt>
    <dgm:pt modelId="{2D8DFB6A-2415-4E2C-8B11-E9CFFD3EBD33}" type="pres">
      <dgm:prSet presAssocID="{D1CD86EF-5154-43A8-90AC-650DDCC83D35}" presName="parTxOnly" presStyleLbl="node1" presStyleIdx="0" presStyleCnt="3">
        <dgm:presLayoutVars>
          <dgm:chMax val="0"/>
          <dgm:chPref val="0"/>
          <dgm:bulletEnabled val="1"/>
        </dgm:presLayoutVars>
      </dgm:prSet>
      <dgm:spPr/>
    </dgm:pt>
    <dgm:pt modelId="{9E3AFDFE-8816-4B5C-8439-2A4B85676EC3}" type="pres">
      <dgm:prSet presAssocID="{CE7A45C2-C53B-444D-9CEB-18BECF930A7F}" presName="parTxOnlySpace" presStyleCnt="0"/>
      <dgm:spPr/>
    </dgm:pt>
    <dgm:pt modelId="{522DB15D-8536-448B-B335-5422E4A6E212}" type="pres">
      <dgm:prSet presAssocID="{4CC8F3EE-1524-457C-AE2D-8C07887725D6}" presName="parTxOnly" presStyleLbl="node1" presStyleIdx="1" presStyleCnt="3">
        <dgm:presLayoutVars>
          <dgm:chMax val="0"/>
          <dgm:chPref val="0"/>
          <dgm:bulletEnabled val="1"/>
        </dgm:presLayoutVars>
      </dgm:prSet>
      <dgm:spPr/>
    </dgm:pt>
    <dgm:pt modelId="{CBE81657-A5B6-4862-89F8-F6313F8427FF}" type="pres">
      <dgm:prSet presAssocID="{5C7A4551-EAAA-420F-8B3F-84624240D79C}" presName="parTxOnlySpace" presStyleCnt="0"/>
      <dgm:spPr/>
    </dgm:pt>
    <dgm:pt modelId="{6A9153A4-CB29-457E-A888-05D2D49B4164}" type="pres">
      <dgm:prSet presAssocID="{21EC3663-F1C3-4371-B6CA-D5C4CF532E95}" presName="parTxOnly" presStyleLbl="node1" presStyleIdx="2" presStyleCnt="3">
        <dgm:presLayoutVars>
          <dgm:chMax val="0"/>
          <dgm:chPref val="0"/>
          <dgm:bulletEnabled val="1"/>
        </dgm:presLayoutVars>
      </dgm:prSet>
      <dgm:spPr/>
    </dgm:pt>
  </dgm:ptLst>
  <dgm:cxnLst>
    <dgm:cxn modelId="{B3AC3433-ACFF-4317-A312-7DCFA539F6EE}" srcId="{E71F5A99-4FE7-48DB-9D4B-764A35C0086E}" destId="{D1CD86EF-5154-43A8-90AC-650DDCC83D35}" srcOrd="0" destOrd="0" parTransId="{4409EEB2-B323-49E6-A5C0-F792BD077DA3}" sibTransId="{CE7A45C2-C53B-444D-9CEB-18BECF930A7F}"/>
    <dgm:cxn modelId="{7520FE5F-2450-4C8D-B874-493832E6569A}" type="presOf" srcId="{21EC3663-F1C3-4371-B6CA-D5C4CF532E95}" destId="{6A9153A4-CB29-457E-A888-05D2D49B4164}" srcOrd="0" destOrd="0" presId="urn:microsoft.com/office/officeart/2005/8/layout/chevron1"/>
    <dgm:cxn modelId="{4FFB7E6B-D9AC-40A0-847F-7D89F46C20E2}" srcId="{E71F5A99-4FE7-48DB-9D4B-764A35C0086E}" destId="{21EC3663-F1C3-4371-B6CA-D5C4CF532E95}" srcOrd="2" destOrd="0" parTransId="{593790E5-D3B4-41EB-9EAE-5923DE33605C}" sibTransId="{FCB90ED9-EC6B-4B7A-ADC6-3D4CB344DDB1}"/>
    <dgm:cxn modelId="{3A7CCE9D-95A7-4456-97F0-F4914F3A154E}" srcId="{E71F5A99-4FE7-48DB-9D4B-764A35C0086E}" destId="{4CC8F3EE-1524-457C-AE2D-8C07887725D6}" srcOrd="1" destOrd="0" parTransId="{699008FD-9853-441C-A0FB-C08DBDBF1903}" sibTransId="{5C7A4551-EAAA-420F-8B3F-84624240D79C}"/>
    <dgm:cxn modelId="{344F75AE-6652-4378-8B9A-35AA66F3CA82}" type="presOf" srcId="{4CC8F3EE-1524-457C-AE2D-8C07887725D6}" destId="{522DB15D-8536-448B-B335-5422E4A6E212}" srcOrd="0" destOrd="0" presId="urn:microsoft.com/office/officeart/2005/8/layout/chevron1"/>
    <dgm:cxn modelId="{C4E129C1-061C-4636-833F-8CBE1A7E3FFF}" type="presOf" srcId="{E71F5A99-4FE7-48DB-9D4B-764A35C0086E}" destId="{39BAFE28-5D0E-4E29-AAA4-C014AA5B14BF}" srcOrd="0" destOrd="0" presId="urn:microsoft.com/office/officeart/2005/8/layout/chevron1"/>
    <dgm:cxn modelId="{59C7A5E9-FD88-4FB1-8B81-73C2CBBDD555}" type="presOf" srcId="{D1CD86EF-5154-43A8-90AC-650DDCC83D35}" destId="{2D8DFB6A-2415-4E2C-8B11-E9CFFD3EBD33}" srcOrd="0" destOrd="0" presId="urn:microsoft.com/office/officeart/2005/8/layout/chevron1"/>
    <dgm:cxn modelId="{FECA6C56-9211-43A4-B9F6-017518FC28E7}" type="presParOf" srcId="{39BAFE28-5D0E-4E29-AAA4-C014AA5B14BF}" destId="{2D8DFB6A-2415-4E2C-8B11-E9CFFD3EBD33}" srcOrd="0" destOrd="0" presId="urn:microsoft.com/office/officeart/2005/8/layout/chevron1"/>
    <dgm:cxn modelId="{0230C10C-4B42-4511-A486-F104B674E787}" type="presParOf" srcId="{39BAFE28-5D0E-4E29-AAA4-C014AA5B14BF}" destId="{9E3AFDFE-8816-4B5C-8439-2A4B85676EC3}" srcOrd="1" destOrd="0" presId="urn:microsoft.com/office/officeart/2005/8/layout/chevron1"/>
    <dgm:cxn modelId="{E7BC96C6-16AC-4A19-8B39-A869530E7574}" type="presParOf" srcId="{39BAFE28-5D0E-4E29-AAA4-C014AA5B14BF}" destId="{522DB15D-8536-448B-B335-5422E4A6E212}" srcOrd="2" destOrd="0" presId="urn:microsoft.com/office/officeart/2005/8/layout/chevron1"/>
    <dgm:cxn modelId="{0B3005CE-7C12-4868-A251-2772B031DED1}" type="presParOf" srcId="{39BAFE28-5D0E-4E29-AAA4-C014AA5B14BF}" destId="{CBE81657-A5B6-4862-89F8-F6313F8427FF}" srcOrd="3" destOrd="0" presId="urn:microsoft.com/office/officeart/2005/8/layout/chevron1"/>
    <dgm:cxn modelId="{0F5E7DDB-1351-41D6-B47E-315269167659}" type="presParOf" srcId="{39BAFE28-5D0E-4E29-AAA4-C014AA5B14BF}" destId="{6A9153A4-CB29-457E-A888-05D2D49B4164}"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1F5A99-4FE7-48DB-9D4B-764A35C0086E}" type="doc">
      <dgm:prSet loTypeId="urn:microsoft.com/office/officeart/2005/8/layout/chevron1" loCatId="process" qsTypeId="urn:microsoft.com/office/officeart/2005/8/quickstyle/simple1" qsCatId="simple" csTypeId="urn:microsoft.com/office/officeart/2005/8/colors/accent4_1" csCatId="accent4" phldr="1"/>
      <dgm:spPr/>
    </dgm:pt>
    <dgm:pt modelId="{D1CD86EF-5154-43A8-90AC-650DDCC83D35}">
      <dgm:prSet phldrT="[Text]"/>
      <dgm:spPr/>
      <dgm:t>
        <a:bodyPr/>
        <a:lstStyle/>
        <a:p>
          <a:r>
            <a:rPr lang="en-US" dirty="0"/>
            <a:t>0</a:t>
          </a:r>
        </a:p>
      </dgm:t>
    </dgm:pt>
    <dgm:pt modelId="{4409EEB2-B323-49E6-A5C0-F792BD077DA3}" type="parTrans" cxnId="{B3AC3433-ACFF-4317-A312-7DCFA539F6EE}">
      <dgm:prSet/>
      <dgm:spPr/>
      <dgm:t>
        <a:bodyPr/>
        <a:lstStyle/>
        <a:p>
          <a:endParaRPr lang="en-US"/>
        </a:p>
      </dgm:t>
    </dgm:pt>
    <dgm:pt modelId="{CE7A45C2-C53B-444D-9CEB-18BECF930A7F}" type="sibTrans" cxnId="{B3AC3433-ACFF-4317-A312-7DCFA539F6EE}">
      <dgm:prSet/>
      <dgm:spPr/>
      <dgm:t>
        <a:bodyPr/>
        <a:lstStyle/>
        <a:p>
          <a:endParaRPr lang="en-US"/>
        </a:p>
      </dgm:t>
    </dgm:pt>
    <dgm:pt modelId="{4CC8F3EE-1524-457C-AE2D-8C07887725D6}">
      <dgm:prSet phldrT="[Text]"/>
      <dgm:spPr/>
      <dgm:t>
        <a:bodyPr/>
        <a:lstStyle/>
        <a:p>
          <a:r>
            <a:rPr lang="en-US" dirty="0"/>
            <a:t>1</a:t>
          </a:r>
        </a:p>
      </dgm:t>
    </dgm:pt>
    <dgm:pt modelId="{699008FD-9853-441C-A0FB-C08DBDBF1903}" type="parTrans" cxnId="{3A7CCE9D-95A7-4456-97F0-F4914F3A154E}">
      <dgm:prSet/>
      <dgm:spPr/>
      <dgm:t>
        <a:bodyPr/>
        <a:lstStyle/>
        <a:p>
          <a:endParaRPr lang="en-US"/>
        </a:p>
      </dgm:t>
    </dgm:pt>
    <dgm:pt modelId="{5C7A4551-EAAA-420F-8B3F-84624240D79C}" type="sibTrans" cxnId="{3A7CCE9D-95A7-4456-97F0-F4914F3A154E}">
      <dgm:prSet/>
      <dgm:spPr/>
      <dgm:t>
        <a:bodyPr/>
        <a:lstStyle/>
        <a:p>
          <a:endParaRPr lang="en-US"/>
        </a:p>
      </dgm:t>
    </dgm:pt>
    <dgm:pt modelId="{21EC3663-F1C3-4371-B6CA-D5C4CF532E95}">
      <dgm:prSet phldrT="[Text]"/>
      <dgm:spPr/>
      <dgm:t>
        <a:bodyPr/>
        <a:lstStyle/>
        <a:p>
          <a:r>
            <a:rPr lang="en-US" dirty="0"/>
            <a:t>2</a:t>
          </a:r>
        </a:p>
      </dgm:t>
    </dgm:pt>
    <dgm:pt modelId="{593790E5-D3B4-41EB-9EAE-5923DE33605C}" type="parTrans" cxnId="{4FFB7E6B-D9AC-40A0-847F-7D89F46C20E2}">
      <dgm:prSet/>
      <dgm:spPr/>
      <dgm:t>
        <a:bodyPr/>
        <a:lstStyle/>
        <a:p>
          <a:endParaRPr lang="en-US"/>
        </a:p>
      </dgm:t>
    </dgm:pt>
    <dgm:pt modelId="{FCB90ED9-EC6B-4B7A-ADC6-3D4CB344DDB1}" type="sibTrans" cxnId="{4FFB7E6B-D9AC-40A0-847F-7D89F46C20E2}">
      <dgm:prSet/>
      <dgm:spPr/>
      <dgm:t>
        <a:bodyPr/>
        <a:lstStyle/>
        <a:p>
          <a:endParaRPr lang="en-US"/>
        </a:p>
      </dgm:t>
    </dgm:pt>
    <dgm:pt modelId="{39BAFE28-5D0E-4E29-AAA4-C014AA5B14BF}" type="pres">
      <dgm:prSet presAssocID="{E71F5A99-4FE7-48DB-9D4B-764A35C0086E}" presName="Name0" presStyleCnt="0">
        <dgm:presLayoutVars>
          <dgm:dir/>
          <dgm:animLvl val="lvl"/>
          <dgm:resizeHandles val="exact"/>
        </dgm:presLayoutVars>
      </dgm:prSet>
      <dgm:spPr/>
    </dgm:pt>
    <dgm:pt modelId="{2D8DFB6A-2415-4E2C-8B11-E9CFFD3EBD33}" type="pres">
      <dgm:prSet presAssocID="{D1CD86EF-5154-43A8-90AC-650DDCC83D35}" presName="parTxOnly" presStyleLbl="node1" presStyleIdx="0" presStyleCnt="3">
        <dgm:presLayoutVars>
          <dgm:chMax val="0"/>
          <dgm:chPref val="0"/>
          <dgm:bulletEnabled val="1"/>
        </dgm:presLayoutVars>
      </dgm:prSet>
      <dgm:spPr/>
    </dgm:pt>
    <dgm:pt modelId="{9E3AFDFE-8816-4B5C-8439-2A4B85676EC3}" type="pres">
      <dgm:prSet presAssocID="{CE7A45C2-C53B-444D-9CEB-18BECF930A7F}" presName="parTxOnlySpace" presStyleCnt="0"/>
      <dgm:spPr/>
    </dgm:pt>
    <dgm:pt modelId="{522DB15D-8536-448B-B335-5422E4A6E212}" type="pres">
      <dgm:prSet presAssocID="{4CC8F3EE-1524-457C-AE2D-8C07887725D6}" presName="parTxOnly" presStyleLbl="node1" presStyleIdx="1" presStyleCnt="3">
        <dgm:presLayoutVars>
          <dgm:chMax val="0"/>
          <dgm:chPref val="0"/>
          <dgm:bulletEnabled val="1"/>
        </dgm:presLayoutVars>
      </dgm:prSet>
      <dgm:spPr/>
    </dgm:pt>
    <dgm:pt modelId="{CBE81657-A5B6-4862-89F8-F6313F8427FF}" type="pres">
      <dgm:prSet presAssocID="{5C7A4551-EAAA-420F-8B3F-84624240D79C}" presName="parTxOnlySpace" presStyleCnt="0"/>
      <dgm:spPr/>
    </dgm:pt>
    <dgm:pt modelId="{6A9153A4-CB29-457E-A888-05D2D49B4164}" type="pres">
      <dgm:prSet presAssocID="{21EC3663-F1C3-4371-B6CA-D5C4CF532E95}" presName="parTxOnly" presStyleLbl="node1" presStyleIdx="2" presStyleCnt="3">
        <dgm:presLayoutVars>
          <dgm:chMax val="0"/>
          <dgm:chPref val="0"/>
          <dgm:bulletEnabled val="1"/>
        </dgm:presLayoutVars>
      </dgm:prSet>
      <dgm:spPr/>
    </dgm:pt>
  </dgm:ptLst>
  <dgm:cxnLst>
    <dgm:cxn modelId="{B3AC3433-ACFF-4317-A312-7DCFA539F6EE}" srcId="{E71F5A99-4FE7-48DB-9D4B-764A35C0086E}" destId="{D1CD86EF-5154-43A8-90AC-650DDCC83D35}" srcOrd="0" destOrd="0" parTransId="{4409EEB2-B323-49E6-A5C0-F792BD077DA3}" sibTransId="{CE7A45C2-C53B-444D-9CEB-18BECF930A7F}"/>
    <dgm:cxn modelId="{7520FE5F-2450-4C8D-B874-493832E6569A}" type="presOf" srcId="{21EC3663-F1C3-4371-B6CA-D5C4CF532E95}" destId="{6A9153A4-CB29-457E-A888-05D2D49B4164}" srcOrd="0" destOrd="0" presId="urn:microsoft.com/office/officeart/2005/8/layout/chevron1"/>
    <dgm:cxn modelId="{4FFB7E6B-D9AC-40A0-847F-7D89F46C20E2}" srcId="{E71F5A99-4FE7-48DB-9D4B-764A35C0086E}" destId="{21EC3663-F1C3-4371-B6CA-D5C4CF532E95}" srcOrd="2" destOrd="0" parTransId="{593790E5-D3B4-41EB-9EAE-5923DE33605C}" sibTransId="{FCB90ED9-EC6B-4B7A-ADC6-3D4CB344DDB1}"/>
    <dgm:cxn modelId="{3A7CCE9D-95A7-4456-97F0-F4914F3A154E}" srcId="{E71F5A99-4FE7-48DB-9D4B-764A35C0086E}" destId="{4CC8F3EE-1524-457C-AE2D-8C07887725D6}" srcOrd="1" destOrd="0" parTransId="{699008FD-9853-441C-A0FB-C08DBDBF1903}" sibTransId="{5C7A4551-EAAA-420F-8B3F-84624240D79C}"/>
    <dgm:cxn modelId="{344F75AE-6652-4378-8B9A-35AA66F3CA82}" type="presOf" srcId="{4CC8F3EE-1524-457C-AE2D-8C07887725D6}" destId="{522DB15D-8536-448B-B335-5422E4A6E212}" srcOrd="0" destOrd="0" presId="urn:microsoft.com/office/officeart/2005/8/layout/chevron1"/>
    <dgm:cxn modelId="{C4E129C1-061C-4636-833F-8CBE1A7E3FFF}" type="presOf" srcId="{E71F5A99-4FE7-48DB-9D4B-764A35C0086E}" destId="{39BAFE28-5D0E-4E29-AAA4-C014AA5B14BF}" srcOrd="0" destOrd="0" presId="urn:microsoft.com/office/officeart/2005/8/layout/chevron1"/>
    <dgm:cxn modelId="{59C7A5E9-FD88-4FB1-8B81-73C2CBBDD555}" type="presOf" srcId="{D1CD86EF-5154-43A8-90AC-650DDCC83D35}" destId="{2D8DFB6A-2415-4E2C-8B11-E9CFFD3EBD33}" srcOrd="0" destOrd="0" presId="urn:microsoft.com/office/officeart/2005/8/layout/chevron1"/>
    <dgm:cxn modelId="{FECA6C56-9211-43A4-B9F6-017518FC28E7}" type="presParOf" srcId="{39BAFE28-5D0E-4E29-AAA4-C014AA5B14BF}" destId="{2D8DFB6A-2415-4E2C-8B11-E9CFFD3EBD33}" srcOrd="0" destOrd="0" presId="urn:microsoft.com/office/officeart/2005/8/layout/chevron1"/>
    <dgm:cxn modelId="{0230C10C-4B42-4511-A486-F104B674E787}" type="presParOf" srcId="{39BAFE28-5D0E-4E29-AAA4-C014AA5B14BF}" destId="{9E3AFDFE-8816-4B5C-8439-2A4B85676EC3}" srcOrd="1" destOrd="0" presId="urn:microsoft.com/office/officeart/2005/8/layout/chevron1"/>
    <dgm:cxn modelId="{E7BC96C6-16AC-4A19-8B39-A869530E7574}" type="presParOf" srcId="{39BAFE28-5D0E-4E29-AAA4-C014AA5B14BF}" destId="{522DB15D-8536-448B-B335-5422E4A6E212}" srcOrd="2" destOrd="0" presId="urn:microsoft.com/office/officeart/2005/8/layout/chevron1"/>
    <dgm:cxn modelId="{0B3005CE-7C12-4868-A251-2772B031DED1}" type="presParOf" srcId="{39BAFE28-5D0E-4E29-AAA4-C014AA5B14BF}" destId="{CBE81657-A5B6-4862-89F8-F6313F8427FF}" srcOrd="3" destOrd="0" presId="urn:microsoft.com/office/officeart/2005/8/layout/chevron1"/>
    <dgm:cxn modelId="{0F5E7DDB-1351-41D6-B47E-315269167659}" type="presParOf" srcId="{39BAFE28-5D0E-4E29-AAA4-C014AA5B14BF}" destId="{6A9153A4-CB29-457E-A888-05D2D49B416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DFB6A-2415-4E2C-8B11-E9CFFD3EBD33}">
      <dsp:nvSpPr>
        <dsp:cNvPr id="0" name=""/>
        <dsp:cNvSpPr/>
      </dsp:nvSpPr>
      <dsp:spPr>
        <a:xfrm>
          <a:off x="2073"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0</a:t>
          </a:r>
        </a:p>
      </dsp:txBody>
      <dsp:txXfrm>
        <a:off x="242271" y="0"/>
        <a:ext cx="2045786" cy="480395"/>
      </dsp:txXfrm>
    </dsp:sp>
    <dsp:sp modelId="{522DB15D-8536-448B-B335-5422E4A6E212}">
      <dsp:nvSpPr>
        <dsp:cNvPr id="0" name=""/>
        <dsp:cNvSpPr/>
      </dsp:nvSpPr>
      <dsp:spPr>
        <a:xfrm>
          <a:off x="2275637"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2515835" y="0"/>
        <a:ext cx="2045786" cy="480395"/>
      </dsp:txXfrm>
    </dsp:sp>
    <dsp:sp modelId="{6A9153A4-CB29-457E-A888-05D2D49B4164}">
      <dsp:nvSpPr>
        <dsp:cNvPr id="0" name=""/>
        <dsp:cNvSpPr/>
      </dsp:nvSpPr>
      <dsp:spPr>
        <a:xfrm>
          <a:off x="4549200"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4789398" y="0"/>
        <a:ext cx="2045786" cy="480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DFB6A-2415-4E2C-8B11-E9CFFD3EBD33}">
      <dsp:nvSpPr>
        <dsp:cNvPr id="0" name=""/>
        <dsp:cNvSpPr/>
      </dsp:nvSpPr>
      <dsp:spPr>
        <a:xfrm>
          <a:off x="2073"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0</a:t>
          </a:r>
        </a:p>
      </dsp:txBody>
      <dsp:txXfrm>
        <a:off x="242271" y="0"/>
        <a:ext cx="2045786" cy="480395"/>
      </dsp:txXfrm>
    </dsp:sp>
    <dsp:sp modelId="{522DB15D-8536-448B-B335-5422E4A6E212}">
      <dsp:nvSpPr>
        <dsp:cNvPr id="0" name=""/>
        <dsp:cNvSpPr/>
      </dsp:nvSpPr>
      <dsp:spPr>
        <a:xfrm>
          <a:off x="2275637"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2515835" y="0"/>
        <a:ext cx="2045786" cy="480395"/>
      </dsp:txXfrm>
    </dsp:sp>
    <dsp:sp modelId="{6A9153A4-CB29-457E-A888-05D2D49B4164}">
      <dsp:nvSpPr>
        <dsp:cNvPr id="0" name=""/>
        <dsp:cNvSpPr/>
      </dsp:nvSpPr>
      <dsp:spPr>
        <a:xfrm>
          <a:off x="4549200"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4789398" y="0"/>
        <a:ext cx="2045786" cy="480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DFB6A-2415-4E2C-8B11-E9CFFD3EBD33}">
      <dsp:nvSpPr>
        <dsp:cNvPr id="0" name=""/>
        <dsp:cNvSpPr/>
      </dsp:nvSpPr>
      <dsp:spPr>
        <a:xfrm>
          <a:off x="2073"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0</a:t>
          </a:r>
        </a:p>
      </dsp:txBody>
      <dsp:txXfrm>
        <a:off x="242271" y="0"/>
        <a:ext cx="2045786" cy="480395"/>
      </dsp:txXfrm>
    </dsp:sp>
    <dsp:sp modelId="{522DB15D-8536-448B-B335-5422E4A6E212}">
      <dsp:nvSpPr>
        <dsp:cNvPr id="0" name=""/>
        <dsp:cNvSpPr/>
      </dsp:nvSpPr>
      <dsp:spPr>
        <a:xfrm>
          <a:off x="2275637"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2515835" y="0"/>
        <a:ext cx="2045786" cy="480395"/>
      </dsp:txXfrm>
    </dsp:sp>
    <dsp:sp modelId="{6A9153A4-CB29-457E-A888-05D2D49B4164}">
      <dsp:nvSpPr>
        <dsp:cNvPr id="0" name=""/>
        <dsp:cNvSpPr/>
      </dsp:nvSpPr>
      <dsp:spPr>
        <a:xfrm>
          <a:off x="4549200" y="0"/>
          <a:ext cx="2526181" cy="480395"/>
        </a:xfrm>
        <a:prstGeom prst="chevron">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4789398" y="0"/>
        <a:ext cx="2045786" cy="4803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7158-FE35-4EC4-AF86-4FDB108F3045}"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19ADE-E759-4BF8-92A6-9050003EA013}" type="slidenum">
              <a:rPr lang="en-US" smtClean="0"/>
              <a:t>‹#›</a:t>
            </a:fld>
            <a:endParaRPr lang="en-US"/>
          </a:p>
        </p:txBody>
      </p:sp>
    </p:spTree>
    <p:extLst>
      <p:ext uri="{BB962C8B-B14F-4D97-AF65-F5344CB8AC3E}">
        <p14:creationId xmlns:p14="http://schemas.microsoft.com/office/powerpoint/2010/main" val="4930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F19ADE-E759-4BF8-92A6-9050003EA013}" type="slidenum">
              <a:rPr lang="en-US" smtClean="0"/>
              <a:t>6</a:t>
            </a:fld>
            <a:endParaRPr lang="en-US"/>
          </a:p>
        </p:txBody>
      </p:sp>
    </p:spTree>
    <p:extLst>
      <p:ext uri="{BB962C8B-B14F-4D97-AF65-F5344CB8AC3E}">
        <p14:creationId xmlns:p14="http://schemas.microsoft.com/office/powerpoint/2010/main" val="192934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November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November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November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November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November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3960BD-7AC1-4217-9611-AAA56D3EE38F}" type="datetime4">
              <a:rPr lang="en-US" smtClean="0"/>
              <a:pPr/>
              <a:t>November 9, 2022</a:t>
            </a:fld>
            <a:endParaRPr lang="en-US">
              <a:latin typeface="+mn-lt"/>
            </a:endParaRPr>
          </a:p>
        </p:txBody>
      </p:sp>
      <p:sp>
        <p:nvSpPr>
          <p:cNvPr id="8" name="Footer Placeholder 7"/>
          <p:cNvSpPr>
            <a:spLocks noGrp="1"/>
          </p:cNvSpPr>
          <p:nvPr>
            <p:ph type="ftr" sz="quarter" idx="11"/>
          </p:nvPr>
        </p:nvSpPr>
        <p:spPr/>
        <p:txBody>
          <a:bodyPr/>
          <a:lstStyle/>
          <a:p>
            <a:endParaRPr lang="en-US">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November 9,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9, 2022</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dirty="0">
                <a:solidFill>
                  <a:schemeClr val="tx1">
                    <a:lumMod val="75000"/>
                    <a:lumOff val="25000"/>
                  </a:schemeClr>
                </a:solidFill>
                <a:latin typeface="Corbel" panose="020B0503020204020204" pitchFamily="34" charset="0"/>
                <a:cs typeface="Calibri" panose="020F0502020204030204" pitchFamily="34" charset="0"/>
              </a:rPr>
              <a:t>Managerial Discretion and Optimal Financing Policies</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481907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solidFill>
                  <a:schemeClr val="tx1">
                    <a:lumMod val="65000"/>
                    <a:lumOff val="35000"/>
                  </a:schemeClr>
                </a:solidFill>
                <a:latin typeface="Corbel" panose="020B0503020204020204" pitchFamily="34" charset="0"/>
              </a:rPr>
              <a:t>René M. </a:t>
            </a:r>
            <a:r>
              <a:rPr lang="en-US" sz="3200" dirty="0" err="1">
                <a:solidFill>
                  <a:schemeClr val="tx1">
                    <a:lumMod val="65000"/>
                    <a:lumOff val="35000"/>
                  </a:schemeClr>
                </a:solidFill>
                <a:latin typeface="Corbel" panose="020B0503020204020204" pitchFamily="34" charset="0"/>
              </a:rPr>
              <a:t>Stulz</a:t>
            </a:r>
            <a:endParaRPr lang="en-US" sz="3200" dirty="0">
              <a:solidFill>
                <a:schemeClr val="tx1">
                  <a:lumMod val="65000"/>
                  <a:lumOff val="35000"/>
                </a:schemeClr>
              </a:solidFill>
              <a:latin typeface="Corbel" panose="020B0503020204020204" pitchFamily="34" charset="0"/>
            </a:endParaRPr>
          </a:p>
          <a:p>
            <a:r>
              <a:rPr lang="en-US" sz="3200" dirty="0">
                <a:solidFill>
                  <a:schemeClr val="tx1">
                    <a:lumMod val="65000"/>
                    <a:lumOff val="35000"/>
                  </a:schemeClr>
                </a:solidFill>
                <a:latin typeface="Corbel" panose="020B0503020204020204" pitchFamily="34" charset="0"/>
              </a:rPr>
              <a:t>JFE | 1990</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Subject To..</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14327"/>
                <a:ext cx="9656064" cy="4311841"/>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tx1">
                        <a:lumMod val="65000"/>
                        <a:lumOff val="35000"/>
                      </a:schemeClr>
                    </a:solidFill>
                    <a:latin typeface="Corbel" panose="020B0503020204020204" pitchFamily="34" charset="0"/>
                  </a:rPr>
                  <a:t>A necessary and sufficient condition: </a:t>
                </a:r>
              </a:p>
              <a:p>
                <a:pPr algn="l"/>
                <a:endParaRPr lang="en-US" dirty="0">
                  <a:solidFill>
                    <a:schemeClr val="tx1">
                      <a:lumMod val="65000"/>
                      <a:lumOff val="35000"/>
                    </a:schemeClr>
                  </a:solidFill>
                  <a:latin typeface="Corbel" panose="020B0503020204020204" pitchFamily="34" charset="0"/>
                </a:endParaRPr>
              </a:p>
              <a:p>
                <a:pPr algn="l"/>
                <a14:m>
                  <m:oMathPara xmlns:m="http://schemas.openxmlformats.org/officeDocument/2006/math">
                    <m:oMathParaPr>
                      <m:jc m:val="centerGroup"/>
                    </m:oMathParaPr>
                    <m:oMath xmlns:m="http://schemas.openxmlformats.org/officeDocument/2006/math">
                      <m:sSub>
                        <m:sSubPr>
                          <m:ctrlPr>
                            <a:rPr lang="en-US" i="1" smtClean="0">
                              <a:solidFill>
                                <a:schemeClr val="tx1">
                                  <a:lumMod val="65000"/>
                                  <a:lumOff val="35000"/>
                                </a:schemeClr>
                              </a:solidFill>
                              <a:latin typeface="Cambria Math" panose="02040503050406030204" pitchFamily="18" charset="0"/>
                            </a:rPr>
                          </m:ctrlPr>
                        </m:sSubPr>
                        <m:e>
                          <m:r>
                            <a:rPr lang="en-US" b="0" i="1" smtClean="0">
                              <a:solidFill>
                                <a:schemeClr val="tx1">
                                  <a:lumMod val="65000"/>
                                  <a:lumOff val="35000"/>
                                </a:schemeClr>
                              </a:solidFill>
                              <a:latin typeface="Cambria Math" panose="02040503050406030204" pitchFamily="18" charset="0"/>
                            </a:rPr>
                            <m:t>𝑉</m:t>
                          </m:r>
                        </m:e>
                        <m:sub>
                          <m:r>
                            <a:rPr lang="en-US" b="0" i="1" smtClean="0">
                              <a:solidFill>
                                <a:schemeClr val="tx1">
                                  <a:lumMod val="65000"/>
                                  <a:lumOff val="35000"/>
                                </a:schemeClr>
                              </a:solidFill>
                              <a:latin typeface="Cambria Math" panose="02040503050406030204" pitchFamily="18" charset="0"/>
                            </a:rPr>
                            <m:t>𝑁</m:t>
                          </m:r>
                        </m:sub>
                      </m:sSub>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0</m:t>
                          </m:r>
                        </m:e>
                      </m:d>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𝑌</m:t>
                      </m:r>
                      <m:d>
                        <m:dPr>
                          <m:begChr m:val="["/>
                          <m:endChr m:val="]"/>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1−</m:t>
                          </m:r>
                          <m:r>
                            <a:rPr lang="en-US" b="0" i="1" smtClean="0">
                              <a:solidFill>
                                <a:schemeClr val="tx1">
                                  <a:lumMod val="65000"/>
                                  <a:lumOff val="35000"/>
                                </a:schemeClr>
                              </a:solidFill>
                              <a:latin typeface="Cambria Math" panose="02040503050406030204" pitchFamily="18" charset="0"/>
                            </a:rPr>
                            <m:t>𝐺</m:t>
                          </m:r>
                          <m:d>
                            <m:dPr>
                              <m:ctrlPr>
                                <a:rPr lang="en-US" b="0" i="1" smtClean="0">
                                  <a:solidFill>
                                    <a:schemeClr val="tx1">
                                      <a:lumMod val="65000"/>
                                      <a:lumOff val="35000"/>
                                    </a:schemeClr>
                                  </a:solidFill>
                                  <a:latin typeface="Cambria Math" panose="02040503050406030204" pitchFamily="18" charset="0"/>
                                </a:rPr>
                              </m:ctrlPr>
                            </m:dPr>
                            <m:e>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e>
                          </m:d>
                        </m:e>
                      </m:d>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𝑍𝐺</m:t>
                      </m:r>
                      <m:d>
                        <m:dPr>
                          <m:ctrlPr>
                            <a:rPr lang="en-US" b="0" i="1" smtClean="0">
                              <a:solidFill>
                                <a:schemeClr val="tx1">
                                  <a:lumMod val="65000"/>
                                  <a:lumOff val="35000"/>
                                </a:schemeClr>
                              </a:solidFill>
                              <a:latin typeface="Cambria Math" panose="02040503050406030204" pitchFamily="18" charset="0"/>
                            </a:rPr>
                          </m:ctrlPr>
                        </m:dPr>
                        <m:e>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e>
                      </m:d>
                      <m:r>
                        <a:rPr lang="en-US" b="0" i="1" smtClean="0">
                          <a:solidFill>
                            <a:schemeClr val="tx1">
                              <a:lumMod val="65000"/>
                              <a:lumOff val="35000"/>
                            </a:schemeClr>
                          </a:solidFill>
                          <a:latin typeface="Cambria Math" panose="02040503050406030204" pitchFamily="18" charset="0"/>
                        </a:rPr>
                        <m:t>−1&gt;0</m:t>
                      </m:r>
                    </m:oMath>
                  </m:oMathPara>
                </a14:m>
                <a:endParaRPr lang="en-US" b="0"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algn="l"/>
                <a:r>
                  <a:rPr lang="en-US" dirty="0">
                    <a:solidFill>
                      <a:schemeClr val="tx1">
                        <a:lumMod val="65000"/>
                        <a:lumOff val="35000"/>
                      </a:schemeClr>
                    </a:solidFill>
                    <a:latin typeface="Corbel" panose="020B0503020204020204" pitchFamily="34" charset="0"/>
                  </a:rPr>
                  <a:t>For shareholders to let management issue equity, </a:t>
                </a:r>
                <a:r>
                  <a:rPr lang="en-US" b="1" i="1" dirty="0">
                    <a:solidFill>
                      <a:schemeClr val="tx1">
                        <a:lumMod val="65000"/>
                        <a:lumOff val="35000"/>
                      </a:schemeClr>
                    </a:solidFill>
                    <a:latin typeface="Corbel" panose="020B0503020204020204" pitchFamily="34" charset="0"/>
                  </a:rPr>
                  <a:t>the derivative of the value of the firm with respect to net financing must be positive for N = 0.</a:t>
                </a:r>
              </a:p>
              <a:p>
                <a:pPr algn="l"/>
                <a:endParaRPr lang="en-US" dirty="0">
                  <a:solidFill>
                    <a:schemeClr val="tx1">
                      <a:lumMod val="65000"/>
                      <a:lumOff val="35000"/>
                    </a:schemeClr>
                  </a:solidFill>
                  <a:latin typeface="Corbel" panose="020B0503020204020204" pitchFamily="34" charset="0"/>
                </a:endParaRPr>
              </a:p>
              <a:p>
                <a:pPr algn="l"/>
                <a:r>
                  <a:rPr lang="en-US" dirty="0">
                    <a:solidFill>
                      <a:schemeClr val="tx1">
                        <a:lumMod val="65000"/>
                        <a:lumOff val="35000"/>
                      </a:schemeClr>
                    </a:solidFill>
                    <a:latin typeface="Corbel" panose="020B0503020204020204" pitchFamily="34" charset="0"/>
                  </a:rPr>
                  <a:t>Ergo</a:t>
                </a:r>
                <a:r>
                  <a:rPr lang="en-US" b="1" i="1" dirty="0">
                    <a:solidFill>
                      <a:schemeClr val="tx1">
                        <a:lumMod val="65000"/>
                        <a:lumOff val="35000"/>
                      </a:schemeClr>
                    </a:solidFill>
                    <a:latin typeface="Corbel" panose="020B0503020204020204" pitchFamily="34" charset="0"/>
                  </a:rPr>
                  <a:t>, an additional dollar in the hands of management is invested in the bad project with probability </a:t>
                </a:r>
                <a14:m>
                  <m:oMath xmlns:m="http://schemas.openxmlformats.org/officeDocument/2006/math">
                    <m:r>
                      <a:rPr lang="en-US" b="1" i="1" smtClean="0">
                        <a:solidFill>
                          <a:schemeClr val="tx1">
                            <a:lumMod val="65000"/>
                            <a:lumOff val="35000"/>
                          </a:schemeClr>
                        </a:solidFill>
                        <a:latin typeface="Cambria Math" panose="02040503050406030204" pitchFamily="18" charset="0"/>
                      </a:rPr>
                      <m:t>𝟏</m:t>
                    </m:r>
                    <m:r>
                      <a:rPr lang="en-US" b="1" i="1" smtClean="0">
                        <a:solidFill>
                          <a:schemeClr val="tx1">
                            <a:lumMod val="65000"/>
                            <a:lumOff val="35000"/>
                          </a:schemeClr>
                        </a:solidFill>
                        <a:latin typeface="Cambria Math" panose="02040503050406030204" pitchFamily="18" charset="0"/>
                      </a:rPr>
                      <m:t>−</m:t>
                    </m:r>
                    <m:r>
                      <a:rPr lang="en-US" b="1" i="1" smtClean="0">
                        <a:solidFill>
                          <a:schemeClr val="tx1">
                            <a:lumMod val="65000"/>
                            <a:lumOff val="35000"/>
                          </a:schemeClr>
                        </a:solidFill>
                        <a:latin typeface="Cambria Math" panose="02040503050406030204" pitchFamily="18" charset="0"/>
                      </a:rPr>
                      <m:t>𝑮</m:t>
                    </m:r>
                    <m:d>
                      <m:dPr>
                        <m:ctrlPr>
                          <a:rPr lang="en-US" b="1" i="1" smtClean="0">
                            <a:solidFill>
                              <a:schemeClr val="tx1">
                                <a:lumMod val="65000"/>
                                <a:lumOff val="35000"/>
                              </a:schemeClr>
                            </a:solidFill>
                            <a:latin typeface="Cambria Math" panose="02040503050406030204" pitchFamily="18" charset="0"/>
                          </a:rPr>
                        </m:ctrlPr>
                      </m:dPr>
                      <m:e>
                        <m:sSup>
                          <m:sSupPr>
                            <m:ctrlPr>
                              <a:rPr lang="en-US" b="1" i="1">
                                <a:solidFill>
                                  <a:schemeClr val="tx1">
                                    <a:lumMod val="65000"/>
                                    <a:lumOff val="35000"/>
                                  </a:schemeClr>
                                </a:solidFill>
                                <a:latin typeface="Cambria Math" panose="02040503050406030204" pitchFamily="18" charset="0"/>
                              </a:rPr>
                            </m:ctrlPr>
                          </m:sSupPr>
                          <m:e>
                            <m:r>
                              <a:rPr lang="en-US" b="1" i="1">
                                <a:solidFill>
                                  <a:schemeClr val="tx1">
                                    <a:lumMod val="65000"/>
                                    <a:lumOff val="35000"/>
                                  </a:schemeClr>
                                </a:solidFill>
                                <a:latin typeface="Cambria Math" panose="02040503050406030204" pitchFamily="18" charset="0"/>
                              </a:rPr>
                              <m:t>𝑰</m:t>
                            </m:r>
                          </m:e>
                          <m:sup>
                            <m:r>
                              <a:rPr lang="en-US" b="1" i="1">
                                <a:solidFill>
                                  <a:schemeClr val="tx1">
                                    <a:lumMod val="65000"/>
                                    <a:lumOff val="35000"/>
                                  </a:schemeClr>
                                </a:solidFill>
                                <a:latin typeface="Cambria Math" panose="02040503050406030204" pitchFamily="18" charset="0"/>
                              </a:rPr>
                              <m:t>∗</m:t>
                            </m:r>
                          </m:sup>
                        </m:sSup>
                      </m:e>
                    </m:d>
                  </m:oMath>
                </a14:m>
                <a:r>
                  <a:rPr lang="en-US" b="1" i="1" dirty="0">
                    <a:solidFill>
                      <a:schemeClr val="tx1">
                        <a:lumMod val="65000"/>
                        <a:lumOff val="35000"/>
                      </a:schemeClr>
                    </a:solidFill>
                    <a:latin typeface="Corbel" panose="020B0503020204020204" pitchFamily="34" charset="0"/>
                  </a:rPr>
                  <a:t> and in the good project with probability </a:t>
                </a:r>
                <a14:m>
                  <m:oMath xmlns:m="http://schemas.openxmlformats.org/officeDocument/2006/math">
                    <m:r>
                      <a:rPr lang="en-US" b="1" i="1">
                        <a:solidFill>
                          <a:schemeClr val="tx1">
                            <a:lumMod val="65000"/>
                            <a:lumOff val="35000"/>
                          </a:schemeClr>
                        </a:solidFill>
                        <a:latin typeface="Cambria Math" panose="02040503050406030204" pitchFamily="18" charset="0"/>
                      </a:rPr>
                      <m:t>𝑮</m:t>
                    </m:r>
                    <m:d>
                      <m:dPr>
                        <m:ctrlPr>
                          <a:rPr lang="en-US" b="1" i="1">
                            <a:solidFill>
                              <a:schemeClr val="tx1">
                                <a:lumMod val="65000"/>
                                <a:lumOff val="35000"/>
                              </a:schemeClr>
                            </a:solidFill>
                            <a:latin typeface="Cambria Math" panose="02040503050406030204" pitchFamily="18" charset="0"/>
                          </a:rPr>
                        </m:ctrlPr>
                      </m:dPr>
                      <m:e>
                        <m:sSup>
                          <m:sSupPr>
                            <m:ctrlPr>
                              <a:rPr lang="en-US" b="1" i="1">
                                <a:solidFill>
                                  <a:schemeClr val="tx1">
                                    <a:lumMod val="65000"/>
                                    <a:lumOff val="35000"/>
                                  </a:schemeClr>
                                </a:solidFill>
                                <a:latin typeface="Cambria Math" panose="02040503050406030204" pitchFamily="18" charset="0"/>
                              </a:rPr>
                            </m:ctrlPr>
                          </m:sSupPr>
                          <m:e>
                            <m:r>
                              <a:rPr lang="en-US" b="1" i="1">
                                <a:solidFill>
                                  <a:schemeClr val="tx1">
                                    <a:lumMod val="65000"/>
                                    <a:lumOff val="35000"/>
                                  </a:schemeClr>
                                </a:solidFill>
                                <a:latin typeface="Cambria Math" panose="02040503050406030204" pitchFamily="18" charset="0"/>
                              </a:rPr>
                              <m:t>𝑰</m:t>
                            </m:r>
                          </m:e>
                          <m:sup>
                            <m:r>
                              <a:rPr lang="en-US" b="1" i="1">
                                <a:solidFill>
                                  <a:schemeClr val="tx1">
                                    <a:lumMod val="65000"/>
                                    <a:lumOff val="35000"/>
                                  </a:schemeClr>
                                </a:solidFill>
                                <a:latin typeface="Cambria Math" panose="02040503050406030204" pitchFamily="18" charset="0"/>
                              </a:rPr>
                              <m:t>∗</m:t>
                            </m:r>
                          </m:sup>
                        </m:sSup>
                      </m:e>
                    </m:d>
                  </m:oMath>
                </a14:m>
                <a:endParaRPr lang="en-US" b="1" i="1"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314327"/>
                <a:ext cx="9656064" cy="4311841"/>
              </a:xfrm>
              <a:prstGeom prst="rect">
                <a:avLst/>
              </a:prstGeom>
              <a:blipFill>
                <a:blip r:embed="rId2"/>
                <a:stretch>
                  <a:fillRect l="-947" t="-198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075661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Result 1</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125"/>
            <a:ext cx="9656064" cy="441704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a:solidFill>
                  <a:schemeClr val="tx1">
                    <a:lumMod val="65000"/>
                    <a:lumOff val="35000"/>
                  </a:schemeClr>
                </a:solidFill>
                <a:latin typeface="Corbel" panose="020B0503020204020204" pitchFamily="34" charset="0"/>
              </a:rPr>
              <a:t>“</a:t>
            </a:r>
            <a:r>
              <a:rPr lang="en-US" b="1" i="1" dirty="0">
                <a:solidFill>
                  <a:schemeClr val="tx1">
                    <a:lumMod val="65000"/>
                    <a:lumOff val="35000"/>
                  </a:schemeClr>
                </a:solidFill>
                <a:latin typeface="Corbel" panose="020B0503020204020204" pitchFamily="34" charset="0"/>
              </a:rPr>
              <a:t>An improvement in the investment opportunity set </a:t>
            </a:r>
            <a:r>
              <a:rPr lang="en-US" i="1" dirty="0">
                <a:solidFill>
                  <a:schemeClr val="tx1">
                    <a:lumMod val="65000"/>
                    <a:lumOff val="35000"/>
                  </a:schemeClr>
                </a:solidFill>
                <a:latin typeface="Corbel" panose="020B0503020204020204" pitchFamily="34" charset="0"/>
              </a:rPr>
              <a:t>or a </a:t>
            </a:r>
            <a:r>
              <a:rPr lang="en-US" b="1" i="1" dirty="0">
                <a:solidFill>
                  <a:schemeClr val="tx1">
                    <a:lumMod val="65000"/>
                    <a:lumOff val="35000"/>
                  </a:schemeClr>
                </a:solidFill>
                <a:latin typeface="Corbel" panose="020B0503020204020204" pitchFamily="34" charset="0"/>
              </a:rPr>
              <a:t>decrease in the probability that management will be able to exhaust the positive NPV </a:t>
            </a:r>
            <a:r>
              <a:rPr lang="en-US" i="1" dirty="0">
                <a:solidFill>
                  <a:schemeClr val="tx1">
                    <a:lumMod val="65000"/>
                    <a:lumOff val="35000"/>
                  </a:schemeClr>
                </a:solidFill>
                <a:latin typeface="Corbel" panose="020B0503020204020204" pitchFamily="34" charset="0"/>
              </a:rPr>
              <a:t>investments leads to an increase in the funds management can raise if condition (3) holds.”</a:t>
            </a:r>
          </a:p>
          <a:p>
            <a:pPr algn="l"/>
            <a:r>
              <a:rPr lang="en-US" dirty="0">
                <a:solidFill>
                  <a:schemeClr val="tx1">
                    <a:lumMod val="65000"/>
                    <a:lumOff val="35000"/>
                  </a:schemeClr>
                </a:solidFill>
                <a:latin typeface="Corbel" panose="020B0503020204020204" pitchFamily="34" charset="0"/>
              </a:rPr>
              <a:t>If eq.(3) holds</a:t>
            </a:r>
            <a:r>
              <a:rPr lang="en-US" b="1" dirty="0">
                <a:solidFill>
                  <a:schemeClr val="tx1">
                    <a:lumMod val="65000"/>
                    <a:lumOff val="35000"/>
                  </a:schemeClr>
                </a:solidFill>
                <a:latin typeface="Corbel" panose="020B0503020204020204" pitchFamily="34" charset="0"/>
              </a:rPr>
              <a:t>, the amount of equity management is allowed to raise </a:t>
            </a:r>
            <a:r>
              <a:rPr lang="en-US" dirty="0">
                <a:solidFill>
                  <a:schemeClr val="tx1">
                    <a:lumMod val="65000"/>
                    <a:lumOff val="35000"/>
                  </a:schemeClr>
                </a:solidFill>
                <a:latin typeface="Corbel" panose="020B0503020204020204" pitchFamily="34" charset="0"/>
              </a:rPr>
              <a:t>is unique and, for any distribution of cash flow:</a:t>
            </a:r>
          </a:p>
          <a:p>
            <a:pPr marL="457200" indent="-457200" algn="l">
              <a:buFont typeface="+mj-lt"/>
              <a:buAutoNum type="arabicPeriod"/>
            </a:pPr>
            <a:r>
              <a:rPr lang="en-US" b="1" dirty="0">
                <a:solidFill>
                  <a:schemeClr val="tx1">
                    <a:lumMod val="65000"/>
                    <a:lumOff val="35000"/>
                  </a:schemeClr>
                </a:solidFill>
                <a:latin typeface="Corbel" panose="020B0503020204020204" pitchFamily="34" charset="0"/>
              </a:rPr>
              <a:t>It increases with the marginal product </a:t>
            </a:r>
            <a:r>
              <a:rPr lang="en-US" dirty="0">
                <a:solidFill>
                  <a:schemeClr val="tx1">
                    <a:lumMod val="65000"/>
                    <a:lumOff val="35000"/>
                  </a:schemeClr>
                </a:solidFill>
                <a:latin typeface="Corbel" panose="020B0503020204020204" pitchFamily="34" charset="0"/>
              </a:rPr>
              <a:t>of the firm’s investment opportunities and with the maximum amount that can be invested in the good project.</a:t>
            </a:r>
          </a:p>
          <a:p>
            <a:pPr marL="457200" indent="-457200" algn="l">
              <a:buFont typeface="+mj-lt"/>
              <a:buAutoNum type="arabicPeriod"/>
            </a:pPr>
            <a:r>
              <a:rPr lang="en-US" b="1" dirty="0">
                <a:solidFill>
                  <a:schemeClr val="tx1">
                    <a:lumMod val="65000"/>
                    <a:lumOff val="35000"/>
                  </a:schemeClr>
                </a:solidFill>
                <a:latin typeface="Corbel" panose="020B0503020204020204" pitchFamily="34" charset="0"/>
              </a:rPr>
              <a:t>It increases if the probability that the firm will have free cash flow decreases.</a:t>
            </a: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9432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478253"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Optimal Capital Structure</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76624" y="2063865"/>
                <a:ext cx="11838752" cy="4417146"/>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rPr>
                        <m:t>𝑉</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𝐹</m:t>
                          </m:r>
                        </m:e>
                      </m:d>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𝐸</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rPr>
                        <m:t>)</m:t>
                      </m:r>
                      <m:nary>
                        <m:naryPr>
                          <m:ctrlPr>
                            <a:rPr lang="en-US" b="0" i="1" smtClean="0">
                              <a:solidFill>
                                <a:schemeClr val="tx1">
                                  <a:lumMod val="65000"/>
                                  <a:lumOff val="35000"/>
                                </a:schemeClr>
                              </a:solidFill>
                              <a:latin typeface="Cambria Math" panose="02040503050406030204" pitchFamily="18" charset="0"/>
                            </a:rPr>
                          </m:ctrlPr>
                        </m:naryPr>
                        <m:sub>
                          <m:r>
                            <a:rPr lang="en-US" b="0" i="1" smtClean="0">
                              <a:solidFill>
                                <a:schemeClr val="tx1">
                                  <a:lumMod val="65000"/>
                                  <a:lumOff val="35000"/>
                                </a:schemeClr>
                              </a:solidFill>
                              <a:latin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rPr>
                            <m:t>−</m:t>
                          </m:r>
                          <m:r>
                            <m:rPr>
                              <m:brk m:alnAt="23"/>
                            </m:rPr>
                            <a:rPr lang="en-US" b="0" i="1" smtClean="0">
                              <a:solidFill>
                                <a:schemeClr val="tx1">
                                  <a:lumMod val="65000"/>
                                  <a:lumOff val="35000"/>
                                </a:schemeClr>
                              </a:solidFill>
                              <a:latin typeface="Cambria Math" panose="02040503050406030204" pitchFamily="18" charset="0"/>
                            </a:rPr>
                            <m:t>𝐼</m:t>
                          </m:r>
                          <m:r>
                            <a:rPr lang="en-US" b="0" i="1" smtClean="0">
                              <a:solidFill>
                                <a:schemeClr val="tx1">
                                  <a:lumMod val="65000"/>
                                  <a:lumOff val="35000"/>
                                </a:schemeClr>
                              </a:solidFill>
                              <a:latin typeface="Cambria Math" panose="02040503050406030204" pitchFamily="18" charset="0"/>
                            </a:rPr>
                            <m:t>∗</m:t>
                          </m:r>
                        </m:sub>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up>
                        <m:e>
                          <m:d>
                            <m:d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e>
                          </m:d>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1−</m:t>
                              </m:r>
                              <m:r>
                                <a:rPr lang="en-US" b="0" i="1" smtClean="0">
                                  <a:solidFill>
                                    <a:schemeClr val="tx1">
                                      <a:lumMod val="65000"/>
                                      <a:lumOff val="35000"/>
                                    </a:schemeClr>
                                  </a:solidFill>
                                  <a:latin typeface="Cambria Math" panose="02040503050406030204" pitchFamily="18" charset="0"/>
                                </a:rPr>
                                <m:t>𝑌</m:t>
                              </m:r>
                            </m:e>
                          </m:d>
                          <m:r>
                            <a:rPr lang="en-US" b="0" i="1" smtClean="0">
                              <a:solidFill>
                                <a:schemeClr val="tx1">
                                  <a:lumMod val="65000"/>
                                  <a:lumOff val="35000"/>
                                </a:schemeClr>
                              </a:solidFill>
                              <a:latin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r>
                            <a:rPr lang="en-US" b="0" i="1" smtClean="0">
                              <a:solidFill>
                                <a:schemeClr val="tx1">
                                  <a:lumMod val="65000"/>
                                  <a:lumOff val="35000"/>
                                </a:schemeClr>
                              </a:solidFill>
                              <a:latin typeface="Cambria Math" panose="02040503050406030204" pitchFamily="18" charset="0"/>
                            </a:rPr>
                            <m:t>+</m:t>
                          </m:r>
                          <m:nary>
                            <m:naryPr>
                              <m:ctrlPr>
                                <a:rPr lang="en-US" b="0" i="1" smtClean="0">
                                  <a:solidFill>
                                    <a:schemeClr val="tx1">
                                      <a:lumMod val="65000"/>
                                      <a:lumOff val="35000"/>
                                    </a:schemeClr>
                                  </a:solidFill>
                                  <a:latin typeface="Cambria Math" panose="02040503050406030204" pitchFamily="18" charset="0"/>
                                </a:rPr>
                              </m:ctrlPr>
                            </m:naryPr>
                            <m:sub>
                              <m:r>
                                <a:rPr lang="en-US" b="0" i="1" smtClean="0">
                                  <a:solidFill>
                                    <a:schemeClr val="tx1">
                                      <a:lumMod val="65000"/>
                                      <a:lumOff val="35000"/>
                                    </a:schemeClr>
                                  </a:solidFill>
                                  <a:latin typeface="Cambria Math" panose="02040503050406030204" pitchFamily="18" charset="0"/>
                                </a:rPr>
                                <m:t>𝐹</m:t>
                              </m:r>
                            </m:sub>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up>
                            <m:e>
                              <m:d>
                                <m:dPr>
                                  <m:ctrlPr>
                                    <a:rPr lang="en-US" b="0" i="1" smtClean="0">
                                      <a:solidFill>
                                        <a:schemeClr val="tx1">
                                          <a:lumMod val="65000"/>
                                          <a:lumOff val="35000"/>
                                        </a:schemeClr>
                                      </a:solidFill>
                                      <a:latin typeface="Cambria Math" panose="02040503050406030204" pitchFamily="18" charset="0"/>
                                    </a:rPr>
                                  </m:ctrlPr>
                                </m:dPr>
                                <m:e>
                                  <m:r>
                                    <a:rPr lang="en-US" i="1" smtClean="0">
                                      <a:solidFill>
                                        <a:schemeClr val="tx1">
                                          <a:lumMod val="65000"/>
                                          <a:lumOff val="35000"/>
                                        </a:schemeClr>
                                      </a:solidFill>
                                      <a:latin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𝐹</m:t>
                                  </m:r>
                                </m:e>
                              </m:d>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𝑍</m:t>
                                  </m:r>
                                  <m:r>
                                    <a:rPr lang="en-US" b="0" i="1" smtClean="0">
                                      <a:solidFill>
                                        <a:schemeClr val="tx1">
                                          <a:lumMod val="65000"/>
                                          <a:lumOff val="35000"/>
                                        </a:schemeClr>
                                      </a:solidFill>
                                      <a:latin typeface="Cambria Math" panose="02040503050406030204" pitchFamily="18" charset="0"/>
                                    </a:rPr>
                                    <m:t>−1</m:t>
                                  </m:r>
                                </m:e>
                              </m:d>
                              <m:r>
                                <a:rPr lang="en-US" b="0" i="1" smtClean="0">
                                  <a:solidFill>
                                    <a:schemeClr val="tx1">
                                      <a:lumMod val="65000"/>
                                      <a:lumOff val="35000"/>
                                    </a:schemeClr>
                                  </a:solidFill>
                                  <a:latin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r>
                                <a:rPr lang="en-US" b="0" i="1" smtClean="0">
                                  <a:solidFill>
                                    <a:schemeClr val="tx1">
                                      <a:lumMod val="65000"/>
                                      <a:lumOff val="35000"/>
                                    </a:schemeClr>
                                  </a:solidFill>
                                  <a:latin typeface="Cambria Math" panose="02040503050406030204" pitchFamily="18" charset="0"/>
                                </a:rPr>
                                <m:t>−</m:t>
                              </m:r>
                            </m:e>
                          </m:nary>
                          <m:nary>
                            <m:naryPr>
                              <m:ctrlPr>
                                <a:rPr lang="en-US" i="1">
                                  <a:solidFill>
                                    <a:schemeClr val="tx1">
                                      <a:lumMod val="65000"/>
                                      <a:lumOff val="35000"/>
                                    </a:schemeClr>
                                  </a:solidFill>
                                  <a:latin typeface="Cambria Math" panose="02040503050406030204" pitchFamily="18" charset="0"/>
                                </a:rPr>
                              </m:ctrlPr>
                            </m:naryPr>
                            <m:sub>
                              <m:r>
                                <a:rPr lang="en-US" i="1">
                                  <a:solidFill>
                                    <a:schemeClr val="tx1">
                                      <a:lumMod val="65000"/>
                                      <a:lumOff val="35000"/>
                                    </a:schemeClr>
                                  </a:solidFill>
                                  <a:latin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rPr>
                                <m:t>+</m:t>
                              </m:r>
                              <m:r>
                                <m:rPr>
                                  <m:brk m:alnAt="23"/>
                                </m:rPr>
                                <a:rPr lang="en-US" i="1">
                                  <a:solidFill>
                                    <a:schemeClr val="tx1">
                                      <a:lumMod val="65000"/>
                                      <a:lumOff val="35000"/>
                                    </a:schemeClr>
                                  </a:solidFill>
                                  <a:latin typeface="Cambria Math" panose="02040503050406030204" pitchFamily="18" charset="0"/>
                                </a:rPr>
                                <m:t>𝐼</m:t>
                              </m:r>
                              <m:r>
                                <a:rPr lang="en-US" i="1">
                                  <a:solidFill>
                                    <a:schemeClr val="tx1">
                                      <a:lumMod val="65000"/>
                                      <a:lumOff val="35000"/>
                                    </a:schemeClr>
                                  </a:solidFill>
                                  <a:latin typeface="Cambria Math" panose="02040503050406030204" pitchFamily="18" charset="0"/>
                                </a:rPr>
                                <m:t>∗</m:t>
                              </m:r>
                            </m:sub>
                            <m:sup>
                              <m:r>
                                <a:rPr lang="en-US" i="1">
                                  <a:solidFill>
                                    <a:schemeClr val="tx1">
                                      <a:lumMod val="65000"/>
                                      <a:lumOff val="35000"/>
                                    </a:schemeClr>
                                  </a:solidFill>
                                  <a:latin typeface="Cambria Math" panose="02040503050406030204" pitchFamily="18" charset="0"/>
                                  <a:ea typeface="Cambria Math" panose="02040503050406030204" pitchFamily="18" charset="0"/>
                                </a:rPr>
                                <m:t>∞</m:t>
                              </m:r>
                            </m:sup>
                            <m:e>
                              <m:d>
                                <m:d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e>
                              </m:d>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𝑍</m:t>
                                  </m:r>
                                  <m:r>
                                    <a:rPr lang="en-US" b="0" i="1" smtClean="0">
                                      <a:solidFill>
                                        <a:schemeClr val="tx1">
                                          <a:lumMod val="65000"/>
                                          <a:lumOff val="35000"/>
                                        </a:schemeClr>
                                      </a:solidFill>
                                      <a:latin typeface="Cambria Math" panose="02040503050406030204" pitchFamily="18" charset="0"/>
                                    </a:rPr>
                                    <m:t>−1</m:t>
                                  </m:r>
                                </m:e>
                              </m:d>
                              <m:r>
                                <a:rPr lang="en-US" b="0" i="1" smtClean="0">
                                  <a:solidFill>
                                    <a:schemeClr val="tx1">
                                      <a:lumMod val="65000"/>
                                      <a:lumOff val="35000"/>
                                    </a:schemeClr>
                                  </a:solidFill>
                                  <a:latin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e>
                          </m:nary>
                        </m:e>
                      </m:nary>
                    </m:oMath>
                  </m:oMathPara>
                </a14:m>
                <a:endParaRPr lang="en-US" b="0" dirty="0">
                  <a:solidFill>
                    <a:schemeClr val="tx1">
                      <a:lumMod val="65000"/>
                      <a:lumOff val="35000"/>
                    </a:schemeClr>
                  </a:solidFill>
                  <a:latin typeface="Corbel" panose="020B0503020204020204" pitchFamily="34" charset="0"/>
                </a:endParaRPr>
              </a:p>
              <a:p>
                <a:r>
                  <a:rPr lang="en-US" dirty="0">
                    <a:solidFill>
                      <a:schemeClr val="tx1">
                        <a:lumMod val="65000"/>
                        <a:lumOff val="35000"/>
                      </a:schemeClr>
                    </a:solidFill>
                    <a:latin typeface="Corbel" panose="020B0503020204020204" pitchFamily="34" charset="0"/>
                  </a:rPr>
                  <a:t>Assuming equation (3) still holds, </a:t>
                </a:r>
                <a:r>
                  <a:rPr lang="en-US" b="1" dirty="0">
                    <a:solidFill>
                      <a:schemeClr val="tx1">
                        <a:lumMod val="65000"/>
                        <a:lumOff val="35000"/>
                      </a:schemeClr>
                    </a:solidFill>
                    <a:latin typeface="Corbel" panose="020B0503020204020204" pitchFamily="34" charset="0"/>
                  </a:rPr>
                  <a:t>optimal capital structure hinges on the “credible” promise of management to payout at date 1 by issuing debt at date 0</a:t>
                </a:r>
                <a:r>
                  <a:rPr lang="en-US" dirty="0">
                    <a:solidFill>
                      <a:schemeClr val="tx1">
                        <a:lumMod val="65000"/>
                        <a:lumOff val="35000"/>
                      </a:schemeClr>
                    </a:solidFill>
                    <a:latin typeface="Corbel" panose="020B0503020204020204" pitchFamily="34" charset="0"/>
                  </a:rPr>
                  <a: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If firm issues debt at 0 to be repaid at 1, </a:t>
                </a:r>
                <a:r>
                  <a:rPr lang="en-US" b="1" dirty="0">
                    <a:solidFill>
                      <a:schemeClr val="tx1">
                        <a:lumMod val="65000"/>
                        <a:lumOff val="35000"/>
                      </a:schemeClr>
                    </a:solidFill>
                    <a:latin typeface="Corbel" panose="020B0503020204020204" pitchFamily="34" charset="0"/>
                  </a:rPr>
                  <a:t>the face value of this debt is </a:t>
                </a:r>
                <a:r>
                  <a:rPr lang="en-US" b="1" i="1" dirty="0">
                    <a:solidFill>
                      <a:schemeClr val="tx1">
                        <a:lumMod val="65000"/>
                        <a:lumOff val="35000"/>
                      </a:schemeClr>
                    </a:solidFill>
                    <a:latin typeface="Corbel" panose="020B0503020204020204" pitchFamily="34" charset="0"/>
                  </a:rPr>
                  <a:t>F</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If </a:t>
                </a:r>
                <a:r>
                  <a:rPr lang="en-US" i="1" dirty="0">
                    <a:solidFill>
                      <a:schemeClr val="tx1">
                        <a:lumMod val="65000"/>
                        <a:lumOff val="35000"/>
                      </a:schemeClr>
                    </a:solidFill>
                    <a:latin typeface="Corbel" panose="020B0503020204020204" pitchFamily="34" charset="0"/>
                  </a:rPr>
                  <a:t>F</a:t>
                </a:r>
                <a:r>
                  <a:rPr lang="en-US" dirty="0">
                    <a:solidFill>
                      <a:schemeClr val="tx1">
                        <a:lumMod val="65000"/>
                        <a:lumOff val="35000"/>
                      </a:schemeClr>
                    </a:solidFill>
                    <a:latin typeface="Corbel" panose="020B0503020204020204" pitchFamily="34" charset="0"/>
                  </a:rPr>
                  <a:t> is paid back at date 1</a:t>
                </a:r>
                <a:r>
                  <a:rPr lang="en-US" b="1" dirty="0">
                    <a:solidFill>
                      <a:schemeClr val="tx1">
                        <a:lumMod val="65000"/>
                        <a:lumOff val="35000"/>
                      </a:schemeClr>
                    </a:solidFill>
                    <a:latin typeface="Corbel" panose="020B0503020204020204" pitchFamily="34" charset="0"/>
                  </a:rPr>
                  <a:t>, </a:t>
                </a:r>
                <a:r>
                  <a:rPr lang="en-US" b="1" i="1" dirty="0">
                    <a:solidFill>
                      <a:schemeClr val="tx1">
                        <a:lumMod val="65000"/>
                        <a:lumOff val="35000"/>
                      </a:schemeClr>
                    </a:solidFill>
                    <a:latin typeface="Corbel" panose="020B0503020204020204" pitchFamily="34" charset="0"/>
                  </a:rPr>
                  <a:t>F </a:t>
                </a:r>
                <a:r>
                  <a:rPr lang="en-US" b="1" dirty="0">
                    <a:solidFill>
                      <a:schemeClr val="tx1">
                        <a:lumMod val="65000"/>
                        <a:lumOff val="35000"/>
                      </a:schemeClr>
                    </a:solidFill>
                    <a:latin typeface="Corbel" panose="020B0503020204020204" pitchFamily="34" charset="0"/>
                  </a:rPr>
                  <a:t>is the firm’s negative financing (</a:t>
                </a:r>
                <a:r>
                  <a:rPr lang="en-US" b="1" i="1" dirty="0">
                    <a:solidFill>
                      <a:schemeClr val="tx1">
                        <a:lumMod val="65000"/>
                        <a:lumOff val="35000"/>
                      </a:schemeClr>
                    </a:solidFill>
                    <a:latin typeface="Corbel" panose="020B0503020204020204" pitchFamily="34" charset="0"/>
                  </a:rPr>
                  <a:t>F = -N</a:t>
                </a:r>
                <a:r>
                  <a:rPr lang="en-US" b="1" dirty="0">
                    <a:solidFill>
                      <a:schemeClr val="tx1">
                        <a:lumMod val="65000"/>
                        <a:lumOff val="35000"/>
                      </a:schemeClr>
                    </a:solidFill>
                    <a:latin typeface="Corbel" panose="020B0503020204020204" pitchFamily="34" charset="0"/>
                  </a:rPr>
                  <a:t>)</a:t>
                </a:r>
              </a:p>
              <a:p>
                <a:pPr marL="342900"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The firm can now potentially default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The value of the firm at date 0, can be written as this function of </a:t>
                </a:r>
                <a:r>
                  <a:rPr lang="en-US" i="1" dirty="0">
                    <a:solidFill>
                      <a:schemeClr val="tx1">
                        <a:lumMod val="65000"/>
                        <a:lumOff val="35000"/>
                      </a:schemeClr>
                    </a:solidFill>
                    <a:latin typeface="Corbel" panose="020B0503020204020204" pitchFamily="34" charset="0"/>
                  </a:rPr>
                  <a:t>F</a:t>
                </a:r>
                <a:r>
                  <a:rPr lang="en-US" dirty="0">
                    <a:solidFill>
                      <a:schemeClr val="tx1">
                        <a:lumMod val="65000"/>
                        <a:lumOff val="35000"/>
                      </a:schemeClr>
                    </a:solidFill>
                    <a:latin typeface="Corbel" panose="020B0503020204020204" pitchFamily="34" charset="0"/>
                  </a:rPr>
                  <a:t> </a:t>
                </a:r>
              </a:p>
              <a:p>
                <a:pPr algn="l"/>
                <a:endParaRPr lang="en-US"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76624" y="2063865"/>
                <a:ext cx="11838752" cy="4417146"/>
              </a:xfrm>
              <a:prstGeom prst="rect">
                <a:avLst/>
              </a:prstGeom>
              <a:blipFill>
                <a:blip r:embed="rId2"/>
                <a:stretch>
                  <a:fillRect l="-721" b="-38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
        <p:nvSpPr>
          <p:cNvPr id="4" name="TextBox 3">
            <a:extLst>
              <a:ext uri="{FF2B5EF4-FFF2-40B4-BE49-F238E27FC236}">
                <a16:creationId xmlns:a16="http://schemas.microsoft.com/office/drawing/2014/main" id="{52FAA67F-8F78-608E-007E-C99C9694C176}"/>
              </a:ext>
            </a:extLst>
          </p:cNvPr>
          <p:cNvSpPr txBox="1"/>
          <p:nvPr/>
        </p:nvSpPr>
        <p:spPr>
          <a:xfrm>
            <a:off x="5955454" y="1908957"/>
            <a:ext cx="5072210" cy="923330"/>
          </a:xfrm>
          <a:prstGeom prst="rect">
            <a:avLst/>
          </a:prstGeom>
          <a:noFill/>
        </p:spPr>
        <p:txBody>
          <a:bodyPr wrap="square" rtlCol="0">
            <a:spAutoFit/>
          </a:bodyPr>
          <a:lstStyle/>
          <a:p>
            <a:r>
              <a:rPr lang="en-US" b="1" i="1" dirty="0">
                <a:solidFill>
                  <a:schemeClr val="tx1">
                    <a:lumMod val="65000"/>
                    <a:lumOff val="35000"/>
                  </a:schemeClr>
                </a:solidFill>
              </a:rPr>
              <a:t>“Since management prefers to have no outstanding debt that matures at date 1, it issues the optimal amount of debt only if forced to do so.”</a:t>
            </a:r>
          </a:p>
        </p:txBody>
      </p:sp>
    </p:spTree>
    <p:extLst>
      <p:ext uri="{BB962C8B-B14F-4D97-AF65-F5344CB8AC3E}">
        <p14:creationId xmlns:p14="http://schemas.microsoft.com/office/powerpoint/2010/main" val="165655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Marginal Benefit</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087494" y="2253578"/>
                <a:ext cx="10017011" cy="4372590"/>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solidFill>
                      <a:schemeClr val="tx1">
                        <a:lumMod val="65000"/>
                        <a:lumOff val="35000"/>
                      </a:schemeClr>
                    </a:solidFill>
                    <a:latin typeface="Corbel" panose="020B0503020204020204" pitchFamily="34" charset="0"/>
                  </a:rPr>
                  <a:t>“Equation (4) states that </a:t>
                </a:r>
                <a:r>
                  <a:rPr lang="en-US" b="1" i="1" dirty="0">
                    <a:solidFill>
                      <a:schemeClr val="tx1">
                        <a:lumMod val="65000"/>
                        <a:lumOff val="35000"/>
                      </a:schemeClr>
                    </a:solidFill>
                    <a:latin typeface="Corbel" panose="020B0503020204020204" pitchFamily="34" charset="0"/>
                  </a:rPr>
                  <a:t>the value of the firm is equal to the present value of the date 1 cash flow plus the expected NPVs from investing in the good and bad projects.</a:t>
                </a:r>
                <a:r>
                  <a:rPr lang="en-US" i="1" dirty="0">
                    <a:solidFill>
                      <a:schemeClr val="tx1">
                        <a:lumMod val="65000"/>
                        <a:lumOff val="35000"/>
                      </a:schemeClr>
                    </a:solidFill>
                    <a:latin typeface="Corbel" panose="020B0503020204020204" pitchFamily="34" charset="0"/>
                  </a:rPr>
                  <a:t>”</a:t>
                </a:r>
                <a:endParaRPr lang="en-US" dirty="0">
                  <a:solidFill>
                    <a:schemeClr val="tx1">
                      <a:lumMod val="65000"/>
                      <a:lumOff val="35000"/>
                    </a:schemeClr>
                  </a:solidFill>
                  <a:latin typeface="Corbel" panose="020B0503020204020204" pitchFamily="34" charset="0"/>
                </a:endParaRPr>
              </a:p>
              <a:p>
                <a:pPr algn="l"/>
                <a:r>
                  <a:rPr lang="en-US" b="1" u="sng" dirty="0">
                    <a:solidFill>
                      <a:schemeClr val="tx1">
                        <a:lumMod val="65000"/>
                        <a:lumOff val="35000"/>
                      </a:schemeClr>
                    </a:solidFill>
                    <a:latin typeface="Corbel" panose="020B0503020204020204" pitchFamily="34" charset="0"/>
                  </a:rPr>
                  <a:t>Debt decreases the probability that management will invest more than I*.</a:t>
                </a:r>
              </a:p>
              <a:p>
                <a:pPr algn="l"/>
                <a:endParaRPr lang="en-US" dirty="0">
                  <a:solidFill>
                    <a:schemeClr val="tx1">
                      <a:lumMod val="65000"/>
                      <a:lumOff val="35000"/>
                    </a:schemeClr>
                  </a:solidFill>
                  <a:latin typeface="Corbel" panose="020B0503020204020204" pitchFamily="34" charset="0"/>
                </a:endParaRPr>
              </a:p>
              <a:p>
                <a:pPr algn="l">
                  <a:spcAft>
                    <a:spcPts val="1200"/>
                  </a:spcAft>
                </a:pPr>
                <a:r>
                  <a:rPr lang="en-US" dirty="0">
                    <a:solidFill>
                      <a:schemeClr val="tx1">
                        <a:lumMod val="65000"/>
                        <a:lumOff val="35000"/>
                      </a:schemeClr>
                    </a:solidFill>
                    <a:latin typeface="Corbel" panose="020B0503020204020204" pitchFamily="34" charset="0"/>
                  </a:rPr>
                  <a:t>Knowing this, the firm chooses to sell an amount of debt at date 0, so that the marginal benefit of debt equals its marginal cost: </a:t>
                </a:r>
              </a:p>
              <a:p>
                <a:pPr algn="l"/>
                <a14:m>
                  <m:oMathPara xmlns:m="http://schemas.openxmlformats.org/officeDocument/2006/math">
                    <m:oMathParaPr>
                      <m:jc m:val="centerGroup"/>
                    </m:oMathParaPr>
                    <m:oMath xmlns:m="http://schemas.openxmlformats.org/officeDocument/2006/math">
                      <m:nary>
                        <m:naryPr>
                          <m:ctrlPr>
                            <a:rPr lang="en-US" i="1" smtClean="0">
                              <a:solidFill>
                                <a:schemeClr val="tx1">
                                  <a:lumMod val="65000"/>
                                  <a:lumOff val="35000"/>
                                </a:schemeClr>
                              </a:solidFill>
                              <a:latin typeface="Cambria Math" panose="02040503050406030204" pitchFamily="18" charset="0"/>
                            </a:rPr>
                          </m:ctrlPr>
                        </m:naryPr>
                        <m:sub>
                          <m:r>
                            <a:rPr lang="en-US" i="1">
                              <a:solidFill>
                                <a:schemeClr val="tx1">
                                  <a:lumMod val="65000"/>
                                  <a:lumOff val="35000"/>
                                </a:schemeClr>
                              </a:solidFill>
                              <a:latin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rPr>
                            <m:t>+</m:t>
                          </m:r>
                          <m:r>
                            <m:rPr>
                              <m:brk m:alnAt="23"/>
                            </m:rPr>
                            <a:rPr lang="en-US" i="1">
                              <a:solidFill>
                                <a:schemeClr val="tx1">
                                  <a:lumMod val="65000"/>
                                  <a:lumOff val="35000"/>
                                </a:schemeClr>
                              </a:solidFill>
                              <a:latin typeface="Cambria Math" panose="02040503050406030204" pitchFamily="18" charset="0"/>
                            </a:rPr>
                            <m:t>𝐼</m:t>
                          </m:r>
                          <m:r>
                            <a:rPr lang="en-US" i="1">
                              <a:solidFill>
                                <a:schemeClr val="tx1">
                                  <a:lumMod val="65000"/>
                                  <a:lumOff val="35000"/>
                                </a:schemeClr>
                              </a:solidFill>
                              <a:latin typeface="Cambria Math" panose="02040503050406030204" pitchFamily="18" charset="0"/>
                            </a:rPr>
                            <m:t>∗</m:t>
                          </m:r>
                        </m:sub>
                        <m:sup>
                          <m:r>
                            <a:rPr lang="en-US" i="1">
                              <a:solidFill>
                                <a:schemeClr val="tx1">
                                  <a:lumMod val="65000"/>
                                  <a:lumOff val="35000"/>
                                </a:schemeClr>
                              </a:solidFill>
                              <a:latin typeface="Cambria Math" panose="02040503050406030204" pitchFamily="18" charset="0"/>
                              <a:ea typeface="Cambria Math" panose="02040503050406030204" pitchFamily="18" charset="0"/>
                            </a:rPr>
                            <m:t>∞</m:t>
                          </m:r>
                        </m:sup>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(1−</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𝑌</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e>
                      </m:nary>
                      <m:r>
                        <a:rPr lang="en-US" b="0" i="1" smtClean="0">
                          <a:solidFill>
                            <a:schemeClr val="tx1">
                              <a:lumMod val="65000"/>
                              <a:lumOff val="35000"/>
                            </a:schemeClr>
                          </a:solidFill>
                          <a:latin typeface="Cambria Math" panose="02040503050406030204" pitchFamily="18" charset="0"/>
                        </a:rPr>
                        <m:t>=</m:t>
                      </m:r>
                      <m:nary>
                        <m:naryPr>
                          <m:ctrlPr>
                            <a:rPr lang="en-US" i="1">
                              <a:solidFill>
                                <a:schemeClr val="tx1">
                                  <a:lumMod val="65000"/>
                                  <a:lumOff val="35000"/>
                                </a:schemeClr>
                              </a:solidFill>
                              <a:latin typeface="Cambria Math" panose="02040503050406030204" pitchFamily="18" charset="0"/>
                            </a:rPr>
                          </m:ctrlPr>
                        </m:naryPr>
                        <m:sub>
                          <m:r>
                            <a:rPr lang="en-US" i="1" smtClean="0">
                              <a:solidFill>
                                <a:schemeClr val="tx1">
                                  <a:lumMod val="65000"/>
                                  <a:lumOff val="35000"/>
                                </a:schemeClr>
                              </a:solidFill>
                              <a:latin typeface="Cambria Math" panose="02040503050406030204" pitchFamily="18" charset="0"/>
                            </a:rPr>
                            <m:t>𝐹</m:t>
                          </m:r>
                        </m:sub>
                        <m:sup>
                          <m:r>
                            <a:rPr lang="en-US" i="1">
                              <a:solidFill>
                                <a:schemeClr val="tx1">
                                  <a:lumMod val="65000"/>
                                  <a:lumOff val="35000"/>
                                </a:schemeClr>
                              </a:solidFill>
                              <a:latin typeface="Cambria Math" panose="02040503050406030204" pitchFamily="18" charset="0"/>
                            </a:rPr>
                            <m:t>𝐹</m:t>
                          </m:r>
                          <m:r>
                            <a:rPr lang="en-US" i="1">
                              <a:solidFill>
                                <a:schemeClr val="tx1">
                                  <a:lumMod val="65000"/>
                                  <a:lumOff val="35000"/>
                                </a:schemeClr>
                              </a:solidFill>
                              <a:latin typeface="Cambria Math" panose="02040503050406030204" pitchFamily="18" charset="0"/>
                            </a:rPr>
                            <m:t>+</m:t>
                          </m:r>
                          <m:r>
                            <m:rPr>
                              <m:brk m:alnAt="23"/>
                            </m:rPr>
                            <a:rPr lang="en-US" i="1">
                              <a:solidFill>
                                <a:schemeClr val="tx1">
                                  <a:lumMod val="65000"/>
                                  <a:lumOff val="35000"/>
                                </a:schemeClr>
                              </a:solidFill>
                              <a:latin typeface="Cambria Math" panose="02040503050406030204" pitchFamily="18" charset="0"/>
                            </a:rPr>
                            <m:t>𝐼</m:t>
                          </m:r>
                          <m:r>
                            <a:rPr lang="en-US" i="1">
                              <a:solidFill>
                                <a:schemeClr val="tx1">
                                  <a:lumMod val="65000"/>
                                  <a:lumOff val="35000"/>
                                </a:schemeClr>
                              </a:solidFill>
                              <a:latin typeface="Cambria Math" panose="02040503050406030204" pitchFamily="18" charset="0"/>
                            </a:rPr>
                            <m:t>∗</m:t>
                          </m:r>
                        </m:sup>
                        <m:e>
                          <m:d>
                            <m:d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𝑍</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−1</m:t>
                              </m:r>
                            </m:e>
                          </m:d>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𝑑𝑅</m:t>
                          </m:r>
                        </m:e>
                      </m:nary>
                    </m:oMath>
                  </m:oMathPara>
                </a14:m>
                <a:endParaRPr lang="en-US" b="0"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087494" y="2253578"/>
                <a:ext cx="10017011" cy="4372590"/>
              </a:xfrm>
              <a:prstGeom prst="rect">
                <a:avLst/>
              </a:prstGeom>
              <a:blipFill>
                <a:blip r:embed="rId2"/>
                <a:stretch>
                  <a:fillRect l="-912" t="-1953" r="-60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85767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Result 2</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844468" y="2090340"/>
            <a:ext cx="5151644" cy="4490109"/>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1200"/>
              </a:spcAft>
            </a:pPr>
            <a:r>
              <a:rPr lang="en-US" b="0" dirty="0">
                <a:solidFill>
                  <a:schemeClr val="tx1">
                    <a:lumMod val="65000"/>
                    <a:lumOff val="35000"/>
                  </a:schemeClr>
                </a:solidFill>
                <a:latin typeface="Corbel" panose="020B0503020204020204" pitchFamily="34" charset="0"/>
              </a:rPr>
              <a:t>If managers are not allowed to issue equity for investment at date 1, </a:t>
            </a:r>
            <a:r>
              <a:rPr lang="en-US" b="1" i="1" dirty="0">
                <a:solidFill>
                  <a:schemeClr val="tx1">
                    <a:lumMod val="65000"/>
                    <a:lumOff val="35000"/>
                  </a:schemeClr>
                </a:solidFill>
                <a:latin typeface="Corbel" panose="020B0503020204020204" pitchFamily="34" charset="0"/>
              </a:rPr>
              <a:t>there is at most one finite face value of debt F* to be paid at date 1 that maximizes the date 0 value of the firm and is chosen by managers.</a:t>
            </a:r>
            <a:r>
              <a:rPr lang="en-US" b="0" dirty="0">
                <a:solidFill>
                  <a:schemeClr val="tx1">
                    <a:lumMod val="65000"/>
                    <a:lumOff val="35000"/>
                  </a:schemeClr>
                </a:solidFill>
                <a:latin typeface="Corbel" panose="020B0503020204020204" pitchFamily="34" charset="0"/>
              </a:rPr>
              <a:t> </a:t>
            </a:r>
            <a:r>
              <a:rPr lang="en-US" dirty="0">
                <a:solidFill>
                  <a:schemeClr val="tx1">
                    <a:lumMod val="65000"/>
                    <a:lumOff val="35000"/>
                  </a:schemeClr>
                </a:solidFill>
                <a:latin typeface="Corbel" panose="020B0503020204020204" pitchFamily="34" charset="0"/>
              </a:rPr>
              <a:t> The proceeds of the date 0 debt issue with </a:t>
            </a:r>
            <a:r>
              <a:rPr lang="en-US" i="1" dirty="0">
                <a:solidFill>
                  <a:schemeClr val="tx1">
                    <a:lumMod val="65000"/>
                    <a:lumOff val="35000"/>
                  </a:schemeClr>
                </a:solidFill>
                <a:latin typeface="Corbel" panose="020B0503020204020204" pitchFamily="34" charset="0"/>
              </a:rPr>
              <a:t>F*</a:t>
            </a:r>
            <a:r>
              <a:rPr lang="en-US" dirty="0">
                <a:solidFill>
                  <a:schemeClr val="tx1">
                    <a:lumMod val="65000"/>
                    <a:lumOff val="35000"/>
                  </a:schemeClr>
                </a:solidFill>
                <a:latin typeface="Corbel" panose="020B0503020204020204" pitchFamily="34" charset="0"/>
              </a:rPr>
              <a:t> are paid out to shareholders as a dividend </a:t>
            </a:r>
            <a:r>
              <a:rPr lang="en-US" b="1" i="1" u="sng" dirty="0">
                <a:solidFill>
                  <a:schemeClr val="tx1">
                    <a:lumMod val="65000"/>
                    <a:lumOff val="35000"/>
                  </a:schemeClr>
                </a:solidFill>
                <a:latin typeface="Corbel" panose="020B0503020204020204" pitchFamily="34" charset="0"/>
              </a:rPr>
              <a:t>or</a:t>
            </a:r>
            <a:r>
              <a:rPr lang="en-US" dirty="0">
                <a:solidFill>
                  <a:schemeClr val="tx1">
                    <a:lumMod val="65000"/>
                    <a:lumOff val="35000"/>
                  </a:schemeClr>
                </a:solidFill>
                <a:latin typeface="Corbel" panose="020B0503020204020204" pitchFamily="34" charset="0"/>
              </a:rPr>
              <a:t> used to finance the assets in place.</a:t>
            </a:r>
            <a:endParaRPr lang="en-US" b="0" dirty="0">
              <a:solidFill>
                <a:schemeClr val="tx1">
                  <a:lumMod val="65000"/>
                  <a:lumOff val="35000"/>
                </a:schemeClr>
              </a:solidFill>
              <a:latin typeface="Corbel" panose="020B0503020204020204" pitchFamily="34" charset="0"/>
            </a:endParaRPr>
          </a:p>
          <a:p>
            <a:r>
              <a:rPr lang="en-US" i="1" dirty="0">
                <a:solidFill>
                  <a:schemeClr val="tx1">
                    <a:lumMod val="65000"/>
                    <a:lumOff val="35000"/>
                  </a:schemeClr>
                </a:solidFill>
                <a:latin typeface="Corbel" panose="020B0503020204020204" pitchFamily="34" charset="0"/>
              </a:rPr>
              <a:t>This figure plots the value of the firm as a function of the face value of the debt maturing at date 1.</a:t>
            </a:r>
            <a:endParaRPr lang="en-US" b="0" i="1"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pic>
        <p:nvPicPr>
          <p:cNvPr id="5" name="Picture 4" descr="Chart, line chart&#10;&#10;Description automatically generated">
            <a:extLst>
              <a:ext uri="{FF2B5EF4-FFF2-40B4-BE49-F238E27FC236}">
                <a16:creationId xmlns:a16="http://schemas.microsoft.com/office/drawing/2014/main" id="{200D12E5-7785-0F7D-3335-292A8911913B}"/>
              </a:ext>
            </a:extLst>
          </p:cNvPr>
          <p:cNvPicPr>
            <a:picLocks noChangeAspect="1"/>
          </p:cNvPicPr>
          <p:nvPr/>
        </p:nvPicPr>
        <p:blipFill>
          <a:blip r:embed="rId3"/>
          <a:stretch>
            <a:fillRect/>
          </a:stretch>
        </p:blipFill>
        <p:spPr>
          <a:xfrm>
            <a:off x="6403153" y="1371600"/>
            <a:ext cx="4624511" cy="5123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178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Cash-flow Volatility</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125"/>
            <a:ext cx="9656064" cy="4031072"/>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tx1">
                    <a:lumMod val="65000"/>
                    <a:lumOff val="35000"/>
                  </a:schemeClr>
                </a:solidFill>
                <a:latin typeface="Corbel" panose="020B0503020204020204" pitchFamily="34" charset="0"/>
              </a:rPr>
              <a:t>While the previous two results demonstrate that </a:t>
            </a:r>
            <a:r>
              <a:rPr lang="en-US" b="1" i="1" dirty="0">
                <a:solidFill>
                  <a:schemeClr val="tx1">
                    <a:lumMod val="65000"/>
                    <a:lumOff val="35000"/>
                  </a:schemeClr>
                </a:solidFill>
                <a:latin typeface="Corbel" panose="020B0503020204020204" pitchFamily="34" charset="0"/>
              </a:rPr>
              <a:t>an optimal financing policy can reduce the costs of managerial discretion</a:t>
            </a:r>
            <a:r>
              <a:rPr lang="en-US" dirty="0">
                <a:solidFill>
                  <a:schemeClr val="tx1">
                    <a:lumMod val="65000"/>
                    <a:lumOff val="35000"/>
                  </a:schemeClr>
                </a:solidFill>
                <a:latin typeface="Corbel" panose="020B0503020204020204" pitchFamily="34" charset="0"/>
              </a:rPr>
              <a:t>, this policy may dictate </a:t>
            </a:r>
            <a:r>
              <a:rPr lang="en-US" b="1" i="1" dirty="0">
                <a:solidFill>
                  <a:schemeClr val="tx1">
                    <a:lumMod val="65000"/>
                    <a:lumOff val="35000"/>
                  </a:schemeClr>
                </a:solidFill>
                <a:latin typeface="Corbel" panose="020B0503020204020204" pitchFamily="34" charset="0"/>
              </a:rPr>
              <a:t>either increasing </a:t>
            </a:r>
            <a:r>
              <a:rPr lang="en-US" dirty="0">
                <a:solidFill>
                  <a:schemeClr val="tx1">
                    <a:lumMod val="65000"/>
                    <a:lumOff val="35000"/>
                  </a:schemeClr>
                </a:solidFill>
                <a:latin typeface="Corbel" panose="020B0503020204020204" pitchFamily="34" charset="0"/>
              </a:rPr>
              <a:t>or </a:t>
            </a:r>
            <a:r>
              <a:rPr lang="en-US" b="1" i="1" dirty="0">
                <a:solidFill>
                  <a:schemeClr val="tx1">
                    <a:lumMod val="65000"/>
                    <a:lumOff val="35000"/>
                  </a:schemeClr>
                </a:solidFill>
                <a:latin typeface="Corbel" panose="020B0503020204020204" pitchFamily="34" charset="0"/>
              </a:rPr>
              <a:t>decreasing</a:t>
            </a:r>
            <a:r>
              <a:rPr lang="en-US" dirty="0">
                <a:solidFill>
                  <a:schemeClr val="tx1">
                    <a:lumMod val="65000"/>
                    <a:lumOff val="35000"/>
                  </a:schemeClr>
                </a:solidFill>
                <a:latin typeface="Corbel" panose="020B0503020204020204" pitchFamily="34" charset="0"/>
              </a:rPr>
              <a:t> resources under managerial control.</a:t>
            </a:r>
          </a:p>
          <a:p>
            <a:pPr algn="l"/>
            <a:endParaRPr lang="en-US"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Thus far, </a:t>
            </a:r>
            <a:r>
              <a:rPr lang="en-US" b="1" i="1" dirty="0">
                <a:solidFill>
                  <a:schemeClr val="tx1">
                    <a:lumMod val="65000"/>
                    <a:lumOff val="35000"/>
                  </a:schemeClr>
                </a:solidFill>
                <a:latin typeface="Corbel" panose="020B0503020204020204" pitchFamily="34" charset="0"/>
              </a:rPr>
              <a:t>cash flow volatility has been taken as a given</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Since cash flow can be affected by firm policies, </a:t>
            </a:r>
            <a:r>
              <a:rPr lang="en-US" b="1" i="1" dirty="0">
                <a:solidFill>
                  <a:schemeClr val="tx1">
                    <a:lumMod val="65000"/>
                    <a:lumOff val="35000"/>
                  </a:schemeClr>
                </a:solidFill>
                <a:latin typeface="Corbel" panose="020B0503020204020204" pitchFamily="34" charset="0"/>
              </a:rPr>
              <a:t>how do changes in cash flow volatility affect the effectiveness of financing policies?</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From the model, we know that </a:t>
            </a:r>
            <a:r>
              <a:rPr lang="en-US" i="1" dirty="0">
                <a:solidFill>
                  <a:schemeClr val="tx1">
                    <a:lumMod val="65000"/>
                    <a:lumOff val="35000"/>
                  </a:schemeClr>
                </a:solidFill>
                <a:latin typeface="Corbel" panose="020B0503020204020204" pitchFamily="34" charset="0"/>
              </a:rPr>
              <a:t>V* </a:t>
            </a:r>
            <a:r>
              <a:rPr lang="en-US" dirty="0">
                <a:solidFill>
                  <a:schemeClr val="tx1">
                    <a:lumMod val="65000"/>
                    <a:lumOff val="35000"/>
                  </a:schemeClr>
                </a:solidFill>
                <a:latin typeface="Corbel" panose="020B0503020204020204" pitchFamily="34" charset="0"/>
              </a:rPr>
              <a:t>is the value of the firm’s positive NPV investment opportunity </a:t>
            </a:r>
            <a:r>
              <a:rPr lang="en-US" b="1" i="1" u="sng" dirty="0">
                <a:solidFill>
                  <a:schemeClr val="tx1">
                    <a:lumMod val="65000"/>
                    <a:lumOff val="35000"/>
                  </a:schemeClr>
                </a:solidFill>
                <a:latin typeface="Corbel" panose="020B0503020204020204" pitchFamily="34" charset="0"/>
              </a:rPr>
              <a:t>plus</a:t>
            </a:r>
            <a:r>
              <a:rPr lang="en-US" dirty="0">
                <a:solidFill>
                  <a:schemeClr val="tx1">
                    <a:lumMod val="65000"/>
                    <a:lumOff val="35000"/>
                  </a:schemeClr>
                </a:solidFill>
                <a:latin typeface="Corbel" panose="020B0503020204020204" pitchFamily="34" charset="0"/>
              </a:rPr>
              <a:t> the present value of the firm’s cash flow (value of the firm if managers maximize shareholder wealth)</a:t>
            </a: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7533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Cash-flow Volatility</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56230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sSup>
                        <m:sSupPr>
                          <m:ctrlPr>
                            <a:rPr lang="en-US"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𝑉</m:t>
                          </m:r>
                        </m:e>
                        <m:sup>
                          <m:r>
                            <a:rPr lang="en-US" i="1">
                              <a:solidFill>
                                <a:schemeClr val="tx1">
                                  <a:lumMod val="65000"/>
                                  <a:lumOff val="35000"/>
                                </a:schemeClr>
                              </a:solidFill>
                              <a:latin typeface="Cambria Math" panose="02040503050406030204" pitchFamily="18" charset="0"/>
                            </a:rPr>
                            <m:t>∗</m:t>
                          </m:r>
                        </m:sup>
                      </m:sSup>
                      <m:r>
                        <a:rPr lang="en-US" b="0" i="1" smtClean="0">
                          <a:solidFill>
                            <a:schemeClr val="tx1">
                              <a:lumMod val="65000"/>
                              <a:lumOff val="35000"/>
                            </a:schemeClr>
                          </a:solidFill>
                          <a:latin typeface="Cambria Math" panose="02040503050406030204" pitchFamily="18" charset="0"/>
                        </a:rPr>
                        <m:t>=</m:t>
                      </m:r>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𝐼</m:t>
                          </m:r>
                        </m:e>
                        <m:sup>
                          <m:r>
                            <a:rPr lang="en-US" b="0" i="1" smtClean="0">
                              <a:solidFill>
                                <a:schemeClr val="tx1">
                                  <a:lumMod val="65000"/>
                                  <a:lumOff val="35000"/>
                                </a:schemeClr>
                              </a:solidFill>
                              <a:latin typeface="Cambria Math" panose="02040503050406030204" pitchFamily="18" charset="0"/>
                            </a:rPr>
                            <m:t>∗</m:t>
                          </m:r>
                        </m:sup>
                      </m:sSup>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𝑍</m:t>
                          </m:r>
                          <m:r>
                            <a:rPr lang="en-US" b="0" i="1" smtClean="0">
                              <a:solidFill>
                                <a:schemeClr val="tx1">
                                  <a:lumMod val="65000"/>
                                  <a:lumOff val="35000"/>
                                </a:schemeClr>
                              </a:solidFill>
                              <a:latin typeface="Cambria Math" panose="02040503050406030204" pitchFamily="18" charset="0"/>
                            </a:rPr>
                            <m:t>−1</m:t>
                          </m:r>
                        </m:e>
                      </m:d>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𝐸</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oMath>
                  </m:oMathPara>
                </a14:m>
                <a:endParaRPr lang="en-US" b="0" dirty="0">
                  <a:solidFill>
                    <a:schemeClr val="tx1">
                      <a:lumMod val="65000"/>
                      <a:lumOff val="35000"/>
                    </a:schemeClr>
                  </a:solidFill>
                  <a:latin typeface="Corbel" panose="020B0503020204020204" pitchFamily="34" charset="0"/>
                </a:endParaRPr>
              </a:p>
              <a:p>
                <a:pPr algn="l"/>
                <a:r>
                  <a:rPr lang="en-US" b="0" dirty="0">
                    <a:solidFill>
                      <a:schemeClr val="tx1">
                        <a:lumMod val="65000"/>
                        <a:lumOff val="35000"/>
                      </a:schemeClr>
                    </a:solidFill>
                    <a:latin typeface="Corbel" panose="020B0503020204020204" pitchFamily="34" charset="0"/>
                  </a:rPr>
                  <a:t>Consequently, </a:t>
                </a:r>
                <a:r>
                  <a:rPr lang="en-US" b="1" i="1" dirty="0">
                    <a:solidFill>
                      <a:schemeClr val="tx1">
                        <a:lumMod val="65000"/>
                        <a:lumOff val="35000"/>
                      </a:schemeClr>
                    </a:solidFill>
                    <a:latin typeface="Corbel" panose="020B0503020204020204" pitchFamily="34" charset="0"/>
                  </a:rPr>
                  <a:t>∆ in cash flow volatility has no impact on firm value if managers still maximize shareholder wealth.  </a:t>
                </a:r>
              </a:p>
              <a:p>
                <a:pPr marL="342900" indent="-342900" algn="l">
                  <a:buFont typeface="Arial" panose="020B0604020202020204" pitchFamily="34" charset="0"/>
                  <a:buChar char="•"/>
                </a:pPr>
                <a:r>
                  <a:rPr lang="en-US" b="0" i="1" dirty="0">
                    <a:solidFill>
                      <a:schemeClr val="tx1">
                        <a:lumMod val="65000"/>
                        <a:lumOff val="35000"/>
                      </a:schemeClr>
                    </a:solidFill>
                    <a:latin typeface="Corbel" panose="020B0503020204020204" pitchFamily="34" charset="0"/>
                  </a:rPr>
                  <a:t>V* ~ V(N*) </a:t>
                </a:r>
                <a:r>
                  <a:rPr lang="en-US" b="0" dirty="0">
                    <a:solidFill>
                      <a:schemeClr val="tx1">
                        <a:lumMod val="65000"/>
                        <a:lumOff val="35000"/>
                      </a:schemeClr>
                    </a:solidFill>
                    <a:latin typeface="Corbel" panose="020B0503020204020204" pitchFamily="34" charset="0"/>
                  </a:rPr>
                  <a:t>where </a:t>
                </a:r>
                <a:r>
                  <a:rPr lang="en-US" b="0" i="1" dirty="0">
                    <a:solidFill>
                      <a:schemeClr val="tx1">
                        <a:lumMod val="65000"/>
                        <a:lumOff val="35000"/>
                      </a:schemeClr>
                    </a:solidFill>
                    <a:latin typeface="Corbel" panose="020B0503020204020204" pitchFamily="34" charset="0"/>
                  </a:rPr>
                  <a:t>N*</a:t>
                </a:r>
                <a:r>
                  <a:rPr lang="en-US" b="0" dirty="0">
                    <a:solidFill>
                      <a:schemeClr val="tx1">
                        <a:lumMod val="65000"/>
                        <a:lumOff val="35000"/>
                      </a:schemeClr>
                    </a:solidFill>
                    <a:latin typeface="Corbel" panose="020B0503020204020204" pitchFamily="34" charset="0"/>
                  </a:rPr>
                  <a:t> is </a:t>
                </a:r>
                <a:r>
                  <a:rPr lang="en-US" b="1" i="1" dirty="0">
                    <a:solidFill>
                      <a:schemeClr val="tx1">
                        <a:lumMod val="65000"/>
                        <a:lumOff val="35000"/>
                      </a:schemeClr>
                    </a:solidFill>
                    <a:latin typeface="Corbel" panose="020B0503020204020204" pitchFamily="34" charset="0"/>
                  </a:rPr>
                  <a:t>the firm’s optimal net financing at date 1</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In general, since </a:t>
                </a:r>
                <a:r>
                  <a:rPr lang="en-US" i="1" dirty="0">
                    <a:solidFill>
                      <a:schemeClr val="tx1">
                        <a:lumMod val="65000"/>
                        <a:lumOff val="35000"/>
                      </a:schemeClr>
                    </a:solidFill>
                    <a:latin typeface="Corbel" panose="020B0503020204020204" pitchFamily="34" charset="0"/>
                  </a:rPr>
                  <a:t>V(N*) </a:t>
                </a:r>
                <a:r>
                  <a:rPr lang="en-US" dirty="0">
                    <a:solidFill>
                      <a:schemeClr val="tx1">
                        <a:lumMod val="65000"/>
                        <a:lumOff val="35000"/>
                      </a:schemeClr>
                    </a:solidFill>
                    <a:latin typeface="Corbel" panose="020B0503020204020204" pitchFamily="34" charset="0"/>
                  </a:rPr>
                  <a:t>is a function of this volatility, </a:t>
                </a:r>
                <a:r>
                  <a:rPr lang="en-US" b="1" i="1" dirty="0">
                    <a:solidFill>
                      <a:schemeClr val="tx1">
                        <a:lumMod val="65000"/>
                        <a:lumOff val="35000"/>
                      </a:schemeClr>
                    </a:solidFill>
                    <a:latin typeface="Corbel" panose="020B0503020204020204" pitchFamily="34" charset="0"/>
                  </a:rPr>
                  <a:t>the costs of managerial discretion depend on this volatility</a:t>
                </a:r>
              </a:p>
              <a:p>
                <a:pPr algn="l"/>
                <a:r>
                  <a:rPr lang="en-US" u="sng" dirty="0">
                    <a:solidFill>
                      <a:schemeClr val="tx1">
                        <a:lumMod val="65000"/>
                        <a:lumOff val="35000"/>
                      </a:schemeClr>
                    </a:solidFill>
                    <a:latin typeface="Corbel" panose="020B0503020204020204" pitchFamily="34" charset="0"/>
                  </a:rPr>
                  <a:t>Assuming </a:t>
                </a:r>
                <a:r>
                  <a:rPr lang="en-US" u="sng" dirty="0" err="1">
                    <a:solidFill>
                      <a:schemeClr val="tx1">
                        <a:lumMod val="65000"/>
                        <a:lumOff val="35000"/>
                      </a:schemeClr>
                    </a:solidFill>
                    <a:latin typeface="Corbel" panose="020B0503020204020204" pitchFamily="34" charset="0"/>
                  </a:rPr>
                  <a:t>nonstochastic</a:t>
                </a:r>
                <a:r>
                  <a:rPr lang="en-US" u="sng" dirty="0">
                    <a:solidFill>
                      <a:schemeClr val="tx1">
                        <a:lumMod val="65000"/>
                        <a:lumOff val="35000"/>
                      </a:schemeClr>
                    </a:solidFill>
                    <a:latin typeface="Corbel" panose="020B0503020204020204" pitchFamily="34" charset="0"/>
                  </a:rPr>
                  <a:t> cash flow:</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Shareholders know </a:t>
                </a:r>
                <a:r>
                  <a:rPr lang="en-US" i="1" dirty="0">
                    <a:solidFill>
                      <a:schemeClr val="tx1">
                        <a:lumMod val="65000"/>
                        <a:lumOff val="35000"/>
                      </a:schemeClr>
                    </a:solidFill>
                    <a:latin typeface="Corbel" panose="020B0503020204020204" pitchFamily="34" charset="0"/>
                  </a:rPr>
                  <a:t>R – I* </a:t>
                </a:r>
                <a:r>
                  <a:rPr lang="en-US" dirty="0">
                    <a:solidFill>
                      <a:schemeClr val="tx1">
                        <a:lumMod val="65000"/>
                        <a:lumOff val="35000"/>
                      </a:schemeClr>
                    </a:solidFill>
                    <a:latin typeface="Corbel" panose="020B0503020204020204" pitchFamily="34" charset="0"/>
                  </a:rPr>
                  <a:t>and can choose policy </a:t>
                </a:r>
                <a:r>
                  <a:rPr lang="en-US" i="1" dirty="0">
                    <a:solidFill>
                      <a:schemeClr val="tx1">
                        <a:lumMod val="65000"/>
                        <a:lumOff val="35000"/>
                      </a:schemeClr>
                    </a:solidFill>
                    <a:latin typeface="Corbel" panose="020B0503020204020204" pitchFamily="34" charset="0"/>
                  </a:rPr>
                  <a:t>N* = I* – R </a:t>
                </a:r>
              </a:p>
              <a:p>
                <a:pPr marL="800100" lvl="1" indent="-342900" algn="l">
                  <a:buFont typeface="Arial" panose="020B0604020202020204" pitchFamily="34" charset="0"/>
                  <a:buChar char="•"/>
                </a:pPr>
                <a:r>
                  <a:rPr lang="en-US" b="0" dirty="0">
                    <a:solidFill>
                      <a:schemeClr val="tx1">
                        <a:lumMod val="65000"/>
                        <a:lumOff val="35000"/>
                      </a:schemeClr>
                    </a:solidFill>
                    <a:latin typeface="Corbel" panose="020B0503020204020204" pitchFamily="34" charset="0"/>
                  </a:rPr>
                  <a:t>Because management’s available funds equal </a:t>
                </a:r>
                <a:r>
                  <a:rPr lang="en-US" b="0" i="1" dirty="0">
                    <a:solidFill>
                      <a:schemeClr val="tx1">
                        <a:lumMod val="65000"/>
                        <a:lumOff val="35000"/>
                      </a:schemeClr>
                    </a:solidFill>
                    <a:latin typeface="Corbel" panose="020B0503020204020204" pitchFamily="34" charset="0"/>
                  </a:rPr>
                  <a:t>I*</a:t>
                </a:r>
                <a:r>
                  <a:rPr lang="en-US" dirty="0">
                    <a:solidFill>
                      <a:schemeClr val="tx1">
                        <a:lumMod val="65000"/>
                        <a:lumOff val="35000"/>
                      </a:schemeClr>
                    </a:solidFill>
                    <a:latin typeface="Corbel" panose="020B0503020204020204" pitchFamily="34" charset="0"/>
                  </a:rPr>
                  <a:t>, </a:t>
                </a:r>
                <a:r>
                  <a:rPr lang="en-US" b="1" i="1" dirty="0">
                    <a:solidFill>
                      <a:schemeClr val="tx1">
                        <a:lumMod val="65000"/>
                        <a:lumOff val="35000"/>
                      </a:schemeClr>
                    </a:solidFill>
                    <a:latin typeface="Corbel" panose="020B0503020204020204" pitchFamily="34" charset="0"/>
                  </a:rPr>
                  <a:t>there are no agency costs here </a:t>
                </a:r>
              </a:p>
              <a:p>
                <a:pPr marL="800100" lvl="1" indent="-342900" algn="l">
                  <a:buFont typeface="Arial" panose="020B0604020202020204" pitchFamily="34" charset="0"/>
                  <a:buChar char="•"/>
                </a:pPr>
                <a:r>
                  <a:rPr lang="en-US" b="0" dirty="0">
                    <a:solidFill>
                      <a:schemeClr val="tx1">
                        <a:lumMod val="65000"/>
                        <a:lumOff val="35000"/>
                      </a:schemeClr>
                    </a:solidFill>
                    <a:latin typeface="Corbel" panose="020B0503020204020204" pitchFamily="34" charset="0"/>
                  </a:rPr>
                  <a:t>Ergo,</a:t>
                </a:r>
                <a:r>
                  <a:rPr lang="en-US" dirty="0">
                    <a:solidFill>
                      <a:schemeClr val="tx1">
                        <a:lumMod val="65000"/>
                        <a:lumOff val="35000"/>
                      </a:schemeClr>
                    </a:solidFill>
                    <a:latin typeface="Corbel" panose="020B0503020204020204" pitchFamily="34" charset="0"/>
                  </a:rPr>
                  <a:t> </a:t>
                </a:r>
                <a:r>
                  <a:rPr lang="en-US" b="1" i="1" dirty="0">
                    <a:solidFill>
                      <a:schemeClr val="tx1">
                        <a:lumMod val="65000"/>
                        <a:lumOff val="35000"/>
                      </a:schemeClr>
                    </a:solidFill>
                    <a:latin typeface="Corbel" panose="020B0503020204020204" pitchFamily="34" charset="0"/>
                  </a:rPr>
                  <a:t>if shareholders implement policies making cashflow riskless, they could eliminate agency costs</a:t>
                </a:r>
              </a:p>
              <a:p>
                <a:pPr algn="l"/>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063865"/>
                <a:ext cx="9656064" cy="4562303"/>
              </a:xfrm>
              <a:prstGeom prst="rect">
                <a:avLst/>
              </a:prstGeom>
              <a:blipFill>
                <a:blip r:embed="rId2"/>
                <a:stretch>
                  <a:fillRect l="-94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5658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Result 3</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499965"/>
            <a:ext cx="9656064" cy="3443635"/>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0" u="sng" dirty="0">
                <a:solidFill>
                  <a:schemeClr val="tx1">
                    <a:lumMod val="65000"/>
                    <a:lumOff val="35000"/>
                  </a:schemeClr>
                </a:solidFill>
                <a:latin typeface="Corbel" panose="020B0503020204020204" pitchFamily="34" charset="0"/>
              </a:rPr>
              <a:t>For any distribution of cash flow </a:t>
            </a:r>
            <a:r>
              <a:rPr lang="en-US" b="0" i="1" u="sng" dirty="0">
                <a:solidFill>
                  <a:schemeClr val="tx1">
                    <a:lumMod val="65000"/>
                    <a:lumOff val="35000"/>
                  </a:schemeClr>
                </a:solidFill>
                <a:latin typeface="Corbel" panose="020B0503020204020204" pitchFamily="34" charset="0"/>
              </a:rPr>
              <a:t>G(R):</a:t>
            </a:r>
          </a:p>
          <a:p>
            <a:pPr marL="457200" indent="-457200" algn="l">
              <a:buFont typeface="+mj-lt"/>
              <a:buAutoNum type="arabicPeriod"/>
            </a:pPr>
            <a:r>
              <a:rPr lang="en-US" b="1" i="1" dirty="0">
                <a:solidFill>
                  <a:schemeClr val="tx1">
                    <a:lumMod val="65000"/>
                    <a:lumOff val="35000"/>
                  </a:schemeClr>
                </a:solidFill>
                <a:latin typeface="Corbel" panose="020B0503020204020204" pitchFamily="34" charset="0"/>
              </a:rPr>
              <a:t>If the firm issues equity</a:t>
            </a:r>
            <a:r>
              <a:rPr lang="en-US" dirty="0">
                <a:solidFill>
                  <a:schemeClr val="tx1">
                    <a:lumMod val="65000"/>
                    <a:lumOff val="35000"/>
                  </a:schemeClr>
                </a:solidFill>
                <a:latin typeface="Corbel" panose="020B0503020204020204" pitchFamily="34" charset="0"/>
              </a:rPr>
              <a:t>, the costs of managerial discretion fall if </a:t>
            </a:r>
            <a:r>
              <a:rPr lang="en-US" i="1" dirty="0">
                <a:solidFill>
                  <a:schemeClr val="tx1">
                    <a:lumMod val="65000"/>
                    <a:lumOff val="35000"/>
                  </a:schemeClr>
                </a:solidFill>
                <a:latin typeface="Corbel" panose="020B0503020204020204" pitchFamily="34" charset="0"/>
              </a:rPr>
              <a:t>G(R)</a:t>
            </a:r>
            <a:r>
              <a:rPr lang="en-US" dirty="0">
                <a:solidFill>
                  <a:schemeClr val="tx1">
                    <a:lumMod val="65000"/>
                    <a:lumOff val="35000"/>
                  </a:schemeClr>
                </a:solidFill>
                <a:latin typeface="Corbel" panose="020B0503020204020204" pitchFamily="34" charset="0"/>
              </a:rPr>
              <a:t> is replaced by a distribution that dominates </a:t>
            </a:r>
            <a:r>
              <a:rPr lang="en-US" i="1" dirty="0">
                <a:solidFill>
                  <a:schemeClr val="tx1">
                    <a:lumMod val="65000"/>
                    <a:lumOff val="35000"/>
                  </a:schemeClr>
                </a:solidFill>
                <a:latin typeface="Corbel" panose="020B0503020204020204" pitchFamily="34" charset="0"/>
              </a:rPr>
              <a:t>G(R)</a:t>
            </a:r>
            <a:r>
              <a:rPr lang="en-US" dirty="0">
                <a:solidFill>
                  <a:schemeClr val="tx1">
                    <a:lumMod val="65000"/>
                    <a:lumOff val="35000"/>
                  </a:schemeClr>
                </a:solidFill>
                <a:latin typeface="Corbel" panose="020B0503020204020204" pitchFamily="34" charset="0"/>
              </a:rPr>
              <a:t> in the sense of second-order stochastic dominance.</a:t>
            </a:r>
          </a:p>
          <a:p>
            <a:pPr marL="457200" indent="-457200" algn="l">
              <a:buFont typeface="+mj-lt"/>
              <a:buAutoNum type="arabicPeriod"/>
            </a:pPr>
            <a:r>
              <a:rPr lang="en-US" b="1" i="1" dirty="0">
                <a:solidFill>
                  <a:schemeClr val="tx1">
                    <a:lumMod val="65000"/>
                    <a:lumOff val="35000"/>
                  </a:schemeClr>
                </a:solidFill>
                <a:latin typeface="Corbel" panose="020B0503020204020204" pitchFamily="34" charset="0"/>
              </a:rPr>
              <a:t>If the firm issues debt</a:t>
            </a:r>
            <a:r>
              <a:rPr lang="en-US" dirty="0">
                <a:solidFill>
                  <a:schemeClr val="tx1">
                    <a:lumMod val="65000"/>
                    <a:lumOff val="35000"/>
                  </a:schemeClr>
                </a:solidFill>
                <a:latin typeface="Corbel" panose="020B0503020204020204" pitchFamily="34" charset="0"/>
              </a:rPr>
              <a:t>, the costs of managerial discretion fall if </a:t>
            </a:r>
            <a:r>
              <a:rPr lang="en-US" i="1" dirty="0">
                <a:solidFill>
                  <a:schemeClr val="tx1">
                    <a:lumMod val="65000"/>
                    <a:lumOff val="35000"/>
                  </a:schemeClr>
                </a:solidFill>
                <a:latin typeface="Corbel" panose="020B0503020204020204" pitchFamily="34" charset="0"/>
              </a:rPr>
              <a:t>G(R)</a:t>
            </a:r>
            <a:r>
              <a:rPr lang="en-US" dirty="0">
                <a:solidFill>
                  <a:schemeClr val="tx1">
                    <a:lumMod val="65000"/>
                    <a:lumOff val="35000"/>
                  </a:schemeClr>
                </a:solidFill>
                <a:latin typeface="Corbel" panose="020B0503020204020204" pitchFamily="34" charset="0"/>
              </a:rPr>
              <a:t> is replaced by a distribution that dominates </a:t>
            </a:r>
            <a:r>
              <a:rPr lang="en-US" i="1" dirty="0">
                <a:solidFill>
                  <a:schemeClr val="tx1">
                    <a:lumMod val="65000"/>
                    <a:lumOff val="35000"/>
                  </a:schemeClr>
                </a:solidFill>
                <a:latin typeface="Corbel" panose="020B0503020204020204" pitchFamily="34" charset="0"/>
              </a:rPr>
              <a:t>G(R)</a:t>
            </a:r>
            <a:r>
              <a:rPr lang="en-US" dirty="0">
                <a:solidFill>
                  <a:schemeClr val="tx1">
                    <a:lumMod val="65000"/>
                    <a:lumOff val="35000"/>
                  </a:schemeClr>
                </a:solidFill>
                <a:latin typeface="Corbel" panose="020B0503020204020204" pitchFamily="34" charset="0"/>
              </a:rPr>
              <a:t> in the sense of second-order stochastic dominance, provided that the present value of the investment in the positive NPV project either increases or does not fall too much with the decrease in the dispersion of cash flow.  </a:t>
            </a:r>
            <a:endParaRPr lang="en-US" b="0"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6849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Under Observation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125"/>
            <a:ext cx="9656064" cy="4215121"/>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0" dirty="0">
                <a:solidFill>
                  <a:schemeClr val="tx1">
                    <a:lumMod val="65000"/>
                    <a:lumOff val="35000"/>
                  </a:schemeClr>
                </a:solidFill>
                <a:latin typeface="Corbel" panose="020B0503020204020204" pitchFamily="34" charset="0"/>
              </a:rPr>
              <a:t>Previously, </a:t>
            </a:r>
            <a:r>
              <a:rPr lang="en-US" b="1" i="1" dirty="0">
                <a:solidFill>
                  <a:schemeClr val="tx1">
                    <a:lumMod val="65000"/>
                    <a:lumOff val="35000"/>
                  </a:schemeClr>
                </a:solidFill>
                <a:latin typeface="Corbel" panose="020B0503020204020204" pitchFamily="34" charset="0"/>
              </a:rPr>
              <a:t>it was assumed that investors know neither the firm’s cash flow nor its investment</a:t>
            </a:r>
            <a:r>
              <a:rPr lang="en-US" b="0" dirty="0">
                <a:solidFill>
                  <a:schemeClr val="tx1">
                    <a:lumMod val="65000"/>
                    <a:lumOff val="35000"/>
                  </a:schemeClr>
                </a:solidFill>
                <a:latin typeface="Corbel" panose="020B0503020204020204" pitchFamily="34" charset="0"/>
              </a:rPr>
              <a:t> – but the main results hold in a simple case wher</a:t>
            </a:r>
            <a:r>
              <a:rPr lang="en-US" dirty="0">
                <a:solidFill>
                  <a:schemeClr val="tx1">
                    <a:lumMod val="65000"/>
                    <a:lumOff val="35000"/>
                  </a:schemeClr>
                </a:solidFill>
                <a:latin typeface="Corbel" panose="020B0503020204020204" pitchFamily="34" charset="0"/>
              </a:rPr>
              <a:t>e </a:t>
            </a:r>
            <a:r>
              <a:rPr lang="en-US" b="1" i="1" dirty="0">
                <a:solidFill>
                  <a:schemeClr val="tx1">
                    <a:lumMod val="65000"/>
                    <a:lumOff val="35000"/>
                  </a:schemeClr>
                </a:solidFill>
                <a:latin typeface="Corbel" panose="020B0503020204020204" pitchFamily="34" charset="0"/>
              </a:rPr>
              <a:t>shareholders observe both cash flow and investment</a:t>
            </a:r>
            <a:r>
              <a:rPr lang="en-US" dirty="0">
                <a:solidFill>
                  <a:schemeClr val="tx1">
                    <a:lumMod val="65000"/>
                    <a:lumOff val="35000"/>
                  </a:schemeClr>
                </a:solidFill>
                <a:latin typeface="Corbel" panose="020B0503020204020204" pitchFamily="34" charset="0"/>
              </a:rPr>
              <a:t> (but do not know the firm’s investment opportunity set).  </a:t>
            </a:r>
          </a:p>
          <a:p>
            <a:pPr marL="342900" indent="-342900" algn="l">
              <a:buFont typeface="Arial" panose="020B0604020202020204" pitchFamily="34" charset="0"/>
              <a:buChar char="•"/>
            </a:pPr>
            <a:r>
              <a:rPr lang="en-US" b="0" dirty="0">
                <a:solidFill>
                  <a:schemeClr val="tx1">
                    <a:lumMod val="65000"/>
                    <a:lumOff val="35000"/>
                  </a:schemeClr>
                </a:solidFill>
                <a:latin typeface="Corbel" panose="020B0503020204020204" pitchFamily="34" charset="0"/>
              </a:rPr>
              <a:t>Here</a:t>
            </a:r>
            <a:r>
              <a:rPr lang="en-US" dirty="0">
                <a:solidFill>
                  <a:schemeClr val="tx1">
                    <a:lumMod val="65000"/>
                    <a:lumOff val="35000"/>
                  </a:schemeClr>
                </a:solidFill>
                <a:latin typeface="Corbel" panose="020B0503020204020204" pitchFamily="34" charset="0"/>
              </a:rPr>
              <a:t>, </a:t>
            </a:r>
            <a:r>
              <a:rPr lang="en-US" i="1" dirty="0">
                <a:solidFill>
                  <a:schemeClr val="tx1">
                    <a:lumMod val="65000"/>
                    <a:lumOff val="35000"/>
                  </a:schemeClr>
                </a:solidFill>
                <a:latin typeface="Corbel" panose="020B0503020204020204" pitchFamily="34" charset="0"/>
              </a:rPr>
              <a:t>H(I*) </a:t>
            </a:r>
            <a:r>
              <a:rPr lang="en-US" dirty="0">
                <a:solidFill>
                  <a:schemeClr val="tx1">
                    <a:lumMod val="65000"/>
                    <a:lumOff val="35000"/>
                  </a:schemeClr>
                </a:solidFill>
                <a:latin typeface="Corbel" panose="020B0503020204020204" pitchFamily="34" charset="0"/>
              </a:rPr>
              <a:t>is the cumulative distribution function for </a:t>
            </a:r>
            <a:r>
              <a:rPr lang="en-US" i="1" dirty="0">
                <a:solidFill>
                  <a:schemeClr val="tx1">
                    <a:lumMod val="65000"/>
                    <a:lumOff val="35000"/>
                  </a:schemeClr>
                </a:solidFill>
                <a:latin typeface="Corbel" panose="020B0503020204020204" pitchFamily="34" charset="0"/>
              </a:rPr>
              <a:t>I*</a:t>
            </a:r>
            <a:r>
              <a:rPr lang="en-US" dirty="0">
                <a:solidFill>
                  <a:schemeClr val="tx1">
                    <a:lumMod val="65000"/>
                    <a:lumOff val="35000"/>
                  </a:schemeClr>
                </a:solidFill>
                <a:latin typeface="Corbel" panose="020B0503020204020204" pitchFamily="34" charset="0"/>
              </a:rPr>
              <a:t> and </a:t>
            </a:r>
            <a:r>
              <a:rPr lang="en-US" i="1" dirty="0">
                <a:solidFill>
                  <a:schemeClr val="tx1">
                    <a:lumMod val="65000"/>
                    <a:lumOff val="35000"/>
                  </a:schemeClr>
                </a:solidFill>
                <a:latin typeface="Corbel" panose="020B0503020204020204" pitchFamily="34" charset="0"/>
              </a:rPr>
              <a:t>h(I*) </a:t>
            </a:r>
            <a:r>
              <a:rPr lang="en-US" dirty="0">
                <a:solidFill>
                  <a:schemeClr val="tx1">
                    <a:lumMod val="65000"/>
                    <a:lumOff val="35000"/>
                  </a:schemeClr>
                </a:solidFill>
                <a:latin typeface="Corbel" panose="020B0503020204020204" pitchFamily="34" charset="0"/>
              </a:rPr>
              <a:t>is the associated density function where </a:t>
            </a:r>
            <a:r>
              <a:rPr lang="en-US" i="1" dirty="0">
                <a:solidFill>
                  <a:schemeClr val="tx1">
                    <a:lumMod val="65000"/>
                    <a:lumOff val="35000"/>
                  </a:schemeClr>
                </a:solidFill>
                <a:latin typeface="Corbel" panose="020B0503020204020204" pitchFamily="34" charset="0"/>
              </a:rPr>
              <a:t>h(I*) &gt; 0 </a:t>
            </a:r>
            <a:r>
              <a:rPr lang="en-US" dirty="0">
                <a:solidFill>
                  <a:schemeClr val="tx1">
                    <a:lumMod val="65000"/>
                    <a:lumOff val="35000"/>
                  </a:schemeClr>
                </a:solidFill>
                <a:latin typeface="Corbel" panose="020B0503020204020204" pitchFamily="34" charset="0"/>
              </a:rPr>
              <a:t>for strictly positive but finite values of </a:t>
            </a:r>
            <a:r>
              <a:rPr lang="en-US" i="1" dirty="0">
                <a:solidFill>
                  <a:schemeClr val="tx1">
                    <a:lumMod val="65000"/>
                    <a:lumOff val="35000"/>
                  </a:schemeClr>
                </a:solidFill>
                <a:latin typeface="Corbel" panose="020B0503020204020204" pitchFamily="34" charset="0"/>
              </a:rPr>
              <a:t>I* </a:t>
            </a:r>
          </a:p>
          <a:p>
            <a:pPr marL="342900"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In this setting, management always wants to invest too much</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If I* is small</a:t>
            </a:r>
            <a:r>
              <a:rPr lang="en-US" dirty="0">
                <a:solidFill>
                  <a:schemeClr val="tx1">
                    <a:lumMod val="65000"/>
                    <a:lumOff val="35000"/>
                  </a:schemeClr>
                </a:solidFill>
                <a:latin typeface="Corbel" panose="020B0503020204020204" pitchFamily="34" charset="0"/>
              </a:rPr>
              <a:t>, management invests in excess of </a:t>
            </a:r>
            <a:r>
              <a:rPr lang="en-US" i="1" dirty="0">
                <a:solidFill>
                  <a:schemeClr val="tx1">
                    <a:lumMod val="65000"/>
                    <a:lumOff val="35000"/>
                  </a:schemeClr>
                </a:solidFill>
                <a:latin typeface="Corbel" panose="020B0503020204020204" pitchFamily="34" charset="0"/>
              </a:rPr>
              <a:t>I* </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If R is large in relation to the mean of I*</a:t>
            </a:r>
            <a:r>
              <a:rPr lang="en-US" dirty="0">
                <a:solidFill>
                  <a:schemeClr val="tx1">
                    <a:lumMod val="65000"/>
                    <a:lumOff val="35000"/>
                  </a:schemeClr>
                </a:solidFill>
                <a:latin typeface="Corbel" panose="020B0503020204020204" pitchFamily="34" charset="0"/>
              </a:rPr>
              <a:t>, shareholders want management to pay out funds at date 1</a:t>
            </a:r>
            <a:endParaRPr lang="en-US" b="0"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527765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Under Observation</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76624" y="2215973"/>
                <a:ext cx="11838752" cy="4076884"/>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a:solidFill>
                      <a:schemeClr val="tx1">
                        <a:lumMod val="65000"/>
                        <a:lumOff val="35000"/>
                      </a:schemeClr>
                    </a:solidFill>
                    <a:latin typeface="Cambria Math" panose="02040503050406030204" pitchFamily="18" charset="0"/>
                  </a:rPr>
                  <a:t>Formally, the payout F that maximizes firm value is the one that maximizes: </a:t>
                </a:r>
              </a:p>
              <a:p>
                <a:pPr algn="l"/>
                <a:endParaRPr lang="en-US" b="0" i="1" dirty="0">
                  <a:solidFill>
                    <a:schemeClr val="tx1">
                      <a:lumMod val="65000"/>
                      <a:lumOff val="35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rPr>
                        <m:t>𝑉</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𝐹</m:t>
                      </m:r>
                      <m:r>
                        <a:rPr lang="en-US" b="0" i="1" smtClean="0">
                          <a:solidFill>
                            <a:schemeClr val="tx1">
                              <a:lumMod val="65000"/>
                              <a:lumOff val="35000"/>
                            </a:schemeClr>
                          </a:solidFill>
                          <a:latin typeface="Cambria Math" panose="02040503050406030204" pitchFamily="18" charset="0"/>
                        </a:rPr>
                        <m:t>+</m:t>
                      </m:r>
                      <m:nary>
                        <m:naryPr>
                          <m:ctrlPr>
                            <a:rPr lang="en-US" b="0" i="1" smtClean="0">
                              <a:solidFill>
                                <a:schemeClr val="tx1">
                                  <a:lumMod val="65000"/>
                                  <a:lumOff val="35000"/>
                                </a:schemeClr>
                              </a:solidFill>
                              <a:latin typeface="Cambria Math" panose="02040503050406030204" pitchFamily="18" charset="0"/>
                            </a:rPr>
                          </m:ctrlPr>
                        </m:naryPr>
                        <m:sub>
                          <m:r>
                            <a:rPr lang="en-US" b="0" i="1" smtClean="0">
                              <a:solidFill>
                                <a:schemeClr val="tx1">
                                  <a:lumMod val="65000"/>
                                  <a:lumOff val="35000"/>
                                </a:schemeClr>
                              </a:solidFill>
                              <a:latin typeface="Cambria Math" panose="02040503050406030204" pitchFamily="18" charset="0"/>
                            </a:rPr>
                            <m:t>0</m:t>
                          </m:r>
                        </m:sub>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ea typeface="Cambria Math" panose="02040503050406030204" pitchFamily="18" charset="0"/>
                            </a:rPr>
                            <m:t>𝐹</m:t>
                          </m:r>
                        </m:sup>
                        <m:e>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𝑅</m:t>
                              </m:r>
                              <m:r>
                                <a:rPr lang="en-US" b="0" i="1" smtClean="0">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rPr>
                                    <m:t>𝐼</m:t>
                                  </m:r>
                                </m:e>
                                <m:sup>
                                  <m:r>
                                    <a:rPr lang="en-US" i="1">
                                      <a:solidFill>
                                        <a:srgbClr val="7030A0"/>
                                      </a:solidFill>
                                      <a:latin typeface="Cambria Math" panose="02040503050406030204" pitchFamily="18" charset="0"/>
                                    </a:rPr>
                                    <m:t>∗</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𝐹</m:t>
                              </m:r>
                            </m:e>
                          </m:d>
                          <m:r>
                            <a:rPr lang="en-US" b="0" i="1" smtClean="0">
                              <a:solidFill>
                                <a:srgbClr val="7030A0"/>
                              </a:solidFill>
                              <a:latin typeface="Cambria Math" panose="02040503050406030204" pitchFamily="18" charset="0"/>
                            </a:rPr>
                            <m:t>𝑌h</m:t>
                          </m:r>
                          <m:r>
                            <a:rPr lang="en-US" b="0" i="1" smtClean="0">
                              <a:solidFill>
                                <a:srgbClr val="7030A0"/>
                              </a:solidFill>
                              <a:latin typeface="Cambria Math" panose="02040503050406030204" pitchFamily="18" charset="0"/>
                            </a:rPr>
                            <m:t>(</m:t>
                          </m:r>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rPr>
                                <m:t>𝐼</m:t>
                              </m:r>
                            </m:e>
                            <m:sup>
                              <m:r>
                                <a:rPr lang="en-US" i="1">
                                  <a:solidFill>
                                    <a:srgbClr val="7030A0"/>
                                  </a:solidFill>
                                  <a:latin typeface="Cambria Math" panose="02040503050406030204" pitchFamily="18" charset="0"/>
                                </a:rPr>
                                <m:t>∗</m:t>
                              </m:r>
                            </m:sup>
                          </m:sSup>
                          <m:r>
                            <a:rPr lang="en-US" b="0" i="1" smtClean="0">
                              <a:solidFill>
                                <a:srgbClr val="7030A0"/>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m:t>
                          </m:r>
                          <m:nary>
                            <m:naryPr>
                              <m:ctrlPr>
                                <a:rPr lang="en-US" b="0" i="1" smtClean="0">
                                  <a:solidFill>
                                    <a:srgbClr val="00B050"/>
                                  </a:solidFill>
                                  <a:latin typeface="Cambria Math" panose="02040503050406030204" pitchFamily="18" charset="0"/>
                                </a:rPr>
                              </m:ctrlPr>
                            </m:naryPr>
                            <m:sub>
                              <m:r>
                                <a:rPr lang="en-US" b="0" i="1" smtClean="0">
                                  <a:solidFill>
                                    <a:srgbClr val="00B050"/>
                                  </a:solidFill>
                                  <a:latin typeface="Cambria Math" panose="02040503050406030204" pitchFamily="18" charset="0"/>
                                </a:rPr>
                                <m:t>0</m:t>
                              </m:r>
                            </m:sub>
                            <m:sup>
                              <m:r>
                                <a:rPr lang="en-US" b="0" i="1" smtClean="0">
                                  <a:solidFill>
                                    <a:srgbClr val="00B050"/>
                                  </a:solidFill>
                                  <a:latin typeface="Cambria Math" panose="02040503050406030204" pitchFamily="18" charset="0"/>
                                  <a:ea typeface="Cambria Math" panose="02040503050406030204" pitchFamily="18" charset="0"/>
                                </a:rPr>
                                <m:t>𝑅</m:t>
                              </m:r>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𝐹</m:t>
                              </m:r>
                            </m:sup>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𝑍h</m:t>
                              </m:r>
                              <m:d>
                                <m:dPr>
                                  <m:ctrlPr>
                                    <a:rPr lang="en-US" b="0" i="1" smtClean="0">
                                      <a:solidFill>
                                        <a:srgbClr val="00B050"/>
                                      </a:solidFill>
                                      <a:latin typeface="Cambria Math" panose="020405030504060302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e>
                              </m:d>
                              <m:r>
                                <a:rPr lang="en-US" b="0" i="1" smtClean="0">
                                  <a:solidFill>
                                    <a:srgbClr val="00B050"/>
                                  </a:solidFill>
                                  <a:latin typeface="Cambria Math" panose="02040503050406030204" pitchFamily="18" charset="0"/>
                                </a:rPr>
                                <m:t>𝑑</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e>
                          </m:nary>
                          <m:nary>
                            <m:naryPr>
                              <m:ctrlPr>
                                <a:rPr lang="en-US" i="1">
                                  <a:solidFill>
                                    <a:srgbClr val="00B050"/>
                                  </a:solidFill>
                                  <a:latin typeface="Cambria Math" panose="02040503050406030204" pitchFamily="18" charset="0"/>
                                </a:rPr>
                              </m:ctrlPr>
                            </m:naryPr>
                            <m:sub>
                              <m:r>
                                <a:rPr lang="en-US" i="1" smtClean="0">
                                  <a:solidFill>
                                    <a:srgbClr val="00B050"/>
                                  </a:solidFill>
                                  <a:latin typeface="Cambria Math" panose="02040503050406030204" pitchFamily="18" charset="0"/>
                                </a:rPr>
                                <m:t>𝑅</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𝐹</m:t>
                              </m:r>
                            </m:sub>
                            <m:sup>
                              <m:r>
                                <a:rPr lang="en-US" i="1">
                                  <a:solidFill>
                                    <a:srgbClr val="00B050"/>
                                  </a:solidFill>
                                  <a:latin typeface="Cambria Math" panose="02040503050406030204" pitchFamily="18" charset="0"/>
                                  <a:ea typeface="Cambria Math" panose="02040503050406030204" pitchFamily="18" charset="0"/>
                                </a:rPr>
                                <m:t>∞</m:t>
                              </m:r>
                            </m:sup>
                            <m:e>
                              <m:d>
                                <m:dPr>
                                  <m:ctrlPr>
                                    <a:rPr lang="en-US" b="0" i="1" smtClean="0">
                                      <a:solidFill>
                                        <a:srgbClr val="00B050"/>
                                      </a:solidFill>
                                      <a:latin typeface="Cambria Math" panose="02040503050406030204" pitchFamily="18" charset="0"/>
                                      <a:ea typeface="Cambria Math" panose="02040503050406030204" pitchFamily="18" charset="0"/>
                                    </a:rPr>
                                  </m:ctrlPr>
                                </m:dPr>
                                <m:e>
                                  <m:r>
                                    <a:rPr lang="en-US" b="0" i="1" smtClean="0">
                                      <a:solidFill>
                                        <a:srgbClr val="00B050"/>
                                      </a:solidFill>
                                      <a:latin typeface="Cambria Math" panose="02040503050406030204" pitchFamily="18" charset="0"/>
                                      <a:ea typeface="Cambria Math" panose="02040503050406030204" pitchFamily="18" charset="0"/>
                                    </a:rPr>
                                    <m:t>𝑅</m:t>
                                  </m:r>
                                  <m:r>
                                    <a:rPr lang="en-US" b="0" i="1" smtClean="0">
                                      <a:solidFill>
                                        <a:srgbClr val="00B050"/>
                                      </a:solidFill>
                                      <a:latin typeface="Cambria Math" panose="02040503050406030204" pitchFamily="18" charset="0"/>
                                      <a:ea typeface="Cambria Math" panose="02040503050406030204" pitchFamily="18" charset="0"/>
                                    </a:rPr>
                                    <m:t>−</m:t>
                                  </m:r>
                                  <m:r>
                                    <a:rPr lang="en-US" b="0" i="1" smtClean="0">
                                      <a:solidFill>
                                        <a:srgbClr val="00B050"/>
                                      </a:solidFill>
                                      <a:latin typeface="Cambria Math" panose="02040503050406030204" pitchFamily="18" charset="0"/>
                                      <a:ea typeface="Cambria Math" panose="02040503050406030204" pitchFamily="18" charset="0"/>
                                    </a:rPr>
                                    <m:t>𝐹</m:t>
                                  </m:r>
                                </m:e>
                              </m:d>
                              <m:r>
                                <a:rPr lang="en-US" b="0" i="1" smtClean="0">
                                  <a:solidFill>
                                    <a:srgbClr val="00B050"/>
                                  </a:solidFill>
                                  <a:latin typeface="Cambria Math" panose="02040503050406030204" pitchFamily="18" charset="0"/>
                                </a:rPr>
                                <m:t>𝑍h</m:t>
                              </m:r>
                              <m:d>
                                <m:dPr>
                                  <m:ctrlPr>
                                    <a:rPr lang="en-US" b="0" i="1" smtClean="0">
                                      <a:solidFill>
                                        <a:srgbClr val="00B050"/>
                                      </a:solidFill>
                                      <a:latin typeface="Cambria Math" panose="02040503050406030204" pitchFamily="18" charset="0"/>
                                    </a:rPr>
                                  </m:ctrlPr>
                                </m:dPr>
                                <m:e>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e>
                              </m:d>
                              <m:r>
                                <a:rPr lang="en-US" b="0" i="1" smtClean="0">
                                  <a:solidFill>
                                    <a:srgbClr val="00B050"/>
                                  </a:solidFill>
                                  <a:latin typeface="Cambria Math" panose="02040503050406030204" pitchFamily="18" charset="0"/>
                                </a:rPr>
                                <m:t>𝑑</m:t>
                              </m:r>
                              <m:sSup>
                                <m:sSupPr>
                                  <m:ctrlPr>
                                    <a:rPr lang="en-US" i="1">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e>
                          </m:nary>
                        </m:e>
                      </m:nary>
                    </m:oMath>
                  </m:oMathPara>
                </a14:m>
                <a:endParaRPr lang="en-US" b="0"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Here,</a:t>
                </a:r>
                <a:r>
                  <a:rPr lang="en-US" b="1" i="1" dirty="0">
                    <a:solidFill>
                      <a:schemeClr val="tx1">
                        <a:lumMod val="65000"/>
                        <a:lumOff val="35000"/>
                      </a:schemeClr>
                    </a:solidFill>
                    <a:latin typeface="Corbel" panose="020B0503020204020204" pitchFamily="34" charset="0"/>
                  </a:rPr>
                  <a:t> F</a:t>
                </a:r>
                <a:r>
                  <a:rPr lang="en-US" b="1" dirty="0">
                    <a:solidFill>
                      <a:schemeClr val="tx1">
                        <a:lumMod val="65000"/>
                        <a:lumOff val="35000"/>
                      </a:schemeClr>
                    </a:solidFill>
                    <a:latin typeface="Corbel" panose="020B0503020204020204" pitchFamily="34" charset="0"/>
                  </a:rPr>
                  <a:t> is riskless because </a:t>
                </a:r>
                <a:r>
                  <a:rPr lang="en-US" b="1" i="1" dirty="0">
                    <a:solidFill>
                      <a:schemeClr val="tx1">
                        <a:lumMod val="65000"/>
                        <a:lumOff val="35000"/>
                      </a:schemeClr>
                    </a:solidFill>
                    <a:latin typeface="Corbel" panose="020B0503020204020204" pitchFamily="34" charset="0"/>
                  </a:rPr>
                  <a:t>R</a:t>
                </a:r>
                <a:r>
                  <a:rPr lang="en-US" b="1" dirty="0">
                    <a:solidFill>
                      <a:schemeClr val="tx1">
                        <a:lumMod val="65000"/>
                        <a:lumOff val="35000"/>
                      </a:schemeClr>
                    </a:solidFill>
                    <a:latin typeface="Corbel" panose="020B0503020204020204" pitchFamily="34" charset="0"/>
                  </a:rPr>
                  <a:t> is </a:t>
                </a:r>
                <a:r>
                  <a:rPr lang="en-US" b="1" dirty="0" err="1">
                    <a:solidFill>
                      <a:schemeClr val="tx1">
                        <a:lumMod val="65000"/>
                        <a:lumOff val="35000"/>
                      </a:schemeClr>
                    </a:solidFill>
                    <a:latin typeface="Corbel" panose="020B0503020204020204" pitchFamily="34" charset="0"/>
                  </a:rPr>
                  <a:t>nonstochastic</a:t>
                </a:r>
                <a:endParaRPr lang="en-US" b="1"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dirty="0">
                    <a:solidFill>
                      <a:srgbClr val="7030A0"/>
                    </a:solidFill>
                    <a:latin typeface="Corbel" panose="020B0503020204020204" pitchFamily="34" charset="0"/>
                  </a:rPr>
                  <a:t>The second term is the present value from the payoff of investment in the bad project</a:t>
                </a:r>
              </a:p>
              <a:p>
                <a:pPr marL="342900" indent="-342900" algn="l">
                  <a:buFont typeface="Arial" panose="020B0604020202020204" pitchFamily="34" charset="0"/>
                  <a:buChar char="•"/>
                </a:pPr>
                <a:r>
                  <a:rPr lang="en-US" dirty="0">
                    <a:solidFill>
                      <a:srgbClr val="00B050"/>
                    </a:solidFill>
                    <a:latin typeface="Corbel" panose="020B0503020204020204" pitchFamily="34" charset="0"/>
                  </a:rPr>
                  <a:t>The third and fourth terms correspond to the present value from payout of the investment in the good project</a:t>
                </a:r>
                <a:endParaRPr lang="en-US" b="0" dirty="0">
                  <a:solidFill>
                    <a:srgbClr val="00B050"/>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76624" y="2215973"/>
                <a:ext cx="11838752" cy="4076884"/>
              </a:xfrm>
              <a:prstGeom prst="rect">
                <a:avLst/>
              </a:prstGeom>
              <a:blipFill>
                <a:blip r:embed="rId2"/>
                <a:stretch>
                  <a:fillRect l="-824" t="-2096" r="-30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93904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Motivation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05378"/>
            <a:ext cx="9656064" cy="3638222"/>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tx1">
                    <a:lumMod val="65000"/>
                    <a:lumOff val="35000"/>
                  </a:schemeClr>
                </a:solidFill>
                <a:latin typeface="Corbel" panose="020B0503020204020204" pitchFamily="34" charset="0"/>
              </a:rPr>
              <a:t>Adding to the literature on the importance of managerial objectives and asymmetric information, </a:t>
            </a:r>
            <a:r>
              <a:rPr lang="en-US" b="1" dirty="0" err="1">
                <a:solidFill>
                  <a:schemeClr val="tx1">
                    <a:lumMod val="65000"/>
                    <a:lumOff val="35000"/>
                  </a:schemeClr>
                </a:solidFill>
                <a:latin typeface="Corbel" panose="020B0503020204020204" pitchFamily="34" charset="0"/>
              </a:rPr>
              <a:t>Stulz</a:t>
            </a:r>
            <a:r>
              <a:rPr lang="en-US" b="1" dirty="0">
                <a:solidFill>
                  <a:schemeClr val="tx1">
                    <a:lumMod val="65000"/>
                    <a:lumOff val="35000"/>
                  </a:schemeClr>
                </a:solidFill>
                <a:latin typeface="Corbel" panose="020B0503020204020204" pitchFamily="34" charset="0"/>
              </a:rPr>
              <a:t> investigates how financing policies can be used to restrict management’s ability to pursue its own objectives when it has information that shareholders do not have.</a:t>
            </a:r>
          </a:p>
          <a:p>
            <a:pPr marL="342900" indent="-342900" algn="l">
              <a:buFont typeface="Arial" panose="020B0604020202020204" pitchFamily="34" charset="0"/>
              <a:buChar char="•"/>
            </a:pPr>
            <a:r>
              <a:rPr lang="en-US" b="1" dirty="0">
                <a:solidFill>
                  <a:schemeClr val="tx1">
                    <a:lumMod val="65000"/>
                    <a:lumOff val="35000"/>
                  </a:schemeClr>
                </a:solidFill>
                <a:latin typeface="Corbel" panose="020B0503020204020204" pitchFamily="34" charset="0"/>
              </a:rPr>
              <a:t>Optimal financing policies reduce the costs </a:t>
            </a:r>
            <a:r>
              <a:rPr lang="en-US" dirty="0">
                <a:solidFill>
                  <a:schemeClr val="tx1">
                    <a:lumMod val="65000"/>
                    <a:lumOff val="35000"/>
                  </a:schemeClr>
                </a:solidFill>
                <a:latin typeface="Corbel" panose="020B0503020204020204" pitchFamily="34" charset="0"/>
              </a:rPr>
              <a:t>shareholders bear if management tends to overinvest (subject to cash flows and NPV) </a:t>
            </a:r>
          </a:p>
          <a:p>
            <a:pPr marL="342900" indent="-342900" algn="l">
              <a:buFont typeface="Arial" panose="020B0604020202020204" pitchFamily="34" charset="0"/>
              <a:buChar char="•"/>
            </a:pPr>
            <a:r>
              <a:rPr lang="en-US" dirty="0" err="1">
                <a:solidFill>
                  <a:schemeClr val="tx1">
                    <a:lumMod val="65000"/>
                    <a:lumOff val="35000"/>
                  </a:schemeClr>
                </a:solidFill>
                <a:latin typeface="Corbel" panose="020B0503020204020204" pitchFamily="34" charset="0"/>
              </a:rPr>
              <a:t>Stulz</a:t>
            </a:r>
            <a:r>
              <a:rPr lang="en-US" dirty="0">
                <a:solidFill>
                  <a:schemeClr val="tx1">
                    <a:lumMod val="65000"/>
                    <a:lumOff val="35000"/>
                  </a:schemeClr>
                </a:solidFill>
                <a:latin typeface="Corbel" panose="020B0503020204020204" pitchFamily="34" charset="0"/>
              </a:rPr>
              <a:t> considers </a:t>
            </a:r>
            <a:r>
              <a:rPr lang="en-US" b="1" dirty="0">
                <a:solidFill>
                  <a:schemeClr val="tx1">
                    <a:lumMod val="65000"/>
                    <a:lumOff val="35000"/>
                  </a:schemeClr>
                </a:solidFill>
                <a:latin typeface="Corbel" panose="020B0503020204020204" pitchFamily="34" charset="0"/>
              </a:rPr>
              <a:t>a firm with atomistic shareholders who observe neither the firm’s cash flow nor the management’s investment decisions</a:t>
            </a:r>
          </a:p>
          <a:p>
            <a:pPr marL="342900" indent="-342900" algn="l">
              <a:buFont typeface="Arial" panose="020B0604020202020204" pitchFamily="34" charset="0"/>
              <a:buChar char="•"/>
            </a:pPr>
            <a:endParaRPr lang="en-US"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2136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80448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Result 4</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53578"/>
                <a:ext cx="9520989" cy="4076884"/>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dirty="0">
                    <a:solidFill>
                      <a:schemeClr val="tx1">
                        <a:lumMod val="65000"/>
                        <a:lumOff val="35000"/>
                      </a:schemeClr>
                    </a:solidFill>
                    <a:latin typeface="Corbel" panose="020B0503020204020204" pitchFamily="34" charset="0"/>
                  </a:rPr>
                  <a:t>The comparative statics of </a:t>
                </a:r>
                <a:r>
                  <a:rPr lang="en-US" i="1" u="sng" dirty="0">
                    <a:solidFill>
                      <a:schemeClr val="tx1">
                        <a:lumMod val="65000"/>
                        <a:lumOff val="35000"/>
                      </a:schemeClr>
                    </a:solidFill>
                    <a:latin typeface="Corbel" panose="020B0503020204020204" pitchFamily="34" charset="0"/>
                  </a:rPr>
                  <a:t>F</a:t>
                </a:r>
                <a:r>
                  <a:rPr lang="en-US" u="sng" dirty="0">
                    <a:solidFill>
                      <a:schemeClr val="tx1">
                        <a:lumMod val="65000"/>
                        <a:lumOff val="35000"/>
                      </a:schemeClr>
                    </a:solidFill>
                    <a:latin typeface="Corbel" panose="020B0503020204020204" pitchFamily="34" charset="0"/>
                  </a:rPr>
                  <a:t> are straightforward</a:t>
                </a:r>
                <a:r>
                  <a:rPr lang="en-US" dirty="0">
                    <a:solidFill>
                      <a:schemeClr val="tx1">
                        <a:lumMod val="65000"/>
                        <a:lumOff val="35000"/>
                      </a:schemeClr>
                    </a:solidFill>
                    <a:latin typeface="Corbel" panose="020B0503020204020204" pitchFamily="34" charset="0"/>
                  </a:rPr>
                  <a:t>:</a:t>
                </a:r>
              </a:p>
              <a:p>
                <a:pPr algn="l"/>
                <a:r>
                  <a:rPr lang="en-US" dirty="0">
                    <a:solidFill>
                      <a:schemeClr val="tx1">
                        <a:lumMod val="65000"/>
                        <a:lumOff val="35000"/>
                      </a:schemeClr>
                    </a:solidFill>
                    <a:latin typeface="Corbel" panose="020B0503020204020204" pitchFamily="34" charset="0"/>
                  </a:rPr>
                  <a:t>If </a:t>
                </a:r>
                <a:r>
                  <a:rPr lang="en-US" i="1" dirty="0">
                    <a:solidFill>
                      <a:schemeClr val="tx1">
                        <a:lumMod val="65000"/>
                        <a:lumOff val="35000"/>
                      </a:schemeClr>
                    </a:solidFill>
                    <a:latin typeface="Corbel" panose="020B0503020204020204" pitchFamily="34" charset="0"/>
                  </a:rPr>
                  <a:t>R</a:t>
                </a:r>
                <a:r>
                  <a:rPr lang="en-US" dirty="0">
                    <a:solidFill>
                      <a:schemeClr val="tx1">
                        <a:lumMod val="65000"/>
                        <a:lumOff val="35000"/>
                      </a:schemeClr>
                    </a:solidFill>
                    <a:latin typeface="Corbel" panose="020B0503020204020204" pitchFamily="34" charset="0"/>
                  </a:rPr>
                  <a:t> is </a:t>
                </a:r>
                <a:r>
                  <a:rPr lang="en-US" dirty="0" err="1">
                    <a:solidFill>
                      <a:schemeClr val="tx1">
                        <a:lumMod val="65000"/>
                        <a:lumOff val="35000"/>
                      </a:schemeClr>
                    </a:solidFill>
                    <a:latin typeface="Corbel" panose="020B0503020204020204" pitchFamily="34" charset="0"/>
                  </a:rPr>
                  <a:t>nonstochastic</a:t>
                </a:r>
                <a:r>
                  <a:rPr lang="en-US" dirty="0">
                    <a:solidFill>
                      <a:schemeClr val="tx1">
                        <a:lumMod val="65000"/>
                        <a:lumOff val="35000"/>
                      </a:schemeClr>
                    </a:solidFill>
                    <a:latin typeface="Corbel" panose="020B0503020204020204" pitchFamily="34" charset="0"/>
                  </a:rPr>
                  <a:t> and observable by shareholders, whereas </a:t>
                </a:r>
                <a14:m>
                  <m:oMath xmlns:m="http://schemas.openxmlformats.org/officeDocument/2006/math">
                    <m:sSup>
                      <m:sSupPr>
                        <m:ctrlPr>
                          <a:rPr lang="en-US" i="1" smtClean="0">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oMath>
                </a14:m>
                <a:r>
                  <a:rPr lang="en-US" dirty="0">
                    <a:solidFill>
                      <a:schemeClr val="tx1">
                        <a:lumMod val="65000"/>
                        <a:lumOff val="35000"/>
                      </a:schemeClr>
                    </a:solidFill>
                    <a:latin typeface="Corbel" panose="020B0503020204020204" pitchFamily="34" charset="0"/>
                  </a:rPr>
                  <a:t> is random and observable by management only, </a:t>
                </a:r>
                <a:r>
                  <a:rPr lang="en-US" b="1" i="1" dirty="0">
                    <a:solidFill>
                      <a:schemeClr val="tx1">
                        <a:lumMod val="65000"/>
                        <a:lumOff val="35000"/>
                      </a:schemeClr>
                    </a:solidFill>
                    <a:latin typeface="Corbel" panose="020B0503020204020204" pitchFamily="34" charset="0"/>
                  </a:rPr>
                  <a:t>the optimal face value of debt: </a:t>
                </a:r>
              </a:p>
              <a:p>
                <a:pPr marL="457200" indent="-457200" algn="l">
                  <a:buFont typeface="+mj-lt"/>
                  <a:buAutoNum type="arabicPeriod"/>
                </a:pPr>
                <a:r>
                  <a:rPr lang="en-US" b="1" i="1" dirty="0">
                    <a:solidFill>
                      <a:schemeClr val="tx1">
                        <a:lumMod val="65000"/>
                        <a:lumOff val="35000"/>
                      </a:schemeClr>
                    </a:solidFill>
                    <a:latin typeface="Corbel" panose="020B0503020204020204" pitchFamily="34" charset="0"/>
                  </a:rPr>
                  <a:t>Falls if the marginal product </a:t>
                </a:r>
                <a:r>
                  <a:rPr lang="en-US" dirty="0">
                    <a:solidFill>
                      <a:schemeClr val="tx1">
                        <a:lumMod val="65000"/>
                        <a:lumOff val="35000"/>
                      </a:schemeClr>
                    </a:solidFill>
                    <a:latin typeface="Corbel" panose="020B0503020204020204" pitchFamily="34" charset="0"/>
                  </a:rPr>
                  <a:t>of the investments available to the firm </a:t>
                </a:r>
                <a:r>
                  <a:rPr lang="en-US" b="1" i="1" dirty="0">
                    <a:solidFill>
                      <a:schemeClr val="tx1">
                        <a:lumMod val="65000"/>
                        <a:lumOff val="35000"/>
                      </a:schemeClr>
                    </a:solidFill>
                    <a:latin typeface="Corbel" panose="020B0503020204020204" pitchFamily="34" charset="0"/>
                  </a:rPr>
                  <a:t>increases</a:t>
                </a:r>
                <a:r>
                  <a:rPr lang="en-US" dirty="0">
                    <a:solidFill>
                      <a:schemeClr val="tx1">
                        <a:lumMod val="65000"/>
                        <a:lumOff val="35000"/>
                      </a:schemeClr>
                    </a:solidFill>
                    <a:latin typeface="Corbel" panose="020B0503020204020204" pitchFamily="34" charset="0"/>
                  </a:rPr>
                  <a:t>.</a:t>
                </a:r>
              </a:p>
              <a:p>
                <a:pPr marL="457200" indent="-457200" algn="l">
                  <a:buFont typeface="+mj-lt"/>
                  <a:buAutoNum type="arabicPeriod"/>
                </a:pPr>
                <a:r>
                  <a:rPr lang="en-US" b="1" dirty="0">
                    <a:solidFill>
                      <a:schemeClr val="tx1">
                        <a:lumMod val="65000"/>
                        <a:lumOff val="35000"/>
                      </a:schemeClr>
                    </a:solidFill>
                    <a:latin typeface="Corbel" panose="020B0503020204020204" pitchFamily="34" charset="0"/>
                  </a:rPr>
                  <a:t>Increases if cash flow increases.</a:t>
                </a:r>
              </a:p>
              <a:p>
                <a:pPr marL="457200" indent="-457200" algn="l">
                  <a:buFont typeface="+mj-lt"/>
                  <a:buAutoNum type="arabicPeriod"/>
                </a:pPr>
                <a:r>
                  <a:rPr lang="en-US" b="1" i="1" dirty="0">
                    <a:solidFill>
                      <a:schemeClr val="tx1">
                        <a:lumMod val="65000"/>
                        <a:lumOff val="35000"/>
                      </a:schemeClr>
                    </a:solidFill>
                    <a:latin typeface="Corbel" panose="020B0503020204020204" pitchFamily="34" charset="0"/>
                  </a:rPr>
                  <a:t>Increases if the probability </a:t>
                </a:r>
                <a:r>
                  <a:rPr lang="en-US" dirty="0">
                    <a:solidFill>
                      <a:schemeClr val="tx1">
                        <a:lumMod val="65000"/>
                        <a:lumOff val="35000"/>
                      </a:schemeClr>
                    </a:solidFill>
                    <a:latin typeface="Corbel" panose="020B0503020204020204" pitchFamily="34" charset="0"/>
                  </a:rPr>
                  <a:t>that the firm will </a:t>
                </a:r>
                <a:r>
                  <a:rPr lang="en-US" b="1" i="1" dirty="0">
                    <a:solidFill>
                      <a:schemeClr val="tx1">
                        <a:lumMod val="65000"/>
                        <a:lumOff val="35000"/>
                      </a:schemeClr>
                    </a:solidFill>
                    <a:latin typeface="Corbel" panose="020B0503020204020204" pitchFamily="34" charset="0"/>
                  </a:rPr>
                  <a:t>have free cash flow increases. </a:t>
                </a:r>
              </a:p>
              <a:p>
                <a:pPr algn="l"/>
                <a:endParaRPr lang="en-US"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253578"/>
                <a:ext cx="9520989" cy="4076884"/>
              </a:xfrm>
              <a:prstGeom prst="rect">
                <a:avLst/>
              </a:prstGeom>
              <a:blipFill>
                <a:blip r:embed="rId2"/>
                <a:stretch>
                  <a:fillRect l="-1024" t="-2096" r="-140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772826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343907"/>
            <a:ext cx="6364224" cy="1645921"/>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498232" y="1684261"/>
            <a:ext cx="5861537" cy="469765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tx1">
                    <a:lumMod val="65000"/>
                    <a:lumOff val="35000"/>
                  </a:schemeClr>
                </a:solidFill>
                <a:latin typeface="Corbel" panose="020B0503020204020204" pitchFamily="34" charset="0"/>
              </a:rPr>
              <a:t>Financing policy matters because it reduces the agency costs of managerial discretion.</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These costs exist </a:t>
            </a:r>
            <a:r>
              <a:rPr lang="en-US" sz="1800" i="1" dirty="0">
                <a:solidFill>
                  <a:schemeClr val="tx1">
                    <a:lumMod val="65000"/>
                    <a:lumOff val="35000"/>
                  </a:schemeClr>
                </a:solidFill>
                <a:latin typeface="Corbel" panose="020B0503020204020204" pitchFamily="34" charset="0"/>
              </a:rPr>
              <a:t>when management values investment more than shareholders do and has information that shareholders do not have.</a:t>
            </a:r>
          </a:p>
          <a:p>
            <a:pPr algn="l">
              <a:lnSpc>
                <a:spcPct val="100000"/>
              </a:lnSpc>
            </a:pPr>
            <a:r>
              <a:rPr lang="en-US" sz="1800" b="1" dirty="0">
                <a:solidFill>
                  <a:schemeClr val="tx1">
                    <a:lumMod val="65000"/>
                    <a:lumOff val="35000"/>
                  </a:schemeClr>
                </a:solidFill>
                <a:latin typeface="Corbel" panose="020B0503020204020204" pitchFamily="34" charset="0"/>
              </a:rPr>
              <a:t>2 Costs</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An overinvestment cost (too much invested)</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An underinvestment cost (lack of credibility)</a:t>
            </a:r>
          </a:p>
          <a:p>
            <a:pPr algn="l">
              <a:lnSpc>
                <a:spcPct val="100000"/>
              </a:lnSpc>
            </a:pPr>
            <a:r>
              <a:rPr lang="en-US" sz="1800" dirty="0">
                <a:solidFill>
                  <a:schemeClr val="tx1">
                    <a:lumMod val="65000"/>
                    <a:lumOff val="35000"/>
                  </a:schemeClr>
                </a:solidFill>
                <a:latin typeface="Corbel" panose="020B0503020204020204" pitchFamily="34" charset="0"/>
              </a:rPr>
              <a:t>Much of the finance literature focuses on the present value of cash flows, </a:t>
            </a:r>
            <a:r>
              <a:rPr lang="en-US" sz="1800" b="1" dirty="0">
                <a:solidFill>
                  <a:schemeClr val="tx1">
                    <a:lumMod val="65000"/>
                    <a:lumOff val="35000"/>
                  </a:schemeClr>
                </a:solidFill>
                <a:latin typeface="Corbel" panose="020B0503020204020204" pitchFamily="34" charset="0"/>
              </a:rPr>
              <a:t>this paper shows that the distribution of cash flows matters period by period</a:t>
            </a:r>
            <a:r>
              <a:rPr lang="en-US" sz="1800" dirty="0">
                <a:solidFill>
                  <a:schemeClr val="tx1">
                    <a:lumMod val="65000"/>
                    <a:lumOff val="35000"/>
                  </a:schemeClr>
                </a:solidFill>
                <a:latin typeface="Corbel" panose="020B0503020204020204" pitchFamily="34" charset="0"/>
              </a:rPr>
              <a:t>, because shareholders want to optimize resources under managerial control each period to maximize their wealth </a:t>
            </a:r>
            <a:r>
              <a:rPr lang="en-US" sz="1800" dirty="0">
                <a:solidFill>
                  <a:schemeClr val="tx1">
                    <a:lumMod val="65000"/>
                    <a:lumOff val="35000"/>
                  </a:schemeClr>
                </a:solidFill>
                <a:latin typeface="Corbel" panose="020B0503020204020204" pitchFamily="34" charset="0"/>
                <a:sym typeface="Wingdings" panose="05000000000000000000" pitchFamily="2" charset="2"/>
              </a:rPr>
              <a:t> </a:t>
            </a:r>
            <a:r>
              <a:rPr lang="en-US" sz="1800" b="1" dirty="0">
                <a:solidFill>
                  <a:schemeClr val="tx1">
                    <a:lumMod val="65000"/>
                    <a:lumOff val="35000"/>
                  </a:schemeClr>
                </a:solidFill>
                <a:latin typeface="Corbel" panose="020B0503020204020204" pitchFamily="34" charset="0"/>
                <a:sym typeface="Wingdings" panose="05000000000000000000" pitchFamily="2" charset="2"/>
              </a:rPr>
              <a:t>this approach could be used to develop a theory of the optimal maturity of a firm’s debt.</a:t>
            </a:r>
            <a:endParaRPr lang="en-US" sz="1800" b="1"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253899"/>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rotWithShape="1">
          <a:blip r:embed="rId4">
            <a:alphaModFix amt="20000"/>
          </a:blip>
          <a:srcRect l="11526" r="7794" b="1333"/>
          <a:stretch/>
        </p:blipFill>
        <p:spPr>
          <a:xfrm>
            <a:off x="6906127" y="10160"/>
            <a:ext cx="5334000" cy="6766562"/>
          </a:xfrm>
          <a:prstGeom prst="rect">
            <a:avLst/>
          </a:prstGeom>
          <a:blipFill>
            <a:blip r:embed="rId5"/>
            <a:stretch>
              <a:fillRect/>
            </a:stretch>
          </a:blipFill>
        </p:spPr>
      </p:pic>
    </p:spTree>
    <p:extLst>
      <p:ext uri="{BB962C8B-B14F-4D97-AF65-F5344CB8AC3E}">
        <p14:creationId xmlns:p14="http://schemas.microsoft.com/office/powerpoint/2010/main" val="57076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Problem</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679938" y="2063865"/>
            <a:ext cx="10972800" cy="447086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Management’s perquisites increase with investment </a:t>
            </a:r>
            <a:r>
              <a:rPr lang="en-US" b="1" dirty="0">
                <a:solidFill>
                  <a:schemeClr val="tx1">
                    <a:lumMod val="65000"/>
                    <a:lumOff val="35000"/>
                  </a:schemeClr>
                </a:solidFill>
                <a:latin typeface="Corbel" panose="020B0503020204020204" pitchFamily="34" charset="0"/>
              </a:rPr>
              <a:t>even when the firm invests in negative NPV projects</a:t>
            </a:r>
          </a:p>
          <a:p>
            <a:pPr marL="800100" lvl="1"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When cash flow is high, they invest in negative NPV projects rather than pay out cash</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prstClr val="black">
                    <a:lumMod val="65000"/>
                    <a:lumOff val="35000"/>
                  </a:prstClr>
                </a:solidFill>
                <a:latin typeface="Corbel" panose="020B0503020204020204" pitchFamily="34" charset="0"/>
              </a:rPr>
              <a:t>Information asymmetry leads to inefficient investment </a:t>
            </a:r>
            <a:r>
              <a:rPr lang="en-US" dirty="0">
                <a:solidFill>
                  <a:prstClr val="black">
                    <a:lumMod val="65000"/>
                    <a:lumOff val="35000"/>
                  </a:prstClr>
                </a:solidFill>
                <a:latin typeface="Corbel" panose="020B0503020204020204" pitchFamily="34" charset="0"/>
              </a:rPr>
              <a:t>when cash flow is low because management cannot credibly convince shareholders that cash flow is insufficient to take advantage of all positive NPV opportunities (because they always say this)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prstClr val="black">
                    <a:lumMod val="65000"/>
                    <a:lumOff val="35000"/>
                  </a:prstClr>
                </a:solidFill>
                <a:latin typeface="Corbel" panose="020B0503020204020204" pitchFamily="34" charset="0"/>
              </a:rPr>
              <a:t>Debt payments force managers to pay out cash flows</a:t>
            </a:r>
            <a:r>
              <a:rPr lang="en-US" dirty="0">
                <a:solidFill>
                  <a:prstClr val="black">
                    <a:lumMod val="65000"/>
                    <a:lumOff val="35000"/>
                  </a:prstClr>
                </a:solidFill>
                <a:latin typeface="Corbel" panose="020B0503020204020204" pitchFamily="34" charset="0"/>
              </a:rPr>
              <a:t>, reducing investment in all states of the world (both positive and negative to shareholders)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prstClr val="black">
                    <a:lumMod val="65000"/>
                    <a:lumOff val="35000"/>
                  </a:prstClr>
                </a:solidFill>
                <a:latin typeface="Corbel" panose="020B0503020204020204" pitchFamily="34" charset="0"/>
              </a:rPr>
              <a:t>Slack</a:t>
            </a:r>
            <a:r>
              <a:rPr lang="en-US" dirty="0">
                <a:solidFill>
                  <a:prstClr val="black">
                    <a:lumMod val="65000"/>
                    <a:lumOff val="35000"/>
                  </a:prstClr>
                </a:solidFill>
                <a:latin typeface="Corbel" panose="020B0503020204020204" pitchFamily="34" charset="0"/>
              </a:rPr>
              <a:t> – shareholders giving management more resources  to decrease the probability that a good project will not be undertaken – </a:t>
            </a:r>
            <a:r>
              <a:rPr lang="en-US" b="1" dirty="0">
                <a:solidFill>
                  <a:prstClr val="black">
                    <a:lumMod val="65000"/>
                    <a:lumOff val="35000"/>
                  </a:prstClr>
                </a:solidFill>
                <a:latin typeface="Corbel" panose="020B0503020204020204" pitchFamily="34" charset="0"/>
              </a:rPr>
              <a:t>may be beneficial </a:t>
            </a:r>
            <a:r>
              <a:rPr lang="en-US" dirty="0">
                <a:solidFill>
                  <a:prstClr val="black">
                    <a:lumMod val="65000"/>
                    <a:lumOff val="35000"/>
                  </a:prstClr>
                </a:solidFill>
                <a:latin typeface="Corbel" panose="020B0503020204020204" pitchFamily="34" charset="0"/>
              </a:rPr>
              <a:t>(Myers and </a:t>
            </a:r>
            <a:r>
              <a:rPr lang="en-US" dirty="0" err="1">
                <a:solidFill>
                  <a:prstClr val="black">
                    <a:lumMod val="65000"/>
                    <a:lumOff val="35000"/>
                  </a:prstClr>
                </a:solidFill>
                <a:latin typeface="Corbel" panose="020B0503020204020204" pitchFamily="34" charset="0"/>
              </a:rPr>
              <a:t>Majluf</a:t>
            </a:r>
            <a:r>
              <a:rPr lang="en-US" dirty="0">
                <a:solidFill>
                  <a:prstClr val="black">
                    <a:lumMod val="65000"/>
                    <a:lumOff val="35000"/>
                  </a:prstClr>
                </a:solidFill>
                <a:latin typeface="Corbel" panose="020B0503020204020204" pitchFamily="34" charset="0"/>
              </a:rPr>
              <a:t>, 1984)</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lumMod val="65000"/>
                  <a:lumOff val="35000"/>
                </a:prstClr>
              </a:solidFill>
              <a:effectLst/>
              <a:uLnTx/>
              <a:uFillTx/>
              <a:latin typeface="Corbel" panose="020B0503020204020204" pitchFamily="34" charset="0"/>
              <a:ea typeface="+mn-ea"/>
              <a:cs typeface="+mn-cs"/>
            </a:endParaRPr>
          </a:p>
          <a:p>
            <a:pPr lvl="1" algn="l"/>
            <a:r>
              <a:rPr lang="en-US" dirty="0">
                <a:solidFill>
                  <a:schemeClr val="tx1">
                    <a:lumMod val="65000"/>
                    <a:lumOff val="35000"/>
                  </a:schemeClr>
                </a:solidFill>
                <a:latin typeface="Corbel" panose="020B0503020204020204" pitchFamily="34" charset="0"/>
              </a:rPr>
              <a:t> </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373185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Setup</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3879735"/>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lumMod val="65000"/>
                  <a:lumOff val="35000"/>
                </a:prstClr>
              </a:solidFill>
              <a:latin typeface="Corbel" panose="020B0503020204020204" pitchFamily="34" charset="0"/>
            </a:endParaRPr>
          </a:p>
          <a:p>
            <a:pPr marR="0" lvl="0" algn="l" defTabSz="457200" rtl="0" eaLnBrk="1" fontAlgn="auto" latinLnBrk="0" hangingPunct="1">
              <a:lnSpc>
                <a:spcPct val="100000"/>
              </a:lnSpc>
              <a:spcBef>
                <a:spcPts val="0"/>
              </a:spcBef>
              <a:spcAft>
                <a:spcPts val="1200"/>
              </a:spcAft>
              <a:buClrTx/>
              <a:buSzTx/>
              <a:tabLst/>
              <a:defRPr/>
            </a:pPr>
            <a:r>
              <a:rPr lang="en-US" b="1" i="1" dirty="0">
                <a:solidFill>
                  <a:prstClr val="black">
                    <a:lumMod val="65000"/>
                    <a:lumOff val="35000"/>
                  </a:prstClr>
                </a:solidFill>
                <a:latin typeface="Corbel" panose="020B0503020204020204" pitchFamily="34" charset="0"/>
              </a:rPr>
              <a:t>The firm’s debt-equity ratio depends critically on the probability distribution of cash flow and on the firm’s investment opportunities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prstClr val="black">
                    <a:lumMod val="65000"/>
                    <a:lumOff val="35000"/>
                  </a:prstClr>
                </a:solidFill>
                <a:latin typeface="Corbel" panose="020B0503020204020204" pitchFamily="34" charset="0"/>
              </a:rPr>
              <a:t>Negative free cash flow + poor investment opportunities </a:t>
            </a:r>
            <a:r>
              <a:rPr lang="en-US" dirty="0">
                <a:solidFill>
                  <a:prstClr val="black">
                    <a:lumMod val="65000"/>
                    <a:lumOff val="35000"/>
                  </a:prstClr>
                </a:solidFill>
                <a:latin typeface="Corbel" panose="020B0503020204020204" pitchFamily="34" charset="0"/>
                <a:sym typeface="Wingdings" panose="05000000000000000000" pitchFamily="2" charset="2"/>
              </a:rPr>
              <a:t> issue debt so management will control fewer resources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a:solidFill>
                  <a:prstClr val="black">
                    <a:lumMod val="65000"/>
                    <a:lumOff val="35000"/>
                  </a:prstClr>
                </a:solidFill>
                <a:latin typeface="Corbel" panose="020B0503020204020204" pitchFamily="34" charset="0"/>
                <a:sym typeface="Wingdings" panose="05000000000000000000" pitchFamily="2" charset="2"/>
              </a:rPr>
              <a:t>Positive free cash flow + good investment opportunities </a:t>
            </a:r>
            <a:r>
              <a:rPr lang="en-US" dirty="0">
                <a:solidFill>
                  <a:prstClr val="black">
                    <a:lumMod val="65000"/>
                    <a:lumOff val="35000"/>
                  </a:prstClr>
                </a:solidFill>
                <a:latin typeface="Corbel" panose="020B0503020204020204" pitchFamily="34" charset="0"/>
                <a:sym typeface="Wingdings" panose="05000000000000000000" pitchFamily="2" charset="2"/>
              </a:rPr>
              <a:t> want management to raise more funds to decrease the probability that some positive NPV investment opportunities will be left unexploited</a:t>
            </a:r>
            <a:endParaRPr lang="en-US" dirty="0">
              <a:solidFill>
                <a:prstClr val="black">
                  <a:lumMod val="65000"/>
                  <a:lumOff val="35000"/>
                </a:prstClr>
              </a:solidFill>
              <a:latin typeface="Corbel" panose="020B0503020204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1" u="none" strike="noStrike" kern="1200" cap="none" spc="0" normalizeH="0" baseline="0" noProof="0" dirty="0">
                <a:ln>
                  <a:noFill/>
                </a:ln>
                <a:solidFill>
                  <a:prstClr val="black">
                    <a:lumMod val="65000"/>
                    <a:lumOff val="35000"/>
                  </a:prstClr>
                </a:solidFill>
                <a:effectLst/>
                <a:uLnTx/>
                <a:uFillTx/>
                <a:latin typeface="Corbel" panose="020B0503020204020204" pitchFamily="34" charset="0"/>
                <a:ea typeface="+mn-ea"/>
                <a:cs typeface="+mn-cs"/>
              </a:rPr>
              <a:t>Diversification across project reduces the agency costs of managerial discretion because it makes cash flow more predictable</a:t>
            </a:r>
          </a:p>
          <a:p>
            <a:pPr lvl="1" algn="l"/>
            <a:r>
              <a:rPr lang="en-US" dirty="0">
                <a:solidFill>
                  <a:schemeClr val="tx1">
                    <a:lumMod val="65000"/>
                    <a:lumOff val="35000"/>
                  </a:schemeClr>
                </a:solidFill>
                <a:latin typeface="Corbel" panose="020B0503020204020204" pitchFamily="34" charset="0"/>
              </a:rPr>
              <a:t> </a:t>
            </a:r>
          </a:p>
          <a:p>
            <a:pPr lvl="1" algn="l" defTabSz="457200">
              <a:lnSpc>
                <a:spcPct val="100000"/>
              </a:lnSpc>
              <a:spcBef>
                <a:spcPts val="0"/>
              </a:spcBef>
              <a:defRPr/>
            </a:pPr>
            <a:endParaRPr lang="en-US" dirty="0">
              <a:solidFill>
                <a:prstClr val="black">
                  <a:lumMod val="65000"/>
                  <a:lumOff val="35000"/>
                </a:prstClr>
              </a:solidFill>
              <a:latin typeface="Corbel" panose="020B0503020204020204" pitchFamily="34" charset="0"/>
              <a:sym typeface="Wingdings" panose="05000000000000000000" pitchFamily="2" charset="2"/>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320904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267968" y="2598636"/>
            <a:ext cx="9656063" cy="407144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Firm’s assets in place at date 0 yield a random non-negative cash flow </a:t>
            </a:r>
            <a:r>
              <a:rPr lang="en-US" i="1" dirty="0">
                <a:solidFill>
                  <a:schemeClr val="tx1">
                    <a:lumMod val="65000"/>
                    <a:lumOff val="35000"/>
                  </a:schemeClr>
                </a:solidFill>
                <a:latin typeface="Corbel" panose="020B0503020204020204" pitchFamily="34" charset="0"/>
              </a:rPr>
              <a:t>R </a:t>
            </a:r>
            <a:r>
              <a:rPr lang="en-US" dirty="0">
                <a:solidFill>
                  <a:schemeClr val="tx1">
                    <a:lumMod val="65000"/>
                    <a:lumOff val="35000"/>
                  </a:schemeClr>
                </a:solidFill>
                <a:latin typeface="Corbel" panose="020B0503020204020204" pitchFamily="34" charset="0"/>
              </a:rPr>
              <a:t>at date 1 that managers can </a:t>
            </a:r>
            <a:r>
              <a:rPr lang="en-US" b="1" i="1" dirty="0">
                <a:solidFill>
                  <a:schemeClr val="tx1">
                    <a:lumMod val="65000"/>
                    <a:lumOff val="35000"/>
                  </a:schemeClr>
                </a:solidFill>
                <a:latin typeface="Corbel" panose="020B0503020204020204" pitchFamily="34" charset="0"/>
              </a:rPr>
              <a:t>either invest in new projects or pay out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The </a:t>
            </a:r>
            <a:r>
              <a:rPr lang="en-US" b="1" i="1" dirty="0">
                <a:solidFill>
                  <a:schemeClr val="tx1">
                    <a:lumMod val="65000"/>
                    <a:lumOff val="35000"/>
                  </a:schemeClr>
                </a:solidFill>
                <a:latin typeface="Corbel" panose="020B0503020204020204" pitchFamily="34" charset="0"/>
              </a:rPr>
              <a:t>firm can raise funds</a:t>
            </a:r>
            <a:r>
              <a:rPr lang="en-US" dirty="0">
                <a:solidFill>
                  <a:schemeClr val="tx1">
                    <a:lumMod val="65000"/>
                    <a:lumOff val="35000"/>
                  </a:schemeClr>
                </a:solidFill>
                <a:latin typeface="Corbel" panose="020B0503020204020204" pitchFamily="34" charset="0"/>
              </a:rPr>
              <a:t> at dates 0 and 1</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Firm has investment opportunities at date 1 that </a:t>
            </a:r>
            <a:r>
              <a:rPr lang="en-US" b="1" i="1" dirty="0">
                <a:solidFill>
                  <a:schemeClr val="tx1">
                    <a:lumMod val="65000"/>
                    <a:lumOff val="35000"/>
                  </a:schemeClr>
                </a:solidFill>
                <a:latin typeface="Corbel" panose="020B0503020204020204" pitchFamily="34" charset="0"/>
              </a:rPr>
              <a:t>managers and shareholders</a:t>
            </a:r>
            <a:r>
              <a:rPr lang="en-US" dirty="0">
                <a:solidFill>
                  <a:schemeClr val="tx1">
                    <a:lumMod val="65000"/>
                    <a:lumOff val="35000"/>
                  </a:schemeClr>
                </a:solidFill>
                <a:latin typeface="Corbel" panose="020B0503020204020204" pitchFamily="34" charset="0"/>
              </a:rPr>
              <a:t> want to exploit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Funds available to management at </a:t>
            </a:r>
            <a:r>
              <a:rPr lang="en-US" b="1" i="1" dirty="0">
                <a:solidFill>
                  <a:schemeClr val="tx1">
                    <a:lumMod val="65000"/>
                    <a:lumOff val="35000"/>
                  </a:schemeClr>
                </a:solidFill>
                <a:latin typeface="Corbel" panose="020B0503020204020204" pitchFamily="34" charset="0"/>
              </a:rPr>
              <a:t>date 0 can only be invested riskless</a:t>
            </a:r>
            <a:r>
              <a:rPr lang="en-US" dirty="0">
                <a:solidFill>
                  <a:schemeClr val="tx1">
                    <a:lumMod val="65000"/>
                    <a:lumOff val="35000"/>
                  </a:schemeClr>
                </a:solidFill>
                <a:latin typeface="Corbel" panose="020B0503020204020204" pitchFamily="34" charset="0"/>
              </a:rPr>
              <a:t>, zero-NPV securities</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Funds to be invested at date 1 </a:t>
            </a:r>
            <a:r>
              <a:rPr lang="en-US" b="1" i="1" dirty="0">
                <a:solidFill>
                  <a:schemeClr val="tx1">
                    <a:lumMod val="65000"/>
                    <a:lumOff val="35000"/>
                  </a:schemeClr>
                </a:solidFill>
                <a:latin typeface="Corbel" panose="020B0503020204020204" pitchFamily="34" charset="0"/>
              </a:rPr>
              <a:t>in addition to R are raised at date 1 </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N is the firm’s net financing at date 1 </a:t>
            </a:r>
            <a:r>
              <a:rPr lang="en-US" dirty="0">
                <a:solidFill>
                  <a:schemeClr val="tx1">
                    <a:lumMod val="65000"/>
                    <a:lumOff val="35000"/>
                  </a:schemeClr>
                </a:solidFill>
                <a:latin typeface="Corbel" panose="020B0503020204020204" pitchFamily="34" charset="0"/>
              </a:rPr>
              <a:t>(cash raised – cash paid out at that date)</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graphicFrame>
        <p:nvGraphicFramePr>
          <p:cNvPr id="3" name="Diagram 2">
            <a:extLst>
              <a:ext uri="{FF2B5EF4-FFF2-40B4-BE49-F238E27FC236}">
                <a16:creationId xmlns:a16="http://schemas.microsoft.com/office/drawing/2014/main" id="{D15BAC47-4EE6-3746-857B-E60E008678B0}"/>
              </a:ext>
            </a:extLst>
          </p:cNvPr>
          <p:cNvGraphicFramePr/>
          <p:nvPr>
            <p:extLst>
              <p:ext uri="{D42A27DB-BD31-4B8C-83A1-F6EECF244321}">
                <p14:modId xmlns:p14="http://schemas.microsoft.com/office/powerpoint/2010/main" val="369592428"/>
              </p:ext>
            </p:extLst>
          </p:nvPr>
        </p:nvGraphicFramePr>
        <p:xfrm>
          <a:off x="2557272" y="2021761"/>
          <a:ext cx="7077456" cy="480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07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95117"/>
            <a:ext cx="9656063" cy="3692048"/>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If </a:t>
            </a:r>
            <a:r>
              <a:rPr lang="en-US" i="1" dirty="0">
                <a:solidFill>
                  <a:schemeClr val="tx1">
                    <a:lumMod val="65000"/>
                    <a:lumOff val="35000"/>
                  </a:schemeClr>
                </a:solidFill>
                <a:latin typeface="Corbel" panose="020B0503020204020204" pitchFamily="34" charset="0"/>
              </a:rPr>
              <a:t>N &gt; </a:t>
            </a:r>
            <a:r>
              <a:rPr lang="en-US" dirty="0">
                <a:solidFill>
                  <a:schemeClr val="tx1">
                    <a:lumMod val="65000"/>
                    <a:lumOff val="35000"/>
                  </a:schemeClr>
                </a:solidFill>
                <a:latin typeface="Corbel" panose="020B0503020204020204" pitchFamily="34" charset="0"/>
              </a:rPr>
              <a:t>0, </a:t>
            </a:r>
            <a:r>
              <a:rPr lang="en-US" b="1" i="1" dirty="0">
                <a:solidFill>
                  <a:schemeClr val="tx1">
                    <a:lumMod val="65000"/>
                    <a:lumOff val="35000"/>
                  </a:schemeClr>
                </a:solidFill>
                <a:latin typeface="Corbel" panose="020B0503020204020204" pitchFamily="34" charset="0"/>
              </a:rPr>
              <a:t>the firm pays back debt issued at date 0 (or dividend) </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If firm liquidates at date 1</a:t>
            </a:r>
            <a:r>
              <a:rPr lang="en-US" dirty="0">
                <a:solidFill>
                  <a:schemeClr val="tx1">
                    <a:lumMod val="65000"/>
                    <a:lumOff val="35000"/>
                  </a:schemeClr>
                </a:solidFill>
                <a:latin typeface="Corbel" panose="020B0503020204020204" pitchFamily="34" charset="0"/>
              </a:rPr>
              <a:t>, </a:t>
            </a:r>
            <a:r>
              <a:rPr lang="en-US" i="1" dirty="0">
                <a:solidFill>
                  <a:schemeClr val="tx1">
                    <a:lumMod val="65000"/>
                    <a:lumOff val="35000"/>
                  </a:schemeClr>
                </a:solidFill>
                <a:latin typeface="Corbel" panose="020B0503020204020204" pitchFamily="34" charset="0"/>
              </a:rPr>
              <a:t>R </a:t>
            </a:r>
            <a:r>
              <a:rPr lang="en-US" dirty="0">
                <a:solidFill>
                  <a:schemeClr val="tx1">
                    <a:lumMod val="65000"/>
                    <a:lumOff val="35000"/>
                  </a:schemeClr>
                </a:solidFill>
                <a:latin typeface="Corbel" panose="020B0503020204020204" pitchFamily="34" charset="0"/>
              </a:rPr>
              <a:t>is liquidation value of the firm</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If firm does not default at date 1</a:t>
            </a:r>
            <a:r>
              <a:rPr lang="en-US" dirty="0">
                <a:solidFill>
                  <a:schemeClr val="tx1">
                    <a:lumMod val="65000"/>
                    <a:lumOff val="35000"/>
                  </a:schemeClr>
                </a:solidFill>
                <a:latin typeface="Corbel" panose="020B0503020204020204" pitchFamily="34" charset="0"/>
              </a:rPr>
              <a:t>, it liquidates at date 2</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Firm never issues debt</a:t>
            </a:r>
            <a:r>
              <a:rPr lang="en-US" dirty="0">
                <a:solidFill>
                  <a:schemeClr val="tx1">
                    <a:lumMod val="65000"/>
                    <a:lumOff val="35000"/>
                  </a:schemeClr>
                </a:solidFill>
                <a:latin typeface="Corbel" panose="020B0503020204020204" pitchFamily="34" charset="0"/>
              </a:rPr>
              <a:t> unless it has some advantage that offsets (very minimal) default cost</a:t>
            </a:r>
          </a:p>
          <a:p>
            <a:pPr marL="342900" indent="-342900" algn="l">
              <a:buFont typeface="Arial" panose="020B0604020202020204" pitchFamily="34" charset="0"/>
              <a:buChar char="•"/>
            </a:pPr>
            <a:r>
              <a:rPr lang="en-US" i="1" dirty="0">
                <a:solidFill>
                  <a:schemeClr val="tx1">
                    <a:lumMod val="65000"/>
                    <a:lumOff val="35000"/>
                  </a:schemeClr>
                </a:solidFill>
                <a:latin typeface="Corbel" panose="020B0503020204020204" pitchFamily="34" charset="0"/>
              </a:rPr>
              <a:t>R </a:t>
            </a:r>
            <a:r>
              <a:rPr lang="en-US" dirty="0">
                <a:solidFill>
                  <a:schemeClr val="tx1">
                    <a:lumMod val="65000"/>
                    <a:lumOff val="35000"/>
                  </a:schemeClr>
                </a:solidFill>
                <a:latin typeface="Corbel" panose="020B0503020204020204" pitchFamily="34" charset="0"/>
              </a:rPr>
              <a:t>(cash flow from assets) has a </a:t>
            </a:r>
            <a:r>
              <a:rPr lang="en-US" b="1" i="1" dirty="0">
                <a:solidFill>
                  <a:schemeClr val="tx1">
                    <a:lumMod val="65000"/>
                    <a:lumOff val="35000"/>
                  </a:schemeClr>
                </a:solidFill>
                <a:latin typeface="Corbel" panose="020B0503020204020204" pitchFamily="34" charset="0"/>
              </a:rPr>
              <a:t>cumulative distribution function G(R)</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Investment at firm projects at date 1 is I </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Neither I nor R is observable </a:t>
            </a:r>
            <a:r>
              <a:rPr lang="en-US" dirty="0">
                <a:solidFill>
                  <a:schemeClr val="tx1">
                    <a:lumMod val="65000"/>
                    <a:lumOff val="35000"/>
                  </a:schemeClr>
                </a:solidFill>
                <a:latin typeface="Corbel" panose="020B0503020204020204" pitchFamily="34" charset="0"/>
              </a:rPr>
              <a:t>by outside investors at date 1 </a:t>
            </a:r>
          </a:p>
          <a:p>
            <a:pPr marL="342900" indent="-342900" algn="l">
              <a:buFont typeface="Arial" panose="020B0604020202020204" pitchFamily="34" charset="0"/>
              <a:buChar char="•"/>
            </a:pPr>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graphicFrame>
        <p:nvGraphicFramePr>
          <p:cNvPr id="3" name="Diagram 2">
            <a:extLst>
              <a:ext uri="{FF2B5EF4-FFF2-40B4-BE49-F238E27FC236}">
                <a16:creationId xmlns:a16="http://schemas.microsoft.com/office/drawing/2014/main" id="{D15BAC47-4EE6-3746-857B-E60E008678B0}"/>
              </a:ext>
            </a:extLst>
          </p:cNvPr>
          <p:cNvGraphicFramePr/>
          <p:nvPr/>
        </p:nvGraphicFramePr>
        <p:xfrm>
          <a:off x="2557272" y="2021761"/>
          <a:ext cx="7077456" cy="4803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315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95117"/>
            <a:ext cx="9656063" cy="3931051"/>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Date 2 </a:t>
            </a:r>
            <a:r>
              <a:rPr lang="en-US" b="1" i="1" dirty="0">
                <a:solidFill>
                  <a:schemeClr val="tx1">
                    <a:lumMod val="65000"/>
                    <a:lumOff val="35000"/>
                  </a:schemeClr>
                </a:solidFill>
                <a:latin typeface="Corbel" panose="020B0503020204020204" pitchFamily="34" charset="0"/>
              </a:rPr>
              <a:t>expected payoff (net of perquisites) is Z </a:t>
            </a:r>
            <a:r>
              <a:rPr lang="en-US" dirty="0">
                <a:solidFill>
                  <a:schemeClr val="tx1">
                    <a:lumMod val="65000"/>
                    <a:lumOff val="35000"/>
                  </a:schemeClr>
                </a:solidFill>
                <a:latin typeface="Corbel" panose="020B0503020204020204" pitchFamily="34" charset="0"/>
              </a:rPr>
              <a:t>per unit for the first </a:t>
            </a:r>
            <a:r>
              <a:rPr lang="en-US" i="1" dirty="0">
                <a:solidFill>
                  <a:schemeClr val="tx1">
                    <a:lumMod val="65000"/>
                    <a:lumOff val="35000"/>
                  </a:schemeClr>
                </a:solidFill>
                <a:latin typeface="Corbel" panose="020B0503020204020204" pitchFamily="34" charset="0"/>
              </a:rPr>
              <a:t>I* </a:t>
            </a:r>
            <a:r>
              <a:rPr lang="en-US" dirty="0">
                <a:solidFill>
                  <a:schemeClr val="tx1">
                    <a:lumMod val="65000"/>
                    <a:lumOff val="35000"/>
                  </a:schemeClr>
                </a:solidFill>
                <a:latin typeface="Corbel" panose="020B0503020204020204" pitchFamily="34" charset="0"/>
              </a:rPr>
              <a:t>units invested and </a:t>
            </a:r>
            <a:r>
              <a:rPr lang="en-US" i="1" dirty="0">
                <a:solidFill>
                  <a:schemeClr val="tx1">
                    <a:lumMod val="65000"/>
                    <a:lumOff val="35000"/>
                  </a:schemeClr>
                </a:solidFill>
                <a:latin typeface="Corbel" panose="020B0503020204020204" pitchFamily="34" charset="0"/>
              </a:rPr>
              <a:t>Y</a:t>
            </a:r>
            <a:r>
              <a:rPr lang="en-US" dirty="0">
                <a:solidFill>
                  <a:schemeClr val="tx1">
                    <a:lumMod val="65000"/>
                    <a:lumOff val="35000"/>
                  </a:schemeClr>
                </a:solidFill>
                <a:latin typeface="Corbel" panose="020B0503020204020204" pitchFamily="34" charset="0"/>
              </a:rPr>
              <a:t> per unit in excess of </a:t>
            </a:r>
            <a:r>
              <a:rPr lang="en-US" i="1" dirty="0">
                <a:solidFill>
                  <a:schemeClr val="tx1">
                    <a:lumMod val="65000"/>
                    <a:lumOff val="35000"/>
                  </a:schemeClr>
                </a:solidFill>
                <a:latin typeface="Corbel" panose="020B0503020204020204" pitchFamily="34" charset="0"/>
              </a:rPr>
              <a:t>I*</a:t>
            </a:r>
            <a:r>
              <a:rPr lang="en-US" dirty="0">
                <a:solidFill>
                  <a:schemeClr val="tx1">
                    <a:lumMod val="65000"/>
                    <a:lumOff val="35000"/>
                  </a:schemeClr>
                </a:solidFill>
                <a:latin typeface="Corbel" panose="020B0503020204020204" pitchFamily="34" charset="0"/>
              </a:rPr>
              <a:t> </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For simplicity, </a:t>
            </a:r>
            <a:r>
              <a:rPr lang="en-US" dirty="0" err="1">
                <a:solidFill>
                  <a:schemeClr val="tx1">
                    <a:lumMod val="65000"/>
                    <a:lumOff val="35000"/>
                  </a:schemeClr>
                </a:solidFill>
                <a:latin typeface="Corbel" panose="020B0503020204020204" pitchFamily="34" charset="0"/>
              </a:rPr>
              <a:t>Stulz</a:t>
            </a:r>
            <a:r>
              <a:rPr lang="en-US" dirty="0">
                <a:solidFill>
                  <a:schemeClr val="tx1">
                    <a:lumMod val="65000"/>
                    <a:lumOff val="35000"/>
                  </a:schemeClr>
                </a:solidFill>
                <a:latin typeface="Corbel" panose="020B0503020204020204" pitchFamily="34" charset="0"/>
              </a:rPr>
              <a:t> requires </a:t>
            </a:r>
            <a:r>
              <a:rPr lang="en-US" b="1" i="1" dirty="0">
                <a:solidFill>
                  <a:schemeClr val="tx1">
                    <a:lumMod val="65000"/>
                    <a:lumOff val="35000"/>
                  </a:schemeClr>
                </a:solidFill>
                <a:latin typeface="Corbel" panose="020B0503020204020204" pitchFamily="34" charset="0"/>
              </a:rPr>
              <a:t>Z &gt; 1 (good project) </a:t>
            </a:r>
            <a:r>
              <a:rPr lang="en-US" dirty="0">
                <a:solidFill>
                  <a:schemeClr val="tx1">
                    <a:lumMod val="65000"/>
                    <a:lumOff val="35000"/>
                  </a:schemeClr>
                </a:solidFill>
                <a:latin typeface="Corbel" panose="020B0503020204020204" pitchFamily="34" charset="0"/>
              </a:rPr>
              <a:t>and</a:t>
            </a:r>
            <a:r>
              <a:rPr lang="en-US" i="1" dirty="0">
                <a:solidFill>
                  <a:schemeClr val="tx1">
                    <a:lumMod val="65000"/>
                    <a:lumOff val="35000"/>
                  </a:schemeClr>
                </a:solidFill>
                <a:latin typeface="Corbel" panose="020B0503020204020204" pitchFamily="34" charset="0"/>
              </a:rPr>
              <a:t> </a:t>
            </a:r>
            <a:r>
              <a:rPr lang="en-US" b="1" i="1" dirty="0">
                <a:solidFill>
                  <a:schemeClr val="tx1">
                    <a:lumMod val="65000"/>
                    <a:lumOff val="35000"/>
                  </a:schemeClr>
                </a:solidFill>
                <a:latin typeface="Corbel" panose="020B0503020204020204" pitchFamily="34" charset="0"/>
              </a:rPr>
              <a:t>Y &lt; 0 (bad project)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If </a:t>
            </a:r>
            <a:r>
              <a:rPr lang="en-US" i="1" dirty="0">
                <a:solidFill>
                  <a:schemeClr val="tx1">
                    <a:lumMod val="65000"/>
                    <a:lumOff val="35000"/>
                  </a:schemeClr>
                </a:solidFill>
                <a:latin typeface="Corbel" panose="020B0503020204020204" pitchFamily="34" charset="0"/>
              </a:rPr>
              <a:t>N &lt; 0</a:t>
            </a:r>
            <a:r>
              <a:rPr lang="en-US" dirty="0">
                <a:solidFill>
                  <a:schemeClr val="tx1">
                    <a:lumMod val="65000"/>
                    <a:lumOff val="35000"/>
                  </a:schemeClr>
                </a:solidFill>
                <a:latin typeface="Corbel" panose="020B0503020204020204" pitchFamily="34" charset="0"/>
              </a:rPr>
              <a:t>, management pays out funds at date 1; here, </a:t>
            </a:r>
            <a:r>
              <a:rPr lang="en-US" b="1" i="1" dirty="0">
                <a:solidFill>
                  <a:schemeClr val="tx1">
                    <a:lumMod val="65000"/>
                    <a:lumOff val="35000"/>
                  </a:schemeClr>
                </a:solidFill>
                <a:latin typeface="Corbel" panose="020B0503020204020204" pitchFamily="34" charset="0"/>
              </a:rPr>
              <a:t>N is the face value of debt</a:t>
            </a:r>
          </a:p>
          <a:p>
            <a:pPr marL="342900" indent="-342900" algn="l">
              <a:buFont typeface="Arial" panose="020B0604020202020204" pitchFamily="34" charset="0"/>
              <a:buChar char="•"/>
            </a:pPr>
            <a:r>
              <a:rPr lang="en-US" dirty="0">
                <a:solidFill>
                  <a:schemeClr val="tx1">
                    <a:lumMod val="65000"/>
                    <a:lumOff val="35000"/>
                  </a:schemeClr>
                </a:solidFill>
                <a:latin typeface="Corbel" panose="020B0503020204020204" pitchFamily="34" charset="0"/>
              </a:rPr>
              <a:t>Raising funds to invest </a:t>
            </a:r>
            <a:r>
              <a:rPr lang="en-US" b="1" i="1" dirty="0">
                <a:solidFill>
                  <a:schemeClr val="tx1">
                    <a:lumMod val="65000"/>
                    <a:lumOff val="35000"/>
                  </a:schemeClr>
                </a:solidFill>
                <a:latin typeface="Corbel" panose="020B0503020204020204" pitchFamily="34" charset="0"/>
              </a:rPr>
              <a:t>more than I* hurst existing shareholders </a:t>
            </a:r>
            <a:r>
              <a:rPr lang="en-US" dirty="0">
                <a:solidFill>
                  <a:schemeClr val="tx1">
                    <a:lumMod val="65000"/>
                    <a:lumOff val="35000"/>
                  </a:schemeClr>
                </a:solidFill>
                <a:latin typeface="Corbel" panose="020B0503020204020204" pitchFamily="34" charset="0"/>
              </a:rPr>
              <a:t>because the new investors buy securities at their fair market price and </a:t>
            </a:r>
            <a:r>
              <a:rPr lang="en-US" b="1" i="1" dirty="0">
                <a:solidFill>
                  <a:schemeClr val="tx1">
                    <a:lumMod val="65000"/>
                    <a:lumOff val="35000"/>
                  </a:schemeClr>
                </a:solidFill>
                <a:latin typeface="Corbel" panose="020B0503020204020204" pitchFamily="34" charset="0"/>
              </a:rPr>
              <a:t>investment in excess of I* has a negative NPV</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Managers always raise all the investment funds they are allowed to</a:t>
            </a:r>
            <a:r>
              <a:rPr lang="en-US" dirty="0">
                <a:solidFill>
                  <a:schemeClr val="tx1">
                    <a:lumMod val="65000"/>
                    <a:lumOff val="35000"/>
                  </a:schemeClr>
                </a:solidFill>
                <a:latin typeface="Corbel" panose="020B0503020204020204" pitchFamily="34" charset="0"/>
              </a:rPr>
              <a:t>, irrespective of the realized cash flow at date 1 </a:t>
            </a:r>
          </a:p>
          <a:p>
            <a:pPr marL="342900" indent="-342900" algn="l">
              <a:buFont typeface="Arial" panose="020B0604020202020204" pitchFamily="34" charset="0"/>
              <a:buChar char="•"/>
            </a:pPr>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graphicFrame>
        <p:nvGraphicFramePr>
          <p:cNvPr id="3" name="Diagram 2">
            <a:extLst>
              <a:ext uri="{FF2B5EF4-FFF2-40B4-BE49-F238E27FC236}">
                <a16:creationId xmlns:a16="http://schemas.microsoft.com/office/drawing/2014/main" id="{D15BAC47-4EE6-3746-857B-E60E008678B0}"/>
              </a:ext>
            </a:extLst>
          </p:cNvPr>
          <p:cNvGraphicFramePr/>
          <p:nvPr/>
        </p:nvGraphicFramePr>
        <p:xfrm>
          <a:off x="2557272" y="2021761"/>
          <a:ext cx="7077456" cy="480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170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633663" y="2163405"/>
                <a:ext cx="10924673" cy="4408941"/>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rPr>
                        <m:t>𝑉</m:t>
                      </m:r>
                      <m:r>
                        <a:rPr lang="en-US" b="0" i="1" smtClean="0">
                          <a:solidFill>
                            <a:schemeClr val="tx1">
                              <a:lumMod val="65000"/>
                              <a:lumOff val="35000"/>
                            </a:schemeClr>
                          </a:solidFill>
                          <a:latin typeface="Cambria Math" panose="02040503050406030204" pitchFamily="18" charset="0"/>
                        </a:rPr>
                        <m:t>=</m:t>
                      </m:r>
                      <m:sSup>
                        <m:sSupPr>
                          <m:ctrlPr>
                            <a:rPr lang="en-US" i="1" smtClean="0">
                              <a:solidFill>
                                <a:srgbClr val="00B050"/>
                              </a:solidFill>
                              <a:latin typeface="Cambria Math" panose="02040503050406030204" pitchFamily="18" charset="0"/>
                            </a:rPr>
                          </m:ctrlPr>
                        </m:sSupPr>
                        <m:e>
                          <m:r>
                            <a:rPr lang="en-US" i="1">
                              <a:solidFill>
                                <a:srgbClr val="00B050"/>
                              </a:solidFill>
                              <a:latin typeface="Cambria Math" panose="02040503050406030204" pitchFamily="18" charset="0"/>
                            </a:rPr>
                            <m:t>𝐼</m:t>
                          </m:r>
                        </m:e>
                        <m:sup>
                          <m:r>
                            <a:rPr lang="en-US" i="1">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𝑍</m:t>
                      </m:r>
                      <m:r>
                        <a:rPr lang="en-US" b="0" i="1" smtClean="0">
                          <a:solidFill>
                            <a:srgbClr val="00B050"/>
                          </a:solidFill>
                          <a:latin typeface="Cambria Math" panose="02040503050406030204" pitchFamily="18" charset="0"/>
                        </a:rPr>
                        <m:t>−1)+</m:t>
                      </m:r>
                      <m:r>
                        <a:rPr lang="en-US" b="0" i="1" smtClean="0">
                          <a:solidFill>
                            <a:srgbClr val="00B050"/>
                          </a:solidFill>
                          <a:latin typeface="Cambria Math" panose="02040503050406030204" pitchFamily="18" charset="0"/>
                        </a:rPr>
                        <m:t>𝐸</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m:t>
                      </m:r>
                      <m:nary>
                        <m:naryPr>
                          <m:ctrlPr>
                            <a:rPr lang="en-US" b="0" i="1" smtClean="0">
                              <a:solidFill>
                                <a:schemeClr val="tx1">
                                  <a:lumMod val="65000"/>
                                  <a:lumOff val="35000"/>
                                </a:schemeClr>
                              </a:solidFill>
                              <a:latin typeface="Cambria Math" panose="02040503050406030204" pitchFamily="18" charset="0"/>
                            </a:rPr>
                          </m:ctrlPr>
                        </m:naryPr>
                        <m:sub>
                          <m:r>
                            <m:rPr>
                              <m:brk m:alnAt="23"/>
                            </m:rPr>
                            <a:rPr lang="en-US" b="0" i="1" smtClean="0">
                              <a:solidFill>
                                <a:schemeClr val="tx1">
                                  <a:lumMod val="65000"/>
                                  <a:lumOff val="35000"/>
                                </a:schemeClr>
                              </a:solidFill>
                              <a:latin typeface="Cambria Math" panose="02040503050406030204" pitchFamily="18" charset="0"/>
                            </a:rPr>
                            <m:t>𝐼</m:t>
                          </m:r>
                          <m:r>
                            <a:rPr lang="en-US" b="0" i="1" smtClean="0">
                              <a:solidFill>
                                <a:schemeClr val="tx1">
                                  <a:lumMod val="65000"/>
                                  <a:lumOff val="35000"/>
                                </a:schemeClr>
                              </a:solidFill>
                              <a:latin typeface="Cambria Math" panose="02040503050406030204" pitchFamily="18" charset="0"/>
                            </a:rPr>
                            <m:t>∗</m:t>
                          </m:r>
                        </m:sub>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up>
                        <m:e>
                          <m:d>
                            <m:dPr>
                              <m:ctrlPr>
                                <a:rPr lang="en-US" b="0" i="1" smtClean="0">
                                  <a:solidFill>
                                    <a:srgbClr val="0070C0"/>
                                  </a:solidFill>
                                  <a:latin typeface="Cambria Math" panose="02040503050406030204" pitchFamily="18" charset="0"/>
                                  <a:ea typeface="Cambria Math" panose="02040503050406030204" pitchFamily="18" charset="0"/>
                                </a:rPr>
                              </m:ctrlPr>
                            </m:dPr>
                            <m:e>
                              <m:r>
                                <a:rPr lang="en-US" b="0" i="1" smtClean="0">
                                  <a:solidFill>
                                    <a:srgbClr val="0070C0"/>
                                  </a:solidFill>
                                  <a:latin typeface="Cambria Math" panose="02040503050406030204" pitchFamily="18" charset="0"/>
                                  <a:ea typeface="Cambria Math" panose="02040503050406030204" pitchFamily="18" charset="0"/>
                                </a:rPr>
                                <m:t>𝑅</m:t>
                              </m:r>
                              <m:sSup>
                                <m:sSupPr>
                                  <m:ctrlPr>
                                    <a:rPr lang="en-US" i="1">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𝐼</m:t>
                                  </m:r>
                                </m:e>
                                <m:sup>
                                  <m:r>
                                    <a:rPr lang="en-US" i="1">
                                      <a:solidFill>
                                        <a:srgbClr val="0070C0"/>
                                      </a:solidFill>
                                      <a:latin typeface="Cambria Math" panose="02040503050406030204" pitchFamily="18" charset="0"/>
                                    </a:rPr>
                                    <m:t>∗</m:t>
                                  </m:r>
                                </m:sup>
                              </m:sSup>
                            </m:e>
                          </m:d>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𝑌</m:t>
                              </m:r>
                            </m:e>
                          </m:d>
                          <m:r>
                            <a:rPr lang="en-US" b="0" i="1" smtClean="0">
                              <a:solidFill>
                                <a:srgbClr val="0070C0"/>
                              </a:solidFill>
                              <a:latin typeface="Cambria Math" panose="02040503050406030204" pitchFamily="18" charset="0"/>
                            </a:rPr>
                            <m:t>𝑔</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𝑅</m:t>
                              </m:r>
                            </m:e>
                          </m:d>
                          <m:r>
                            <a:rPr lang="en-US" b="0" i="1" smtClean="0">
                              <a:solidFill>
                                <a:srgbClr val="0070C0"/>
                              </a:solidFill>
                              <a:latin typeface="Cambria Math" panose="02040503050406030204" pitchFamily="18" charset="0"/>
                            </a:rPr>
                            <m:t>𝑑𝑅</m:t>
                          </m:r>
                          <m:r>
                            <a:rPr lang="en-US" b="0" i="1" smtClean="0">
                              <a:solidFill>
                                <a:schemeClr val="tx1">
                                  <a:lumMod val="65000"/>
                                  <a:lumOff val="35000"/>
                                </a:schemeClr>
                              </a:solidFill>
                              <a:latin typeface="Cambria Math" panose="02040503050406030204" pitchFamily="18" charset="0"/>
                            </a:rPr>
                            <m:t>− </m:t>
                          </m:r>
                          <m:nary>
                            <m:naryPr>
                              <m:ctrlPr>
                                <a:rPr lang="en-US" b="0" i="1" smtClean="0">
                                  <a:solidFill>
                                    <a:schemeClr val="tx1">
                                      <a:lumMod val="65000"/>
                                      <a:lumOff val="35000"/>
                                    </a:schemeClr>
                                  </a:solidFill>
                                  <a:latin typeface="Cambria Math" panose="02040503050406030204" pitchFamily="18" charset="0"/>
                                </a:rPr>
                              </m:ctrlPr>
                            </m:naryPr>
                            <m:sub>
                              <m:r>
                                <m:rPr>
                                  <m:brk m:alnAt="23"/>
                                </m:rPr>
                                <a:rPr lang="en-US" b="0" i="1" smtClean="0">
                                  <a:solidFill>
                                    <a:schemeClr val="tx1">
                                      <a:lumMod val="65000"/>
                                      <a:lumOff val="35000"/>
                                    </a:schemeClr>
                                  </a:solidFill>
                                  <a:latin typeface="Cambria Math" panose="02040503050406030204" pitchFamily="18" charset="0"/>
                                </a:rPr>
                                <m:t>0</m:t>
                              </m:r>
                            </m:sub>
                            <m:sup>
                              <m:r>
                                <a:rPr lang="en-US" b="0" i="1" smtClean="0">
                                  <a:solidFill>
                                    <a:schemeClr val="tx1">
                                      <a:lumMod val="65000"/>
                                      <a:lumOff val="35000"/>
                                    </a:schemeClr>
                                  </a:solidFill>
                                  <a:latin typeface="Cambria Math" panose="02040503050406030204" pitchFamily="18" charset="0"/>
                                </a:rPr>
                                <m:t>𝐼</m:t>
                              </m:r>
                              <m:r>
                                <a:rPr lang="en-US" b="0" i="1" smtClean="0">
                                  <a:solidFill>
                                    <a:schemeClr val="tx1">
                                      <a:lumMod val="65000"/>
                                      <a:lumOff val="35000"/>
                                    </a:schemeClr>
                                  </a:solidFill>
                                  <a:latin typeface="Cambria Math" panose="02040503050406030204" pitchFamily="18" charset="0"/>
                                </a:rPr>
                                <m:t>∗</m:t>
                              </m:r>
                            </m:sup>
                            <m:e>
                              <m:d>
                                <m:dPr>
                                  <m:ctrlPr>
                                    <a:rPr lang="en-US" b="0" i="1" smtClean="0">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rPr>
                                        <m:t>𝐼</m:t>
                                      </m:r>
                                    </m:e>
                                    <m:sup>
                                      <m:r>
                                        <a:rPr lang="en-US" i="1">
                                          <a:solidFill>
                                            <a:srgbClr val="7030A0"/>
                                          </a:solidFill>
                                          <a:latin typeface="Cambria Math" panose="02040503050406030204" pitchFamily="18" charset="0"/>
                                        </a:rPr>
                                        <m:t>∗</m:t>
                                      </m:r>
                                    </m:sup>
                                  </m:sSup>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𝑅</m:t>
                                  </m:r>
                                </m:e>
                              </m:d>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𝑍</m:t>
                                  </m:r>
                                  <m:r>
                                    <a:rPr lang="en-US" b="0" i="1" smtClean="0">
                                      <a:solidFill>
                                        <a:srgbClr val="7030A0"/>
                                      </a:solidFill>
                                      <a:latin typeface="Cambria Math" panose="02040503050406030204" pitchFamily="18" charset="0"/>
                                    </a:rPr>
                                    <m:t>−1</m:t>
                                  </m:r>
                                </m:e>
                              </m:d>
                              <m:r>
                                <a:rPr lang="en-US" b="0" i="1" smtClean="0">
                                  <a:solidFill>
                                    <a:srgbClr val="7030A0"/>
                                  </a:solidFill>
                                  <a:latin typeface="Cambria Math" panose="02040503050406030204" pitchFamily="18" charset="0"/>
                                </a:rPr>
                                <m:t>𝑔</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m:t>
                                  </m:r>
                                </m:e>
                              </m:d>
                              <m:r>
                                <a:rPr lang="en-US" b="0" i="1" smtClean="0">
                                  <a:solidFill>
                                    <a:srgbClr val="7030A0"/>
                                  </a:solidFill>
                                  <a:latin typeface="Cambria Math" panose="02040503050406030204" pitchFamily="18" charset="0"/>
                                </a:rPr>
                                <m:t>𝑑𝑅</m:t>
                              </m:r>
                            </m:e>
                          </m:nary>
                        </m:e>
                      </m:nary>
                    </m:oMath>
                  </m:oMathPara>
                </a14:m>
                <a:endParaRPr lang="en-US" dirty="0">
                  <a:solidFill>
                    <a:srgbClr val="C00000"/>
                  </a:solidFill>
                  <a:latin typeface="Corbel" panose="020B0503020204020204" pitchFamily="34" charset="0"/>
                </a:endParaRPr>
              </a:p>
              <a:p>
                <a:pPr marL="457200" indent="-457200" algn="l">
                  <a:buAutoNum type="arabicParenBoth"/>
                </a:pPr>
                <a:r>
                  <a:rPr lang="en-US" dirty="0">
                    <a:solidFill>
                      <a:srgbClr val="00B050"/>
                    </a:solidFill>
                    <a:latin typeface="Corbel" panose="020B0503020204020204" pitchFamily="34" charset="0"/>
                  </a:rPr>
                  <a:t>Corresponds to the value of the firm at date 0 if management maximizes shareholder wealth (and investment in the good project with NPV ___ )</a:t>
                </a:r>
              </a:p>
              <a:p>
                <a:pPr marL="457200" indent="-457200" algn="l">
                  <a:buAutoNum type="arabicParenBoth"/>
                </a:pPr>
                <a:r>
                  <a:rPr lang="en-US" dirty="0">
                    <a:solidFill>
                      <a:schemeClr val="tx1">
                        <a:lumMod val="65000"/>
                        <a:lumOff val="35000"/>
                      </a:schemeClr>
                    </a:solidFill>
                    <a:latin typeface="Corbel" panose="020B0503020204020204" pitchFamily="34" charset="0"/>
                  </a:rPr>
                  <a:t>The costs of managerial discretion correspond to the last two terms</a:t>
                </a:r>
              </a:p>
              <a:p>
                <a:pPr marL="457200" indent="-457200" algn="l">
                  <a:buAutoNum type="arabicParenBoth"/>
                </a:pPr>
                <a:r>
                  <a:rPr lang="en-US" dirty="0">
                    <a:solidFill>
                      <a:srgbClr val="0070C0"/>
                    </a:solidFill>
                    <a:latin typeface="Corbel" panose="020B0503020204020204" pitchFamily="34" charset="0"/>
                  </a:rPr>
                  <a:t>The third term (overinvestment cost) is the expected cost to shareholders that arises because management invests cash flow in excess of </a:t>
                </a:r>
                <a:r>
                  <a:rPr lang="en-US" i="1" dirty="0">
                    <a:solidFill>
                      <a:srgbClr val="0070C0"/>
                    </a:solidFill>
                    <a:latin typeface="Corbel" panose="020B0503020204020204" pitchFamily="34" charset="0"/>
                  </a:rPr>
                  <a:t>I* </a:t>
                </a:r>
                <a:r>
                  <a:rPr lang="en-US" dirty="0">
                    <a:solidFill>
                      <a:srgbClr val="0070C0"/>
                    </a:solidFill>
                    <a:latin typeface="Corbel" panose="020B0503020204020204" pitchFamily="34" charset="0"/>
                  </a:rPr>
                  <a:t>in negative NPV projects.</a:t>
                </a:r>
              </a:p>
              <a:p>
                <a:pPr marL="457200" indent="-457200" algn="l">
                  <a:buAutoNum type="arabicParenBoth"/>
                </a:pPr>
                <a:r>
                  <a:rPr lang="en-US" dirty="0">
                    <a:solidFill>
                      <a:srgbClr val="7030A0"/>
                    </a:solidFill>
                    <a:latin typeface="Corbel" panose="020B0503020204020204" pitchFamily="34" charset="0"/>
                  </a:rPr>
                  <a:t>The fourth term (underinvestment cost) is the expected cost to shareholders from management’s inability to exhaust the positive NPV project(s)</a:t>
                </a: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633663" y="2163405"/>
                <a:ext cx="10924673" cy="4408941"/>
              </a:xfrm>
              <a:prstGeom prst="rect">
                <a:avLst/>
              </a:prstGeom>
              <a:blipFill>
                <a:blip r:embed="rId2"/>
                <a:stretch>
                  <a:fillRect l="-893" r="-8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244130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799095"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With Positive Net Financing</a:t>
            </a:r>
          </a:p>
        </p:txBody>
      </p:sp>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201024"/>
                <a:ext cx="9656065" cy="4333703"/>
              </a:xfrm>
              <a:prstGeom prst="rect">
                <a:avLst/>
              </a:prstGeom>
            </p:spPr>
            <p:txBody>
              <a:bodyPr vert="horz" lIns="9144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0" i="1" dirty="0">
                    <a:solidFill>
                      <a:schemeClr val="tx1">
                        <a:lumMod val="65000"/>
                        <a:lumOff val="35000"/>
                      </a:schemeClr>
                    </a:solidFill>
                    <a:latin typeface="Cambria Math" panose="02040503050406030204" pitchFamily="18" charset="0"/>
                  </a:rPr>
                  <a:t>What conditions must hold for shareholders to increase resources under management’s control?</a:t>
                </a:r>
              </a:p>
              <a:p>
                <a:pPr algn="l"/>
                <a:endParaRPr lang="en-US" b="0" i="1" dirty="0">
                  <a:solidFill>
                    <a:schemeClr val="tx1">
                      <a:lumMod val="65000"/>
                      <a:lumOff val="35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rPr>
                        <m:t>𝑉</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𝑁</m:t>
                          </m:r>
                        </m:e>
                      </m:d>
                      <m:r>
                        <a:rPr lang="en-US" b="0" i="1" smtClean="0">
                          <a:solidFill>
                            <a:schemeClr val="tx1">
                              <a:lumMod val="65000"/>
                              <a:lumOff val="35000"/>
                            </a:schemeClr>
                          </a:solidFill>
                          <a:latin typeface="Cambria Math" panose="02040503050406030204" pitchFamily="18" charset="0"/>
                        </a:rPr>
                        <m:t>=</m:t>
                      </m:r>
                      <m:nary>
                        <m:naryPr>
                          <m:ctrlPr>
                            <a:rPr lang="en-US" b="0" i="1" smtClean="0">
                              <a:solidFill>
                                <a:schemeClr val="tx1">
                                  <a:lumMod val="65000"/>
                                  <a:lumOff val="35000"/>
                                </a:schemeClr>
                              </a:solidFill>
                              <a:latin typeface="Cambria Math" panose="02040503050406030204" pitchFamily="18" charset="0"/>
                            </a:rPr>
                          </m:ctrlPr>
                        </m:naryPr>
                        <m:sub>
                          <m:r>
                            <m:rPr>
                              <m:brk m:alnAt="23"/>
                            </m:rPr>
                            <a:rPr lang="en-US" b="0" i="1" smtClean="0">
                              <a:solidFill>
                                <a:schemeClr val="tx1">
                                  <a:lumMod val="65000"/>
                                  <a:lumOff val="35000"/>
                                </a:schemeClr>
                              </a:solidFill>
                              <a:latin typeface="Cambria Math" panose="02040503050406030204" pitchFamily="18" charset="0"/>
                            </a:rPr>
                            <m:t>𝐼</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𝑁</m:t>
                          </m:r>
                        </m:sub>
                        <m:sup>
                          <m:r>
                            <a:rPr lang="en-US" b="0" i="1" smtClean="0">
                              <a:solidFill>
                                <a:schemeClr val="tx1">
                                  <a:lumMod val="65000"/>
                                  <a:lumOff val="35000"/>
                                </a:schemeClr>
                              </a:solidFill>
                              <a:latin typeface="Cambria Math" panose="02040503050406030204" pitchFamily="18" charset="0"/>
                              <a:ea typeface="Cambria Math" panose="02040503050406030204" pitchFamily="18" charset="0"/>
                            </a:rPr>
                            <m:t>∞</m:t>
                          </m:r>
                        </m:sup>
                        <m:e>
                          <m:d>
                            <m:dPr>
                              <m:begChr m:val="["/>
                              <m:endChr m:val="]"/>
                              <m:ctrlPr>
                                <a:rPr lang="en-US" b="0" i="1" smtClean="0">
                                  <a:solidFill>
                                    <a:schemeClr val="tx1">
                                      <a:lumMod val="65000"/>
                                      <a:lumOff val="35000"/>
                                    </a:schemeClr>
                                  </a:solidFill>
                                  <a:latin typeface="Cambria Math" panose="02040503050406030204" pitchFamily="18" charset="0"/>
                                  <a:ea typeface="Cambria Math" panose="02040503050406030204" pitchFamily="18" charset="0"/>
                                </a:rPr>
                              </m:ctrlPr>
                            </m:dPr>
                            <m:e>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𝑁</m:t>
                                  </m:r>
                                  <m:r>
                                    <a:rPr lang="en-US" b="0" i="1" smtClean="0">
                                      <a:solidFill>
                                        <a:schemeClr val="tx1">
                                          <a:lumMod val="65000"/>
                                          <a:lumOff val="35000"/>
                                        </a:schemeClr>
                                      </a:solidFill>
                                      <a:latin typeface="Cambria Math" panose="02040503050406030204" pitchFamily="18" charset="0"/>
                                    </a:rPr>
                                    <m:t>−</m:t>
                                  </m:r>
                                  <m:sSup>
                                    <m:sSupPr>
                                      <m:ctrlPr>
                                        <a:rPr lang="en-US" b="0" i="1" smtClean="0">
                                          <a:solidFill>
                                            <a:schemeClr val="tx1">
                                              <a:lumMod val="65000"/>
                                              <a:lumOff val="35000"/>
                                            </a:schemeClr>
                                          </a:solidFill>
                                          <a:latin typeface="Cambria Math" panose="02040503050406030204" pitchFamily="18" charset="0"/>
                                        </a:rPr>
                                      </m:ctrlPr>
                                    </m:sSupPr>
                                    <m:e>
                                      <m:r>
                                        <a:rPr lang="en-US" b="0" i="1" smtClean="0">
                                          <a:solidFill>
                                            <a:schemeClr val="tx1">
                                              <a:lumMod val="65000"/>
                                              <a:lumOff val="35000"/>
                                            </a:schemeClr>
                                          </a:solidFill>
                                          <a:latin typeface="Cambria Math" panose="02040503050406030204" pitchFamily="18" charset="0"/>
                                        </a:rPr>
                                        <m:t>𝐼</m:t>
                                      </m:r>
                                    </m:e>
                                    <m:sup>
                                      <m:r>
                                        <a:rPr lang="en-US" b="0" i="1" smtClean="0">
                                          <a:solidFill>
                                            <a:schemeClr val="tx1">
                                              <a:lumMod val="65000"/>
                                              <a:lumOff val="35000"/>
                                            </a:schemeClr>
                                          </a:solidFill>
                                          <a:latin typeface="Cambria Math" panose="02040503050406030204" pitchFamily="18" charset="0"/>
                                        </a:rPr>
                                        <m:t>∗</m:t>
                                      </m:r>
                                    </m:sup>
                                  </m:sSup>
                                </m:e>
                              </m:d>
                              <m:r>
                                <a:rPr lang="en-US" b="0" i="1" smtClean="0">
                                  <a:solidFill>
                                    <a:schemeClr val="tx1">
                                      <a:lumMod val="65000"/>
                                      <a:lumOff val="35000"/>
                                    </a:schemeClr>
                                  </a:solidFill>
                                  <a:latin typeface="Cambria Math" panose="02040503050406030204" pitchFamily="18" charset="0"/>
                                </a:rPr>
                                <m:t>𝑌</m:t>
                              </m:r>
                              <m:r>
                                <a:rPr lang="en-US" b="0" i="1" smtClean="0">
                                  <a:solidFill>
                                    <a:schemeClr val="tx1">
                                      <a:lumMod val="65000"/>
                                      <a:lumOff val="35000"/>
                                    </a:schemeClr>
                                  </a:solidFill>
                                  <a:latin typeface="Cambria Math" panose="02040503050406030204" pitchFamily="18" charset="0"/>
                                </a:rPr>
                                <m:t>+</m:t>
                              </m:r>
                              <m:sSup>
                                <m:sSupPr>
                                  <m:ctrlPr>
                                    <a:rPr lang="en-US" i="1">
                                      <a:solidFill>
                                        <a:schemeClr val="tx1">
                                          <a:lumMod val="65000"/>
                                          <a:lumOff val="35000"/>
                                        </a:schemeClr>
                                      </a:solidFill>
                                      <a:latin typeface="Cambria Math" panose="02040503050406030204" pitchFamily="18" charset="0"/>
                                    </a:rPr>
                                  </m:ctrlPr>
                                </m:sSupPr>
                                <m:e>
                                  <m:r>
                                    <a:rPr lang="en-US" i="1">
                                      <a:solidFill>
                                        <a:schemeClr val="tx1">
                                          <a:lumMod val="65000"/>
                                          <a:lumOff val="35000"/>
                                        </a:schemeClr>
                                      </a:solidFill>
                                      <a:latin typeface="Cambria Math" panose="02040503050406030204" pitchFamily="18" charset="0"/>
                                    </a:rPr>
                                    <m:t>𝐼</m:t>
                                  </m:r>
                                </m:e>
                                <m:sup>
                                  <m:r>
                                    <a:rPr lang="en-US" i="1">
                                      <a:solidFill>
                                        <a:schemeClr val="tx1">
                                          <a:lumMod val="65000"/>
                                          <a:lumOff val="35000"/>
                                        </a:schemeClr>
                                      </a:solidFill>
                                      <a:latin typeface="Cambria Math" panose="02040503050406030204" pitchFamily="18" charset="0"/>
                                    </a:rPr>
                                    <m:t>∗</m:t>
                                  </m:r>
                                </m:sup>
                              </m:sSup>
                              <m:r>
                                <a:rPr lang="en-US" b="0" i="1" smtClean="0">
                                  <a:solidFill>
                                    <a:schemeClr val="tx1">
                                      <a:lumMod val="65000"/>
                                      <a:lumOff val="35000"/>
                                    </a:schemeClr>
                                  </a:solidFill>
                                  <a:latin typeface="Cambria Math" panose="02040503050406030204" pitchFamily="18" charset="0"/>
                                </a:rPr>
                                <m:t>𝑍</m:t>
                              </m:r>
                            </m:e>
                          </m:d>
                          <m:r>
                            <a:rPr lang="en-US" b="0" i="1" smtClean="0">
                              <a:solidFill>
                                <a:schemeClr val="tx1">
                                  <a:lumMod val="65000"/>
                                  <a:lumOff val="35000"/>
                                </a:schemeClr>
                              </a:solidFill>
                              <a:latin typeface="Cambria Math" panose="02040503050406030204" pitchFamily="18" charset="0"/>
                            </a:rPr>
                            <m:t>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r>
                            <a:rPr lang="en-US" b="0" i="1" smtClean="0">
                              <a:solidFill>
                                <a:schemeClr val="tx1">
                                  <a:lumMod val="65000"/>
                                  <a:lumOff val="35000"/>
                                </a:schemeClr>
                              </a:solidFill>
                              <a:latin typeface="Cambria Math" panose="02040503050406030204" pitchFamily="18" charset="0"/>
                            </a:rPr>
                            <m:t>+ </m:t>
                          </m:r>
                          <m:nary>
                            <m:naryPr>
                              <m:ctrlPr>
                                <a:rPr lang="en-US" b="0" i="1" smtClean="0">
                                  <a:solidFill>
                                    <a:schemeClr val="tx1">
                                      <a:lumMod val="65000"/>
                                      <a:lumOff val="35000"/>
                                    </a:schemeClr>
                                  </a:solidFill>
                                  <a:latin typeface="Cambria Math" panose="02040503050406030204" pitchFamily="18" charset="0"/>
                                </a:rPr>
                              </m:ctrlPr>
                            </m:naryPr>
                            <m:sub>
                              <m:r>
                                <m:rPr>
                                  <m:brk m:alnAt="23"/>
                                </m:rPr>
                                <a:rPr lang="en-US" b="0" i="1" smtClean="0">
                                  <a:solidFill>
                                    <a:schemeClr val="tx1">
                                      <a:lumMod val="65000"/>
                                      <a:lumOff val="35000"/>
                                    </a:schemeClr>
                                  </a:solidFill>
                                  <a:latin typeface="Cambria Math" panose="02040503050406030204" pitchFamily="18" charset="0"/>
                                </a:rPr>
                                <m:t>0</m:t>
                              </m:r>
                            </m:sub>
                            <m:sup>
                              <m:r>
                                <a:rPr lang="en-US" b="0" i="1" smtClean="0">
                                  <a:solidFill>
                                    <a:schemeClr val="tx1">
                                      <a:lumMod val="65000"/>
                                      <a:lumOff val="35000"/>
                                    </a:schemeClr>
                                  </a:solidFill>
                                  <a:latin typeface="Cambria Math" panose="02040503050406030204" pitchFamily="18" charset="0"/>
                                </a:rPr>
                                <m:t>𝐼</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𝑁</m:t>
                              </m:r>
                            </m:sup>
                            <m:e>
                              <m:d>
                                <m:dPr>
                                  <m:ctrlPr>
                                    <a:rPr lang="en-US" b="0" i="1" smtClean="0">
                                      <a:solidFill>
                                        <a:schemeClr val="tx1">
                                          <a:lumMod val="65000"/>
                                          <a:lumOff val="35000"/>
                                        </a:schemeClr>
                                      </a:solidFill>
                                      <a:latin typeface="Cambria Math" panose="02040503050406030204" pitchFamily="18" charset="0"/>
                                    </a:rPr>
                                  </m:ctrlPr>
                                </m:dPr>
                                <m:e>
                                  <m:r>
                                    <a:rPr lang="en-US" i="1" smtClean="0">
                                      <a:solidFill>
                                        <a:schemeClr val="tx1">
                                          <a:lumMod val="65000"/>
                                          <a:lumOff val="35000"/>
                                        </a:schemeClr>
                                      </a:solidFill>
                                      <a:latin typeface="Cambria Math" panose="02040503050406030204" pitchFamily="18" charset="0"/>
                                    </a:rPr>
                                    <m:t>𝑅</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𝑁</m:t>
                                  </m:r>
                                </m:e>
                              </m:d>
                              <m:r>
                                <a:rPr lang="en-US" b="0" i="1" smtClean="0">
                                  <a:solidFill>
                                    <a:schemeClr val="tx1">
                                      <a:lumMod val="65000"/>
                                      <a:lumOff val="35000"/>
                                    </a:schemeClr>
                                  </a:solidFill>
                                  <a:latin typeface="Cambria Math" panose="02040503050406030204" pitchFamily="18" charset="0"/>
                                </a:rPr>
                                <m:t>𝑍𝑔</m:t>
                              </m:r>
                              <m:d>
                                <m:dPr>
                                  <m:ctrlPr>
                                    <a:rPr lang="en-US" b="0" i="1" smtClean="0">
                                      <a:solidFill>
                                        <a:schemeClr val="tx1">
                                          <a:lumMod val="65000"/>
                                          <a:lumOff val="35000"/>
                                        </a:schemeClr>
                                      </a:solidFill>
                                      <a:latin typeface="Cambria Math" panose="02040503050406030204" pitchFamily="18" charset="0"/>
                                    </a:rPr>
                                  </m:ctrlPr>
                                </m:dPr>
                                <m:e>
                                  <m:r>
                                    <a:rPr lang="en-US" b="0" i="1" smtClean="0">
                                      <a:solidFill>
                                        <a:schemeClr val="tx1">
                                          <a:lumMod val="65000"/>
                                          <a:lumOff val="35000"/>
                                        </a:schemeClr>
                                      </a:solidFill>
                                      <a:latin typeface="Cambria Math" panose="02040503050406030204" pitchFamily="18" charset="0"/>
                                    </a:rPr>
                                    <m:t>𝑅</m:t>
                                  </m:r>
                                </m:e>
                              </m:d>
                              <m:r>
                                <a:rPr lang="en-US" b="0" i="1" smtClean="0">
                                  <a:solidFill>
                                    <a:schemeClr val="tx1">
                                      <a:lumMod val="65000"/>
                                      <a:lumOff val="35000"/>
                                    </a:schemeClr>
                                  </a:solidFill>
                                  <a:latin typeface="Cambria Math" panose="02040503050406030204" pitchFamily="18" charset="0"/>
                                </a:rPr>
                                <m:t>𝑑𝑅</m:t>
                              </m:r>
                              <m:r>
                                <a:rPr lang="en-US" b="0" i="1" smtClean="0">
                                  <a:solidFill>
                                    <a:schemeClr val="tx1">
                                      <a:lumMod val="65000"/>
                                      <a:lumOff val="35000"/>
                                    </a:schemeClr>
                                  </a:solidFill>
                                  <a:latin typeface="Cambria Math" panose="02040503050406030204" pitchFamily="18" charset="0"/>
                                </a:rPr>
                                <m:t>−</m:t>
                              </m:r>
                              <m:r>
                                <a:rPr lang="en-US" b="0" i="1" smtClean="0">
                                  <a:solidFill>
                                    <a:schemeClr val="tx1">
                                      <a:lumMod val="65000"/>
                                      <a:lumOff val="35000"/>
                                    </a:schemeClr>
                                  </a:solidFill>
                                  <a:latin typeface="Cambria Math" panose="02040503050406030204" pitchFamily="18" charset="0"/>
                                </a:rPr>
                                <m:t>𝑁</m:t>
                              </m:r>
                            </m:e>
                          </m:nary>
                        </m:e>
                      </m:nary>
                    </m:oMath>
                  </m:oMathPara>
                </a14:m>
                <a:endParaRPr lang="en-US" b="0" dirty="0">
                  <a:solidFill>
                    <a:schemeClr val="tx1">
                      <a:lumMod val="65000"/>
                      <a:lumOff val="35000"/>
                    </a:schemeClr>
                  </a:solidFill>
                  <a:latin typeface="Corbel" panose="020B0503020204020204" pitchFamily="34" charset="0"/>
                </a:endParaRPr>
              </a:p>
              <a:p>
                <a:pPr algn="l"/>
                <a:r>
                  <a:rPr lang="en-US" dirty="0">
                    <a:solidFill>
                      <a:schemeClr val="tx1">
                        <a:lumMod val="65000"/>
                        <a:lumOff val="35000"/>
                      </a:schemeClr>
                    </a:solidFill>
                    <a:latin typeface="Corbel" panose="020B0503020204020204" pitchFamily="34" charset="0"/>
                  </a:rPr>
                  <a:t> </a:t>
                </a:r>
              </a:p>
              <a:p>
                <a:pPr algn="l"/>
                <a:r>
                  <a:rPr lang="en-US" b="1" i="1" dirty="0">
                    <a:solidFill>
                      <a:schemeClr val="tx1">
                        <a:lumMod val="65000"/>
                        <a:lumOff val="35000"/>
                      </a:schemeClr>
                    </a:solidFill>
                    <a:latin typeface="Corbel" panose="020B0503020204020204" pitchFamily="34" charset="0"/>
                  </a:rPr>
                  <a:t>V(N) is the value of equity for the old shareholders at date 0</a:t>
                </a:r>
                <a:r>
                  <a:rPr lang="en-US" dirty="0">
                    <a:solidFill>
                      <a:schemeClr val="tx1">
                        <a:lumMod val="65000"/>
                        <a:lumOff val="35000"/>
                      </a:schemeClr>
                    </a:solidFill>
                    <a:latin typeface="Corbel" panose="020B0503020204020204" pitchFamily="34" charset="0"/>
                  </a:rPr>
                  <a:t>, which is the present value of the payoffs from investment in good/bad projects at date 1 </a:t>
                </a:r>
                <a:r>
                  <a:rPr lang="en-US" b="1" dirty="0">
                    <a:solidFill>
                      <a:schemeClr val="tx1">
                        <a:lumMod val="65000"/>
                        <a:lumOff val="35000"/>
                      </a:schemeClr>
                    </a:solidFill>
                    <a:latin typeface="Corbel" panose="020B0503020204020204" pitchFamily="34" charset="0"/>
                  </a:rPr>
                  <a:t>–</a:t>
                </a:r>
                <a:r>
                  <a:rPr lang="en-US" dirty="0">
                    <a:solidFill>
                      <a:schemeClr val="tx1">
                        <a:lumMod val="65000"/>
                        <a:lumOff val="35000"/>
                      </a:schemeClr>
                    </a:solidFill>
                    <a:latin typeface="Corbel" panose="020B0503020204020204" pitchFamily="34" charset="0"/>
                  </a:rPr>
                  <a:t> the present value of the funds raised for investment. </a:t>
                </a:r>
              </a:p>
              <a:p>
                <a:pPr marL="342900" indent="-342900" algn="l">
                  <a:buFont typeface="Arial" panose="020B0604020202020204" pitchFamily="34" charset="0"/>
                  <a:buChar char="•"/>
                </a:pPr>
                <a:r>
                  <a:rPr lang="en-US" b="1" i="1" dirty="0">
                    <a:solidFill>
                      <a:schemeClr val="tx1">
                        <a:lumMod val="65000"/>
                        <a:lumOff val="35000"/>
                      </a:schemeClr>
                    </a:solidFill>
                    <a:latin typeface="Corbel" panose="020B0503020204020204" pitchFamily="34" charset="0"/>
                  </a:rPr>
                  <a:t>Investors purchase N at date 1 and expect N back at date 2</a:t>
                </a:r>
              </a:p>
              <a:p>
                <a:pPr algn="l"/>
                <a:endParaRPr lang="en-US" dirty="0">
                  <a:solidFill>
                    <a:schemeClr val="tx1">
                      <a:lumMod val="65000"/>
                      <a:lumOff val="35000"/>
                    </a:schemeClr>
                  </a:solidFill>
                  <a:latin typeface="Corbel" panose="020B0503020204020204" pitchFamily="34" charset="0"/>
                </a:endParaRPr>
              </a:p>
            </p:txBody>
          </p:sp>
        </mc:Choice>
        <mc:Fallback xmlns="">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599" y="2201024"/>
                <a:ext cx="9656065" cy="4333703"/>
              </a:xfrm>
              <a:prstGeom prst="rect">
                <a:avLst/>
              </a:prstGeom>
              <a:blipFill>
                <a:blip r:embed="rId2"/>
                <a:stretch>
                  <a:fillRect l="-947" t="-1969" r="-1136" b="-22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B93EAC95-1256-3FBD-9158-195A369CB4EF}"/>
              </a:ext>
            </a:extLst>
          </p:cNvPr>
          <p:cNvSpPr txBox="1"/>
          <p:nvPr/>
        </p:nvSpPr>
        <p:spPr>
          <a:xfrm>
            <a:off x="5638800" y="297581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383701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2116</Words>
  <Application>Microsoft Office PowerPoint</Application>
  <PresentationFormat>Widescreen</PresentationFormat>
  <Paragraphs>183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Corbel</vt:lpstr>
      <vt:lpstr>Office Theme</vt:lpstr>
      <vt:lpstr>Managerial Discretion and Optimal Financing Policies</vt:lpstr>
      <vt:lpstr>Motivation</vt:lpstr>
      <vt:lpstr>The Problem</vt:lpstr>
      <vt:lpstr>The Setup</vt:lpstr>
      <vt:lpstr>The Model</vt:lpstr>
      <vt:lpstr>The Model</vt:lpstr>
      <vt:lpstr>The Model</vt:lpstr>
      <vt:lpstr>The Model</vt:lpstr>
      <vt:lpstr>With Positive Net Financing</vt:lpstr>
      <vt:lpstr>Subject To..</vt:lpstr>
      <vt:lpstr>Result 1</vt:lpstr>
      <vt:lpstr>Optimal Capital Structure</vt:lpstr>
      <vt:lpstr>Marginal Benefit</vt:lpstr>
      <vt:lpstr>Result 2</vt:lpstr>
      <vt:lpstr>Cash-flow Volatility</vt:lpstr>
      <vt:lpstr>Cash-flow Volatility</vt:lpstr>
      <vt:lpstr>Result 3</vt:lpstr>
      <vt:lpstr>Under Observation</vt:lpstr>
      <vt:lpstr>Under Observation</vt:lpstr>
      <vt:lpstr>Result 4</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 Adam Nathaniel</cp:lastModifiedBy>
  <cp:revision>2</cp:revision>
  <dcterms:created xsi:type="dcterms:W3CDTF">2021-09-07T17:43:47Z</dcterms:created>
  <dcterms:modified xsi:type="dcterms:W3CDTF">2022-11-09T23:41:16Z</dcterms:modified>
</cp:coreProperties>
</file>