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4"/>
  </p:sldMasterIdLst>
  <p:sldIdLst>
    <p:sldId id="256" r:id="rId5"/>
    <p:sldId id="270" r:id="rId6"/>
    <p:sldId id="261" r:id="rId7"/>
    <p:sldId id="276" r:id="rId8"/>
    <p:sldId id="277" r:id="rId9"/>
    <p:sldId id="278" r:id="rId10"/>
    <p:sldId id="279" r:id="rId11"/>
    <p:sldId id="280" r:id="rId12"/>
    <p:sldId id="287" r:id="rId13"/>
    <p:sldId id="281" r:id="rId14"/>
    <p:sldId id="282" r:id="rId15"/>
    <p:sldId id="283" r:id="rId16"/>
    <p:sldId id="284" r:id="rId17"/>
    <p:sldId id="285" r:id="rId18"/>
    <p:sldId id="286"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0605"/>
    <a:srgbClr val="DA0605"/>
    <a:srgbClr val="FF0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5899B-155C-44CF-ADD1-98B058283A53}" v="2199" dt="2022-12-07T21:31:20.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29"/>
    <p:restoredTop sz="97219"/>
  </p:normalViewPr>
  <p:slideViewPr>
    <p:cSldViewPr snapToGrid="0" snapToObjects="1">
      <p:cViewPr varScale="1">
        <p:scale>
          <a:sx n="86" d="100"/>
          <a:sy n="86" d="100"/>
        </p:scale>
        <p:origin x="3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zman, Adam Nathaniel" userId="f0638ef9-1deb-4360-a9b3-4111be3bf51a" providerId="ADAL" clId="{7595899B-155C-44CF-ADD1-98B058283A53}"/>
    <pc:docChg chg="undo custSel addSld delSld modSld sldOrd">
      <pc:chgData name="Bozman, Adam Nathaniel" userId="f0638ef9-1deb-4360-a9b3-4111be3bf51a" providerId="ADAL" clId="{7595899B-155C-44CF-ADD1-98B058283A53}" dt="2022-12-07T23:49:38.562" v="11410" actId="115"/>
      <pc:docMkLst>
        <pc:docMk/>
      </pc:docMkLst>
      <pc:sldChg chg="modSp mod">
        <pc:chgData name="Bozman, Adam Nathaniel" userId="f0638ef9-1deb-4360-a9b3-4111be3bf51a" providerId="ADAL" clId="{7595899B-155C-44CF-ADD1-98B058283A53}" dt="2022-12-06T20:30:19.100" v="1" actId="1076"/>
        <pc:sldMkLst>
          <pc:docMk/>
          <pc:sldMk cId="2414693220" sldId="256"/>
        </pc:sldMkLst>
        <pc:spChg chg="mod">
          <ac:chgData name="Bozman, Adam Nathaniel" userId="f0638ef9-1deb-4360-a9b3-4111be3bf51a" providerId="ADAL" clId="{7595899B-155C-44CF-ADD1-98B058283A53}" dt="2022-12-06T20:30:09.373" v="0" actId="1076"/>
          <ac:spMkLst>
            <pc:docMk/>
            <pc:sldMk cId="2414693220" sldId="256"/>
            <ac:spMk id="2" creationId="{900AD881-4292-3942-BA86-91F62FAFA2BA}"/>
          </ac:spMkLst>
        </pc:spChg>
        <pc:spChg chg="mod">
          <ac:chgData name="Bozman, Adam Nathaniel" userId="f0638ef9-1deb-4360-a9b3-4111be3bf51a" providerId="ADAL" clId="{7595899B-155C-44CF-ADD1-98B058283A53}" dt="2022-12-06T20:30:19.100" v="1" actId="1076"/>
          <ac:spMkLst>
            <pc:docMk/>
            <pc:sldMk cId="2414693220" sldId="256"/>
            <ac:spMk id="6" creationId="{EEF0D0AF-BA9D-BA4C-AB3F-F8D9E7955440}"/>
          </ac:spMkLst>
        </pc:spChg>
      </pc:sldChg>
      <pc:sldChg chg="del ord">
        <pc:chgData name="Bozman, Adam Nathaniel" userId="f0638ef9-1deb-4360-a9b3-4111be3bf51a" providerId="ADAL" clId="{7595899B-155C-44CF-ADD1-98B058283A53}" dt="2022-12-07T17:59:17.418" v="4182" actId="2696"/>
        <pc:sldMkLst>
          <pc:docMk/>
          <pc:sldMk cId="721369664" sldId="260"/>
        </pc:sldMkLst>
      </pc:sldChg>
      <pc:sldChg chg="modSp mod">
        <pc:chgData name="Bozman, Adam Nathaniel" userId="f0638ef9-1deb-4360-a9b3-4111be3bf51a" providerId="ADAL" clId="{7595899B-155C-44CF-ADD1-98B058283A53}" dt="2022-12-07T23:47:40.923" v="11407" actId="115"/>
        <pc:sldMkLst>
          <pc:docMk/>
          <pc:sldMk cId="805916559" sldId="261"/>
        </pc:sldMkLst>
        <pc:spChg chg="mod">
          <ac:chgData name="Bozman, Adam Nathaniel" userId="f0638ef9-1deb-4360-a9b3-4111be3bf51a" providerId="ADAL" clId="{7595899B-155C-44CF-ADD1-98B058283A53}" dt="2022-12-07T23:47:40.923" v="11407" actId="115"/>
          <ac:spMkLst>
            <pc:docMk/>
            <pc:sldMk cId="805916559" sldId="261"/>
            <ac:spMk id="6" creationId="{EEF0D0AF-BA9D-BA4C-AB3F-F8D9E7955440}"/>
          </ac:spMkLst>
        </pc:spChg>
      </pc:sldChg>
      <pc:sldChg chg="del">
        <pc:chgData name="Bozman, Adam Nathaniel" userId="f0638ef9-1deb-4360-a9b3-4111be3bf51a" providerId="ADAL" clId="{7595899B-155C-44CF-ADD1-98B058283A53}" dt="2022-12-07T17:59:17.418" v="4182" actId="2696"/>
        <pc:sldMkLst>
          <pc:docMk/>
          <pc:sldMk cId="398829381" sldId="262"/>
        </pc:sldMkLst>
      </pc:sldChg>
      <pc:sldChg chg="del">
        <pc:chgData name="Bozman, Adam Nathaniel" userId="f0638ef9-1deb-4360-a9b3-4111be3bf51a" providerId="ADAL" clId="{7595899B-155C-44CF-ADD1-98B058283A53}" dt="2022-12-07T17:59:17.418" v="4182" actId="2696"/>
        <pc:sldMkLst>
          <pc:docMk/>
          <pc:sldMk cId="674685168" sldId="263"/>
        </pc:sldMkLst>
      </pc:sldChg>
      <pc:sldChg chg="del">
        <pc:chgData name="Bozman, Adam Nathaniel" userId="f0638ef9-1deb-4360-a9b3-4111be3bf51a" providerId="ADAL" clId="{7595899B-155C-44CF-ADD1-98B058283A53}" dt="2022-12-07T17:59:17.418" v="4182" actId="2696"/>
        <pc:sldMkLst>
          <pc:docMk/>
          <pc:sldMk cId="1886891478" sldId="264"/>
        </pc:sldMkLst>
      </pc:sldChg>
      <pc:sldChg chg="del">
        <pc:chgData name="Bozman, Adam Nathaniel" userId="f0638ef9-1deb-4360-a9b3-4111be3bf51a" providerId="ADAL" clId="{7595899B-155C-44CF-ADD1-98B058283A53}" dt="2022-12-07T17:59:17.418" v="4182" actId="2696"/>
        <pc:sldMkLst>
          <pc:docMk/>
          <pc:sldMk cId="730684839" sldId="265"/>
        </pc:sldMkLst>
      </pc:sldChg>
      <pc:sldChg chg="del">
        <pc:chgData name="Bozman, Adam Nathaniel" userId="f0638ef9-1deb-4360-a9b3-4111be3bf51a" providerId="ADAL" clId="{7595899B-155C-44CF-ADD1-98B058283A53}" dt="2022-12-07T17:59:17.418" v="4182" actId="2696"/>
        <pc:sldMkLst>
          <pc:docMk/>
          <pc:sldMk cId="2592332005" sldId="266"/>
        </pc:sldMkLst>
      </pc:sldChg>
      <pc:sldChg chg="del">
        <pc:chgData name="Bozman, Adam Nathaniel" userId="f0638ef9-1deb-4360-a9b3-4111be3bf51a" providerId="ADAL" clId="{7595899B-155C-44CF-ADD1-98B058283A53}" dt="2022-12-07T17:59:17.418" v="4182" actId="2696"/>
        <pc:sldMkLst>
          <pc:docMk/>
          <pc:sldMk cId="2555959370" sldId="267"/>
        </pc:sldMkLst>
      </pc:sldChg>
      <pc:sldChg chg="delSp modSp mod ord">
        <pc:chgData name="Bozman, Adam Nathaniel" userId="f0638ef9-1deb-4360-a9b3-4111be3bf51a" providerId="ADAL" clId="{7595899B-155C-44CF-ADD1-98B058283A53}" dt="2022-12-07T18:19:51.945" v="4877" actId="313"/>
        <pc:sldMkLst>
          <pc:docMk/>
          <pc:sldMk cId="570764344" sldId="268"/>
        </pc:sldMkLst>
        <pc:spChg chg="mod">
          <ac:chgData name="Bozman, Adam Nathaniel" userId="f0638ef9-1deb-4360-a9b3-4111be3bf51a" providerId="ADAL" clId="{7595899B-155C-44CF-ADD1-98B058283A53}" dt="2022-12-06T22:31:35.629" v="4179" actId="14100"/>
          <ac:spMkLst>
            <pc:docMk/>
            <pc:sldMk cId="570764344" sldId="268"/>
            <ac:spMk id="2" creationId="{900AD881-4292-3942-BA86-91F62FAFA2BA}"/>
          </ac:spMkLst>
        </pc:spChg>
        <pc:spChg chg="mod">
          <ac:chgData name="Bozman, Adam Nathaniel" userId="f0638ef9-1deb-4360-a9b3-4111be3bf51a" providerId="ADAL" clId="{7595899B-155C-44CF-ADD1-98B058283A53}" dt="2022-12-07T18:19:51.945" v="4877" actId="313"/>
          <ac:spMkLst>
            <pc:docMk/>
            <pc:sldMk cId="570764344" sldId="268"/>
            <ac:spMk id="6" creationId="{EEF0D0AF-BA9D-BA4C-AB3F-F8D9E7955440}"/>
          </ac:spMkLst>
        </pc:spChg>
        <pc:spChg chg="mod">
          <ac:chgData name="Bozman, Adam Nathaniel" userId="f0638ef9-1deb-4360-a9b3-4111be3bf51a" providerId="ADAL" clId="{7595899B-155C-44CF-ADD1-98B058283A53}" dt="2022-12-06T22:31:39.266" v="4180" actId="1076"/>
          <ac:spMkLst>
            <pc:docMk/>
            <pc:sldMk cId="570764344" sldId="268"/>
            <ac:spMk id="8" creationId="{9A08752B-3956-1B49-A67C-A87B88B39B90}"/>
          </ac:spMkLst>
        </pc:spChg>
        <pc:spChg chg="del">
          <ac:chgData name="Bozman, Adam Nathaniel" userId="f0638ef9-1deb-4360-a9b3-4111be3bf51a" providerId="ADAL" clId="{7595899B-155C-44CF-ADD1-98B058283A53}" dt="2022-12-06T22:31:43.313" v="4181" actId="21"/>
          <ac:spMkLst>
            <pc:docMk/>
            <pc:sldMk cId="570764344" sldId="268"/>
            <ac:spMk id="11" creationId="{540D1D29-5422-3C45-AE18-D2704579EA3C}"/>
          </ac:spMkLst>
        </pc:spChg>
      </pc:sldChg>
      <pc:sldChg chg="del">
        <pc:chgData name="Bozman, Adam Nathaniel" userId="f0638ef9-1deb-4360-a9b3-4111be3bf51a" providerId="ADAL" clId="{7595899B-155C-44CF-ADD1-98B058283A53}" dt="2022-12-07T17:59:17.418" v="4182" actId="2696"/>
        <pc:sldMkLst>
          <pc:docMk/>
          <pc:sldMk cId="1935533793" sldId="269"/>
        </pc:sldMkLst>
      </pc:sldChg>
      <pc:sldChg chg="del">
        <pc:chgData name="Bozman, Adam Nathaniel" userId="f0638ef9-1deb-4360-a9b3-4111be3bf51a" providerId="ADAL" clId="{7595899B-155C-44CF-ADD1-98B058283A53}" dt="2022-12-07T17:59:17.418" v="4182" actId="2696"/>
        <pc:sldMkLst>
          <pc:docMk/>
          <pc:sldMk cId="596879452" sldId="271"/>
        </pc:sldMkLst>
      </pc:sldChg>
      <pc:sldChg chg="del">
        <pc:chgData name="Bozman, Adam Nathaniel" userId="f0638ef9-1deb-4360-a9b3-4111be3bf51a" providerId="ADAL" clId="{7595899B-155C-44CF-ADD1-98B058283A53}" dt="2022-12-07T17:59:17.418" v="4182" actId="2696"/>
        <pc:sldMkLst>
          <pc:docMk/>
          <pc:sldMk cId="2774942781" sldId="272"/>
        </pc:sldMkLst>
      </pc:sldChg>
      <pc:sldChg chg="del">
        <pc:chgData name="Bozman, Adam Nathaniel" userId="f0638ef9-1deb-4360-a9b3-4111be3bf51a" providerId="ADAL" clId="{7595899B-155C-44CF-ADD1-98B058283A53}" dt="2022-12-07T17:59:17.418" v="4182" actId="2696"/>
        <pc:sldMkLst>
          <pc:docMk/>
          <pc:sldMk cId="3516916340" sldId="273"/>
        </pc:sldMkLst>
      </pc:sldChg>
      <pc:sldChg chg="del">
        <pc:chgData name="Bozman, Adam Nathaniel" userId="f0638ef9-1deb-4360-a9b3-4111be3bf51a" providerId="ADAL" clId="{7595899B-155C-44CF-ADD1-98B058283A53}" dt="2022-12-07T17:59:17.418" v="4182" actId="2696"/>
        <pc:sldMkLst>
          <pc:docMk/>
          <pc:sldMk cId="3531779462" sldId="275"/>
        </pc:sldMkLst>
      </pc:sldChg>
      <pc:sldChg chg="addSp modSp add mod">
        <pc:chgData name="Bozman, Adam Nathaniel" userId="f0638ef9-1deb-4360-a9b3-4111be3bf51a" providerId="ADAL" clId="{7595899B-155C-44CF-ADD1-98B058283A53}" dt="2022-12-07T23:49:38.562" v="11410" actId="115"/>
        <pc:sldMkLst>
          <pc:docMk/>
          <pc:sldMk cId="4054280352" sldId="276"/>
        </pc:sldMkLst>
        <pc:spChg chg="mod">
          <ac:chgData name="Bozman, Adam Nathaniel" userId="f0638ef9-1deb-4360-a9b3-4111be3bf51a" providerId="ADAL" clId="{7595899B-155C-44CF-ADD1-98B058283A53}" dt="2022-12-06T20:39:13.057" v="620" actId="20577"/>
          <ac:spMkLst>
            <pc:docMk/>
            <pc:sldMk cId="4054280352" sldId="276"/>
            <ac:spMk id="2" creationId="{900AD881-4292-3942-BA86-91F62FAFA2BA}"/>
          </ac:spMkLst>
        </pc:spChg>
        <pc:spChg chg="add mod">
          <ac:chgData name="Bozman, Adam Nathaniel" userId="f0638ef9-1deb-4360-a9b3-4111be3bf51a" providerId="ADAL" clId="{7595899B-155C-44CF-ADD1-98B058283A53}" dt="2022-12-07T23:49:38.562" v="11410" actId="115"/>
          <ac:spMkLst>
            <pc:docMk/>
            <pc:sldMk cId="4054280352" sldId="276"/>
            <ac:spMk id="3" creationId="{8B2CBA63-49CB-CE22-6ABC-0FBCC78CFA99}"/>
          </ac:spMkLst>
        </pc:spChg>
        <pc:spChg chg="mod">
          <ac:chgData name="Bozman, Adam Nathaniel" userId="f0638ef9-1deb-4360-a9b3-4111be3bf51a" providerId="ADAL" clId="{7595899B-155C-44CF-ADD1-98B058283A53}" dt="2022-12-06T20:53:44.458" v="1727" actId="14100"/>
          <ac:spMkLst>
            <pc:docMk/>
            <pc:sldMk cId="4054280352" sldId="276"/>
            <ac:spMk id="6" creationId="{EEF0D0AF-BA9D-BA4C-AB3F-F8D9E7955440}"/>
          </ac:spMkLst>
        </pc:spChg>
      </pc:sldChg>
      <pc:sldChg chg="addSp delSp modSp add mod ord">
        <pc:chgData name="Bozman, Adam Nathaniel" userId="f0638ef9-1deb-4360-a9b3-4111be3bf51a" providerId="ADAL" clId="{7595899B-155C-44CF-ADD1-98B058283A53}" dt="2022-12-07T20:40:36.163" v="8790" actId="403"/>
        <pc:sldMkLst>
          <pc:docMk/>
          <pc:sldMk cId="3307839953" sldId="277"/>
        </pc:sldMkLst>
        <pc:spChg chg="mod">
          <ac:chgData name="Bozman, Adam Nathaniel" userId="f0638ef9-1deb-4360-a9b3-4111be3bf51a" providerId="ADAL" clId="{7595899B-155C-44CF-ADD1-98B058283A53}" dt="2022-12-06T21:04:38.016" v="1762" actId="20577"/>
          <ac:spMkLst>
            <pc:docMk/>
            <pc:sldMk cId="3307839953" sldId="277"/>
            <ac:spMk id="2" creationId="{900AD881-4292-3942-BA86-91F62FAFA2BA}"/>
          </ac:spMkLst>
        </pc:spChg>
        <pc:spChg chg="del mod">
          <ac:chgData name="Bozman, Adam Nathaniel" userId="f0638ef9-1deb-4360-a9b3-4111be3bf51a" providerId="ADAL" clId="{7595899B-155C-44CF-ADD1-98B058283A53}" dt="2022-12-06T21:07:10.370" v="1774" actId="21"/>
          <ac:spMkLst>
            <pc:docMk/>
            <pc:sldMk cId="3307839953" sldId="277"/>
            <ac:spMk id="3" creationId="{8B2CBA63-49CB-CE22-6ABC-0FBCC78CFA99}"/>
          </ac:spMkLst>
        </pc:spChg>
        <pc:spChg chg="del">
          <ac:chgData name="Bozman, Adam Nathaniel" userId="f0638ef9-1deb-4360-a9b3-4111be3bf51a" providerId="ADAL" clId="{7595899B-155C-44CF-ADD1-98B058283A53}" dt="2022-12-06T21:07:01.813" v="1772" actId="21"/>
          <ac:spMkLst>
            <pc:docMk/>
            <pc:sldMk cId="3307839953" sldId="277"/>
            <ac:spMk id="6" creationId="{EEF0D0AF-BA9D-BA4C-AB3F-F8D9E7955440}"/>
          </ac:spMkLst>
        </pc:spChg>
        <pc:spChg chg="add mod">
          <ac:chgData name="Bozman, Adam Nathaniel" userId="f0638ef9-1deb-4360-a9b3-4111be3bf51a" providerId="ADAL" clId="{7595899B-155C-44CF-ADD1-98B058283A53}" dt="2022-12-07T20:40:36.163" v="8790" actId="403"/>
          <ac:spMkLst>
            <pc:docMk/>
            <pc:sldMk cId="3307839953" sldId="277"/>
            <ac:spMk id="9" creationId="{6DA23C96-6FF1-93E7-2663-B1FB2578492A}"/>
          </ac:spMkLst>
        </pc:spChg>
        <pc:spChg chg="add mod">
          <ac:chgData name="Bozman, Adam Nathaniel" userId="f0638ef9-1deb-4360-a9b3-4111be3bf51a" providerId="ADAL" clId="{7595899B-155C-44CF-ADD1-98B058283A53}" dt="2022-12-06T22:09:41.748" v="3325" actId="1076"/>
          <ac:spMkLst>
            <pc:docMk/>
            <pc:sldMk cId="3307839953" sldId="277"/>
            <ac:spMk id="14" creationId="{045ABBAB-ACBB-722D-51DE-E218A055FD3C}"/>
          </ac:spMkLst>
        </pc:spChg>
        <pc:picChg chg="add mod">
          <ac:chgData name="Bozman, Adam Nathaniel" userId="f0638ef9-1deb-4360-a9b3-4111be3bf51a" providerId="ADAL" clId="{7595899B-155C-44CF-ADD1-98B058283A53}" dt="2022-12-06T22:08:18.192" v="3161" actId="1076"/>
          <ac:picMkLst>
            <pc:docMk/>
            <pc:sldMk cId="3307839953" sldId="277"/>
            <ac:picMk id="5" creationId="{440CAD6B-2E5D-A53F-6BD5-555F1965E680}"/>
          </ac:picMkLst>
        </pc:picChg>
        <pc:picChg chg="add del mod">
          <ac:chgData name="Bozman, Adam Nathaniel" userId="f0638ef9-1deb-4360-a9b3-4111be3bf51a" providerId="ADAL" clId="{7595899B-155C-44CF-ADD1-98B058283A53}" dt="2022-12-06T22:08:07.830" v="3159" actId="21"/>
          <ac:picMkLst>
            <pc:docMk/>
            <pc:sldMk cId="3307839953" sldId="277"/>
            <ac:picMk id="11" creationId="{85E9923A-6750-AFCA-0671-979171C0E8A6}"/>
          </ac:picMkLst>
        </pc:picChg>
      </pc:sldChg>
      <pc:sldChg chg="modSp add mod">
        <pc:chgData name="Bozman, Adam Nathaniel" userId="f0638ef9-1deb-4360-a9b3-4111be3bf51a" providerId="ADAL" clId="{7595899B-155C-44CF-ADD1-98B058283A53}" dt="2022-12-07T19:08:35.575" v="7046" actId="313"/>
        <pc:sldMkLst>
          <pc:docMk/>
          <pc:sldMk cId="3695107680" sldId="278"/>
        </pc:sldMkLst>
        <pc:spChg chg="mod">
          <ac:chgData name="Bozman, Adam Nathaniel" userId="f0638ef9-1deb-4360-a9b3-4111be3bf51a" providerId="ADAL" clId="{7595899B-155C-44CF-ADD1-98B058283A53}" dt="2022-12-06T22:00:39.718" v="2599" actId="14100"/>
          <ac:spMkLst>
            <pc:docMk/>
            <pc:sldMk cId="3695107680" sldId="278"/>
            <ac:spMk id="2" creationId="{900AD881-4292-3942-BA86-91F62FAFA2BA}"/>
          </ac:spMkLst>
        </pc:spChg>
        <pc:spChg chg="mod">
          <ac:chgData name="Bozman, Adam Nathaniel" userId="f0638ef9-1deb-4360-a9b3-4111be3bf51a" providerId="ADAL" clId="{7595899B-155C-44CF-ADD1-98B058283A53}" dt="2022-12-07T19:08:35.575" v="7046" actId="313"/>
          <ac:spMkLst>
            <pc:docMk/>
            <pc:sldMk cId="3695107680" sldId="278"/>
            <ac:spMk id="9" creationId="{6DA23C96-6FF1-93E7-2663-B1FB2578492A}"/>
          </ac:spMkLst>
        </pc:spChg>
      </pc:sldChg>
      <pc:sldChg chg="delSp modSp add mod ord">
        <pc:chgData name="Bozman, Adam Nathaniel" userId="f0638ef9-1deb-4360-a9b3-4111be3bf51a" providerId="ADAL" clId="{7595899B-155C-44CF-ADD1-98B058283A53}" dt="2022-12-07T21:20:16.190" v="10389" actId="20577"/>
        <pc:sldMkLst>
          <pc:docMk/>
          <pc:sldMk cId="208134960" sldId="279"/>
        </pc:sldMkLst>
        <pc:spChg chg="mod">
          <ac:chgData name="Bozman, Adam Nathaniel" userId="f0638ef9-1deb-4360-a9b3-4111be3bf51a" providerId="ADAL" clId="{7595899B-155C-44CF-ADD1-98B058283A53}" dt="2022-12-06T22:10:05.447" v="3341" actId="20577"/>
          <ac:spMkLst>
            <pc:docMk/>
            <pc:sldMk cId="208134960" sldId="279"/>
            <ac:spMk id="2" creationId="{900AD881-4292-3942-BA86-91F62FAFA2BA}"/>
          </ac:spMkLst>
        </pc:spChg>
        <pc:spChg chg="del">
          <ac:chgData name="Bozman, Adam Nathaniel" userId="f0638ef9-1deb-4360-a9b3-4111be3bf51a" providerId="ADAL" clId="{7595899B-155C-44CF-ADD1-98B058283A53}" dt="2022-12-06T22:25:11.729" v="3604" actId="21"/>
          <ac:spMkLst>
            <pc:docMk/>
            <pc:sldMk cId="208134960" sldId="279"/>
            <ac:spMk id="3" creationId="{8B2CBA63-49CB-CE22-6ABC-0FBCC78CFA99}"/>
          </ac:spMkLst>
        </pc:spChg>
        <pc:spChg chg="mod">
          <ac:chgData name="Bozman, Adam Nathaniel" userId="f0638ef9-1deb-4360-a9b3-4111be3bf51a" providerId="ADAL" clId="{7595899B-155C-44CF-ADD1-98B058283A53}" dt="2022-12-07T21:20:16.190" v="10389" actId="20577"/>
          <ac:spMkLst>
            <pc:docMk/>
            <pc:sldMk cId="208134960" sldId="279"/>
            <ac:spMk id="6" creationId="{EEF0D0AF-BA9D-BA4C-AB3F-F8D9E7955440}"/>
          </ac:spMkLst>
        </pc:spChg>
      </pc:sldChg>
      <pc:sldChg chg="addSp delSp modSp add mod">
        <pc:chgData name="Bozman, Adam Nathaniel" userId="f0638ef9-1deb-4360-a9b3-4111be3bf51a" providerId="ADAL" clId="{7595899B-155C-44CF-ADD1-98B058283A53}" dt="2022-12-07T20:34:57.706" v="8207" actId="1076"/>
        <pc:sldMkLst>
          <pc:docMk/>
          <pc:sldMk cId="4123729522" sldId="280"/>
        </pc:sldMkLst>
        <pc:spChg chg="mod">
          <ac:chgData name="Bozman, Adam Nathaniel" userId="f0638ef9-1deb-4360-a9b3-4111be3bf51a" providerId="ADAL" clId="{7595899B-155C-44CF-ADD1-98B058283A53}" dt="2022-12-06T22:23:30.396" v="3391" actId="20577"/>
          <ac:spMkLst>
            <pc:docMk/>
            <pc:sldMk cId="4123729522" sldId="280"/>
            <ac:spMk id="2" creationId="{900AD881-4292-3942-BA86-91F62FAFA2BA}"/>
          </ac:spMkLst>
        </pc:spChg>
        <pc:spChg chg="del">
          <ac:chgData name="Bozman, Adam Nathaniel" userId="f0638ef9-1deb-4360-a9b3-4111be3bf51a" providerId="ADAL" clId="{7595899B-155C-44CF-ADD1-98B058283A53}" dt="2022-12-06T22:24:29.548" v="3598" actId="21"/>
          <ac:spMkLst>
            <pc:docMk/>
            <pc:sldMk cId="4123729522" sldId="280"/>
            <ac:spMk id="3" creationId="{8B2CBA63-49CB-CE22-6ABC-0FBCC78CFA99}"/>
          </ac:spMkLst>
        </pc:spChg>
        <pc:spChg chg="mod">
          <ac:chgData name="Bozman, Adam Nathaniel" userId="f0638ef9-1deb-4360-a9b3-4111be3bf51a" providerId="ADAL" clId="{7595899B-155C-44CF-ADD1-98B058283A53}" dt="2022-12-07T19:56:44.358" v="7856" actId="14100"/>
          <ac:spMkLst>
            <pc:docMk/>
            <pc:sldMk cId="4123729522" sldId="280"/>
            <ac:spMk id="6" creationId="{EEF0D0AF-BA9D-BA4C-AB3F-F8D9E7955440}"/>
          </ac:spMkLst>
        </pc:spChg>
        <pc:spChg chg="add mod">
          <ac:chgData name="Bozman, Adam Nathaniel" userId="f0638ef9-1deb-4360-a9b3-4111be3bf51a" providerId="ADAL" clId="{7595899B-155C-44CF-ADD1-98B058283A53}" dt="2022-12-07T19:58:21.848" v="8063" actId="14100"/>
          <ac:spMkLst>
            <pc:docMk/>
            <pc:sldMk cId="4123729522" sldId="280"/>
            <ac:spMk id="10" creationId="{BB7415A6-9B26-5DEA-2A9D-599BF861BA45}"/>
          </ac:spMkLst>
        </pc:spChg>
        <pc:spChg chg="add mod">
          <ac:chgData name="Bozman, Adam Nathaniel" userId="f0638ef9-1deb-4360-a9b3-4111be3bf51a" providerId="ADAL" clId="{7595899B-155C-44CF-ADD1-98B058283A53}" dt="2022-12-07T20:34:08.205" v="8082" actId="208"/>
          <ac:spMkLst>
            <pc:docMk/>
            <pc:sldMk cId="4123729522" sldId="280"/>
            <ac:spMk id="16" creationId="{9CD99A87-9146-4BCE-A1BC-AAC76597E492}"/>
          </ac:spMkLst>
        </pc:spChg>
        <pc:spChg chg="add mod">
          <ac:chgData name="Bozman, Adam Nathaniel" userId="f0638ef9-1deb-4360-a9b3-4111be3bf51a" providerId="ADAL" clId="{7595899B-155C-44CF-ADD1-98B058283A53}" dt="2022-12-07T20:34:54.959" v="8206" actId="14100"/>
          <ac:spMkLst>
            <pc:docMk/>
            <pc:sldMk cId="4123729522" sldId="280"/>
            <ac:spMk id="17" creationId="{5A22A2B3-4288-11EB-3977-9A33F31C4F0F}"/>
          </ac:spMkLst>
        </pc:spChg>
        <pc:picChg chg="add mod">
          <ac:chgData name="Bozman, Adam Nathaniel" userId="f0638ef9-1deb-4360-a9b3-4111be3bf51a" providerId="ADAL" clId="{7595899B-155C-44CF-ADD1-98B058283A53}" dt="2022-12-07T19:58:28.778" v="8065" actId="1076"/>
          <ac:picMkLst>
            <pc:docMk/>
            <pc:sldMk cId="4123729522" sldId="280"/>
            <ac:picMk id="4" creationId="{730785E7-7742-EBED-6E8D-33EE097D5AD4}"/>
          </ac:picMkLst>
        </pc:picChg>
        <pc:picChg chg="add mod">
          <ac:chgData name="Bozman, Adam Nathaniel" userId="f0638ef9-1deb-4360-a9b3-4111be3bf51a" providerId="ADAL" clId="{7595899B-155C-44CF-ADD1-98B058283A53}" dt="2022-12-07T19:58:25.187" v="8064" actId="1076"/>
          <ac:picMkLst>
            <pc:docMk/>
            <pc:sldMk cId="4123729522" sldId="280"/>
            <ac:picMk id="9" creationId="{8870D45A-88E9-A897-1ADD-56572F4DC6AC}"/>
          </ac:picMkLst>
        </pc:picChg>
        <pc:picChg chg="add mod">
          <ac:chgData name="Bozman, Adam Nathaniel" userId="f0638ef9-1deb-4360-a9b3-4111be3bf51a" providerId="ADAL" clId="{7595899B-155C-44CF-ADD1-98B058283A53}" dt="2022-12-07T20:34:57.706" v="8207" actId="1076"/>
          <ac:picMkLst>
            <pc:docMk/>
            <pc:sldMk cId="4123729522" sldId="280"/>
            <ac:picMk id="12" creationId="{13E8089C-7A03-3C9C-5C6C-AEEBA386A051}"/>
          </ac:picMkLst>
        </pc:picChg>
        <pc:cxnChg chg="add del">
          <ac:chgData name="Bozman, Adam Nathaniel" userId="f0638ef9-1deb-4360-a9b3-4111be3bf51a" providerId="ADAL" clId="{7595899B-155C-44CF-ADD1-98B058283A53}" dt="2022-12-07T20:32:48.411" v="8072" actId="11529"/>
          <ac:cxnSpMkLst>
            <pc:docMk/>
            <pc:sldMk cId="4123729522" sldId="280"/>
            <ac:cxnSpMk id="15" creationId="{C8B84FD0-B903-E812-B147-534C9B8A9D2A}"/>
          </ac:cxnSpMkLst>
        </pc:cxnChg>
      </pc:sldChg>
      <pc:sldChg chg="modSp add mod">
        <pc:chgData name="Bozman, Adam Nathaniel" userId="f0638ef9-1deb-4360-a9b3-4111be3bf51a" providerId="ADAL" clId="{7595899B-155C-44CF-ADD1-98B058283A53}" dt="2022-12-07T20:41:05.863" v="8793" actId="255"/>
        <pc:sldMkLst>
          <pc:docMk/>
          <pc:sldMk cId="2728607835" sldId="281"/>
        </pc:sldMkLst>
        <pc:spChg chg="mod">
          <ac:chgData name="Bozman, Adam Nathaniel" userId="f0638ef9-1deb-4360-a9b3-4111be3bf51a" providerId="ADAL" clId="{7595899B-155C-44CF-ADD1-98B058283A53}" dt="2022-12-06T22:26:07.470" v="3748" actId="20577"/>
          <ac:spMkLst>
            <pc:docMk/>
            <pc:sldMk cId="2728607835" sldId="281"/>
            <ac:spMk id="2" creationId="{900AD881-4292-3942-BA86-91F62FAFA2BA}"/>
          </ac:spMkLst>
        </pc:spChg>
        <pc:spChg chg="mod">
          <ac:chgData name="Bozman, Adam Nathaniel" userId="f0638ef9-1deb-4360-a9b3-4111be3bf51a" providerId="ADAL" clId="{7595899B-155C-44CF-ADD1-98B058283A53}" dt="2022-12-07T20:41:05.863" v="8793" actId="255"/>
          <ac:spMkLst>
            <pc:docMk/>
            <pc:sldMk cId="2728607835" sldId="281"/>
            <ac:spMk id="6" creationId="{EEF0D0AF-BA9D-BA4C-AB3F-F8D9E7955440}"/>
          </ac:spMkLst>
        </pc:spChg>
      </pc:sldChg>
      <pc:sldChg chg="modSp add mod">
        <pc:chgData name="Bozman, Adam Nathaniel" userId="f0638ef9-1deb-4360-a9b3-4111be3bf51a" providerId="ADAL" clId="{7595899B-155C-44CF-ADD1-98B058283A53}" dt="2022-12-07T21:31:46.249" v="11403" actId="20577"/>
        <pc:sldMkLst>
          <pc:docMk/>
          <pc:sldMk cId="3055819301" sldId="282"/>
        </pc:sldMkLst>
        <pc:spChg chg="mod">
          <ac:chgData name="Bozman, Adam Nathaniel" userId="f0638ef9-1deb-4360-a9b3-4111be3bf51a" providerId="ADAL" clId="{7595899B-155C-44CF-ADD1-98B058283A53}" dt="2022-12-06T22:26:55.907" v="3880" actId="20577"/>
          <ac:spMkLst>
            <pc:docMk/>
            <pc:sldMk cId="3055819301" sldId="282"/>
            <ac:spMk id="2" creationId="{900AD881-4292-3942-BA86-91F62FAFA2BA}"/>
          </ac:spMkLst>
        </pc:spChg>
        <pc:spChg chg="mod">
          <ac:chgData name="Bozman, Adam Nathaniel" userId="f0638ef9-1deb-4360-a9b3-4111be3bf51a" providerId="ADAL" clId="{7595899B-155C-44CF-ADD1-98B058283A53}" dt="2022-12-07T21:31:46.249" v="11403" actId="20577"/>
          <ac:spMkLst>
            <pc:docMk/>
            <pc:sldMk cId="3055819301" sldId="282"/>
            <ac:spMk id="6" creationId="{EEF0D0AF-BA9D-BA4C-AB3F-F8D9E7955440}"/>
          </ac:spMkLst>
        </pc:spChg>
      </pc:sldChg>
      <pc:sldChg chg="modSp add mod">
        <pc:chgData name="Bozman, Adam Nathaniel" userId="f0638ef9-1deb-4360-a9b3-4111be3bf51a" providerId="ADAL" clId="{7595899B-155C-44CF-ADD1-98B058283A53}" dt="2022-12-07T20:41:19.748" v="8794" actId="403"/>
        <pc:sldMkLst>
          <pc:docMk/>
          <pc:sldMk cId="2038736907" sldId="283"/>
        </pc:sldMkLst>
        <pc:spChg chg="mod">
          <ac:chgData name="Bozman, Adam Nathaniel" userId="f0638ef9-1deb-4360-a9b3-4111be3bf51a" providerId="ADAL" clId="{7595899B-155C-44CF-ADD1-98B058283A53}" dt="2022-12-06T22:28:47.224" v="3894" actId="20577"/>
          <ac:spMkLst>
            <pc:docMk/>
            <pc:sldMk cId="2038736907" sldId="283"/>
            <ac:spMk id="2" creationId="{900AD881-4292-3942-BA86-91F62FAFA2BA}"/>
          </ac:spMkLst>
        </pc:spChg>
        <pc:spChg chg="mod">
          <ac:chgData name="Bozman, Adam Nathaniel" userId="f0638ef9-1deb-4360-a9b3-4111be3bf51a" providerId="ADAL" clId="{7595899B-155C-44CF-ADD1-98B058283A53}" dt="2022-12-07T20:41:19.748" v="8794" actId="403"/>
          <ac:spMkLst>
            <pc:docMk/>
            <pc:sldMk cId="2038736907" sldId="283"/>
            <ac:spMk id="6" creationId="{EEF0D0AF-BA9D-BA4C-AB3F-F8D9E7955440}"/>
          </ac:spMkLst>
        </pc:spChg>
      </pc:sldChg>
      <pc:sldChg chg="modSp add mod">
        <pc:chgData name="Bozman, Adam Nathaniel" userId="f0638ef9-1deb-4360-a9b3-4111be3bf51a" providerId="ADAL" clId="{7595899B-155C-44CF-ADD1-98B058283A53}" dt="2022-12-07T20:39:49.812" v="8784" actId="403"/>
        <pc:sldMkLst>
          <pc:docMk/>
          <pc:sldMk cId="3318849037" sldId="284"/>
        </pc:sldMkLst>
        <pc:spChg chg="mod">
          <ac:chgData name="Bozman, Adam Nathaniel" userId="f0638ef9-1deb-4360-a9b3-4111be3bf51a" providerId="ADAL" clId="{7595899B-155C-44CF-ADD1-98B058283A53}" dt="2022-12-06T22:30:06.484" v="4101" actId="20577"/>
          <ac:spMkLst>
            <pc:docMk/>
            <pc:sldMk cId="3318849037" sldId="284"/>
            <ac:spMk id="2" creationId="{900AD881-4292-3942-BA86-91F62FAFA2BA}"/>
          </ac:spMkLst>
        </pc:spChg>
        <pc:spChg chg="mod">
          <ac:chgData name="Bozman, Adam Nathaniel" userId="f0638ef9-1deb-4360-a9b3-4111be3bf51a" providerId="ADAL" clId="{7595899B-155C-44CF-ADD1-98B058283A53}" dt="2022-12-07T20:39:49.812" v="8784" actId="403"/>
          <ac:spMkLst>
            <pc:docMk/>
            <pc:sldMk cId="3318849037" sldId="284"/>
            <ac:spMk id="6" creationId="{EEF0D0AF-BA9D-BA4C-AB3F-F8D9E7955440}"/>
          </ac:spMkLst>
        </pc:spChg>
      </pc:sldChg>
      <pc:sldChg chg="modSp add mod">
        <pc:chgData name="Bozman, Adam Nathaniel" userId="f0638ef9-1deb-4360-a9b3-4111be3bf51a" providerId="ADAL" clId="{7595899B-155C-44CF-ADD1-98B058283A53}" dt="2022-12-07T21:09:15.443" v="10388" actId="14100"/>
        <pc:sldMkLst>
          <pc:docMk/>
          <pc:sldMk cId="3659737201" sldId="285"/>
        </pc:sldMkLst>
        <pc:spChg chg="mod">
          <ac:chgData name="Bozman, Adam Nathaniel" userId="f0638ef9-1deb-4360-a9b3-4111be3bf51a" providerId="ADAL" clId="{7595899B-155C-44CF-ADD1-98B058283A53}" dt="2022-12-06T22:30:46.401" v="4128" actId="14100"/>
          <ac:spMkLst>
            <pc:docMk/>
            <pc:sldMk cId="3659737201" sldId="285"/>
            <ac:spMk id="2" creationId="{900AD881-4292-3942-BA86-91F62FAFA2BA}"/>
          </ac:spMkLst>
        </pc:spChg>
        <pc:spChg chg="mod">
          <ac:chgData name="Bozman, Adam Nathaniel" userId="f0638ef9-1deb-4360-a9b3-4111be3bf51a" providerId="ADAL" clId="{7595899B-155C-44CF-ADD1-98B058283A53}" dt="2022-12-07T21:09:15.443" v="10388" actId="14100"/>
          <ac:spMkLst>
            <pc:docMk/>
            <pc:sldMk cId="3659737201" sldId="285"/>
            <ac:spMk id="6" creationId="{EEF0D0AF-BA9D-BA4C-AB3F-F8D9E7955440}"/>
          </ac:spMkLst>
        </pc:spChg>
      </pc:sldChg>
      <pc:sldChg chg="addSp modSp add mod">
        <pc:chgData name="Bozman, Adam Nathaniel" userId="f0638ef9-1deb-4360-a9b3-4111be3bf51a" providerId="ADAL" clId="{7595899B-155C-44CF-ADD1-98B058283A53}" dt="2022-12-07T21:04:32.902" v="9489" actId="1076"/>
        <pc:sldMkLst>
          <pc:docMk/>
          <pc:sldMk cId="2808406531" sldId="286"/>
        </pc:sldMkLst>
        <pc:spChg chg="mod">
          <ac:chgData name="Bozman, Adam Nathaniel" userId="f0638ef9-1deb-4360-a9b3-4111be3bf51a" providerId="ADAL" clId="{7595899B-155C-44CF-ADD1-98B058283A53}" dt="2022-12-06T22:31:02.159" v="4142" actId="20577"/>
          <ac:spMkLst>
            <pc:docMk/>
            <pc:sldMk cId="2808406531" sldId="286"/>
            <ac:spMk id="2" creationId="{900AD881-4292-3942-BA86-91F62FAFA2BA}"/>
          </ac:spMkLst>
        </pc:spChg>
        <pc:spChg chg="mod">
          <ac:chgData name="Bozman, Adam Nathaniel" userId="f0638ef9-1deb-4360-a9b3-4111be3bf51a" providerId="ADAL" clId="{7595899B-155C-44CF-ADD1-98B058283A53}" dt="2022-12-07T21:00:28.216" v="9258"/>
          <ac:spMkLst>
            <pc:docMk/>
            <pc:sldMk cId="2808406531" sldId="286"/>
            <ac:spMk id="6" creationId="{EEF0D0AF-BA9D-BA4C-AB3F-F8D9E7955440}"/>
          </ac:spMkLst>
        </pc:spChg>
        <pc:spChg chg="add mod">
          <ac:chgData name="Bozman, Adam Nathaniel" userId="f0638ef9-1deb-4360-a9b3-4111be3bf51a" providerId="ADAL" clId="{7595899B-155C-44CF-ADD1-98B058283A53}" dt="2022-12-07T21:04:32.902" v="9489" actId="1076"/>
          <ac:spMkLst>
            <pc:docMk/>
            <pc:sldMk cId="2808406531" sldId="286"/>
            <ac:spMk id="9" creationId="{5C38F2CC-9F8D-09B9-62E3-05619D9B410E}"/>
          </ac:spMkLst>
        </pc:spChg>
        <pc:picChg chg="add mod">
          <ac:chgData name="Bozman, Adam Nathaniel" userId="f0638ef9-1deb-4360-a9b3-4111be3bf51a" providerId="ADAL" clId="{7595899B-155C-44CF-ADD1-98B058283A53}" dt="2022-12-07T21:03:10.132" v="9265" actId="1076"/>
          <ac:picMkLst>
            <pc:docMk/>
            <pc:sldMk cId="2808406531" sldId="286"/>
            <ac:picMk id="4" creationId="{66E310E6-E607-76B0-9B7F-2DADD6199555}"/>
          </ac:picMkLst>
        </pc:picChg>
      </pc:sldChg>
      <pc:sldChg chg="addSp delSp modSp add mod">
        <pc:chgData name="Bozman, Adam Nathaniel" userId="f0638ef9-1deb-4360-a9b3-4111be3bf51a" providerId="ADAL" clId="{7595899B-155C-44CF-ADD1-98B058283A53}" dt="2022-12-07T20:40:56.425" v="8792" actId="255"/>
        <pc:sldMkLst>
          <pc:docMk/>
          <pc:sldMk cId="928608092" sldId="287"/>
        </pc:sldMkLst>
        <pc:spChg chg="add del mod">
          <ac:chgData name="Bozman, Adam Nathaniel" userId="f0638ef9-1deb-4360-a9b3-4111be3bf51a" providerId="ADAL" clId="{7595899B-155C-44CF-ADD1-98B058283A53}" dt="2022-12-07T20:37:35.456" v="8387"/>
          <ac:spMkLst>
            <pc:docMk/>
            <pc:sldMk cId="928608092" sldId="287"/>
            <ac:spMk id="3" creationId="{741BA4DC-DE16-FA3F-9068-FF5260F2B026}"/>
          </ac:spMkLst>
        </pc:spChg>
        <pc:spChg chg="mod">
          <ac:chgData name="Bozman, Adam Nathaniel" userId="f0638ef9-1deb-4360-a9b3-4111be3bf51a" providerId="ADAL" clId="{7595899B-155C-44CF-ADD1-98B058283A53}" dt="2022-12-07T20:40:56.425" v="8792" actId="255"/>
          <ac:spMkLst>
            <pc:docMk/>
            <pc:sldMk cId="928608092" sldId="287"/>
            <ac:spMk id="6" creationId="{EEF0D0AF-BA9D-BA4C-AB3F-F8D9E7955440}"/>
          </ac:spMkLst>
        </pc:spChg>
      </pc:sldChg>
      <pc:sldChg chg="modSp add del mod">
        <pc:chgData name="Bozman, Adam Nathaniel" userId="f0638ef9-1deb-4360-a9b3-4111be3bf51a" providerId="ADAL" clId="{7595899B-155C-44CF-ADD1-98B058283A53}" dt="2022-12-07T17:59:17.418" v="4182" actId="2696"/>
        <pc:sldMkLst>
          <pc:docMk/>
          <pc:sldMk cId="2421404505" sldId="287"/>
        </pc:sldMkLst>
        <pc:spChg chg="mod">
          <ac:chgData name="Bozman, Adam Nathaniel" userId="f0638ef9-1deb-4360-a9b3-4111be3bf51a" providerId="ADAL" clId="{7595899B-155C-44CF-ADD1-98B058283A53}" dt="2022-12-06T22:31:21.571" v="4155" actId="20577"/>
          <ac:spMkLst>
            <pc:docMk/>
            <pc:sldMk cId="2421404505" sldId="287"/>
            <ac:spMk id="2" creationId="{900AD881-4292-3942-BA86-91F62FAFA2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December 7,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5899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December 7,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0802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December 7,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8682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December 7, 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794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December 7,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2977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December 7,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06332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960BD-7AC1-4217-9611-AAA56D3EE38F}" type="datetime4">
              <a:rPr lang="en-US" smtClean="0"/>
              <a:pPr/>
              <a:t>December 7, 2022</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9411929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December 7,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2525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December 7,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3065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December 7,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4292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December 7,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39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December 7, 2022</a:t>
            </a:fld>
            <a:endParaRPr lang="en-US" dirty="0">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64215227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524000" y="2141494"/>
            <a:ext cx="9144000" cy="2575012"/>
          </a:xfrm>
        </p:spPr>
        <p:txBody>
          <a:bodyPr>
            <a:normAutofit/>
          </a:bodyPr>
          <a:lstStyle/>
          <a:p>
            <a:r>
              <a:rPr lang="en-US" b="1" spc="-150" dirty="0">
                <a:solidFill>
                  <a:schemeClr val="tx1">
                    <a:lumMod val="75000"/>
                    <a:lumOff val="25000"/>
                  </a:schemeClr>
                </a:solidFill>
                <a:latin typeface="Corbel" panose="020B0503020204020204" pitchFamily="34" charset="0"/>
                <a:cs typeface="Calibri" panose="020F0502020204030204" pitchFamily="34" charset="0"/>
              </a:rPr>
              <a:t>Too Much Investment: A Problem of </a:t>
            </a:r>
            <a:r>
              <a:rPr lang="en-US" b="1" spc="-150" dirty="0">
                <a:solidFill>
                  <a:srgbClr val="9E0605"/>
                </a:solidFill>
                <a:latin typeface="Corbel" panose="020B0503020204020204" pitchFamily="34" charset="0"/>
                <a:cs typeface="Calibri" panose="020F0502020204030204" pitchFamily="34" charset="0"/>
              </a:rPr>
              <a:t>Asymmetric Information</a:t>
            </a:r>
          </a:p>
        </p:txBody>
      </p:sp>
      <p:pic>
        <p:nvPicPr>
          <p:cNvPr id="5" name="Picture 4" descr="A picture containing text, sign&#10;&#10;Description automatically generated">
            <a:extLst>
              <a:ext uri="{FF2B5EF4-FFF2-40B4-BE49-F238E27FC236}">
                <a16:creationId xmlns:a16="http://schemas.microsoft.com/office/drawing/2014/main" id="{D464A24F-A446-5A41-8033-53B1A84C232F}"/>
              </a:ext>
            </a:extLst>
          </p:cNvPr>
          <p:cNvPicPr>
            <a:picLocks noChangeAspect="1"/>
          </p:cNvPicPr>
          <p:nvPr/>
        </p:nvPicPr>
        <p:blipFill>
          <a:blip r:embed="rId2"/>
          <a:stretch>
            <a:fillRect/>
          </a:stretch>
        </p:blipFill>
        <p:spPr>
          <a:xfrm>
            <a:off x="4370968" y="1025992"/>
            <a:ext cx="3450064" cy="681387"/>
          </a:xfrm>
          <a:prstGeom prst="rect">
            <a:avLst/>
          </a:prstGeom>
        </p:spPr>
      </p:pic>
      <p:sp>
        <p:nvSpPr>
          <p:cNvPr id="6" name="Subtitle 2">
            <a:extLst>
              <a:ext uri="{FF2B5EF4-FFF2-40B4-BE49-F238E27FC236}">
                <a16:creationId xmlns:a16="http://schemas.microsoft.com/office/drawing/2014/main" id="{EEF0D0AF-BA9D-BA4C-AB3F-F8D9E7955440}"/>
              </a:ext>
            </a:extLst>
          </p:cNvPr>
          <p:cNvSpPr txBox="1">
            <a:spLocks/>
          </p:cNvSpPr>
          <p:nvPr/>
        </p:nvSpPr>
        <p:spPr>
          <a:xfrm>
            <a:off x="1524000" y="5441397"/>
            <a:ext cx="9144000" cy="1014863"/>
          </a:xfrm>
          <a:prstGeom prst="rect">
            <a:avLst/>
          </a:prstGeom>
        </p:spPr>
        <p:txBody>
          <a:bodyPr vert="horz" lIns="91440" tIns="45720" rIns="91440" bIns="45720" numCol="2"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lumMod val="65000"/>
                    <a:lumOff val="35000"/>
                  </a:schemeClr>
                </a:solidFill>
                <a:latin typeface="Corbel" panose="020B0503020204020204" pitchFamily="34" charset="0"/>
              </a:rPr>
              <a:t>David De Meza</a:t>
            </a:r>
          </a:p>
          <a:p>
            <a:r>
              <a:rPr lang="en-US" dirty="0">
                <a:solidFill>
                  <a:schemeClr val="tx1">
                    <a:lumMod val="65000"/>
                    <a:lumOff val="35000"/>
                  </a:schemeClr>
                </a:solidFill>
                <a:latin typeface="Corbel" panose="020B0503020204020204" pitchFamily="34" charset="0"/>
              </a:rPr>
              <a:t>David C. Webb</a:t>
            </a:r>
          </a:p>
          <a:p>
            <a:r>
              <a:rPr lang="en-US" dirty="0">
                <a:solidFill>
                  <a:schemeClr val="tx1">
                    <a:lumMod val="65000"/>
                    <a:lumOff val="35000"/>
                  </a:schemeClr>
                </a:solidFill>
                <a:latin typeface="Corbel" panose="020B0503020204020204" pitchFamily="34" charset="0"/>
              </a:rPr>
              <a:t>The Quarterly Journal of Economics, 1987</a:t>
            </a:r>
          </a:p>
        </p:txBody>
      </p:sp>
      <p:sp>
        <p:nvSpPr>
          <p:cNvPr id="8" name="Rectangle 7">
            <a:extLst>
              <a:ext uri="{FF2B5EF4-FFF2-40B4-BE49-F238E27FC236}">
                <a16:creationId xmlns:a16="http://schemas.microsoft.com/office/drawing/2014/main" id="{9A08752B-3956-1B49-A67C-A87B88B39B90}"/>
              </a:ext>
            </a:extLst>
          </p:cNvPr>
          <p:cNvSpPr/>
          <p:nvPr/>
        </p:nvSpPr>
        <p:spPr>
          <a:xfrm>
            <a:off x="5355021" y="4871672"/>
            <a:ext cx="1481958" cy="4572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Rectangle 9">
            <a:extLst>
              <a:ext uri="{FF2B5EF4-FFF2-40B4-BE49-F238E27FC236}">
                <a16:creationId xmlns:a16="http://schemas.microsoft.com/office/drawing/2014/main" id="{44356E6B-40CF-5F42-B72E-3CEF14FAF60D}"/>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Tree>
    <p:extLst>
      <p:ext uri="{BB962C8B-B14F-4D97-AF65-F5344CB8AC3E}">
        <p14:creationId xmlns:p14="http://schemas.microsoft.com/office/powerpoint/2010/main" val="241469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758282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Proposition 3</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1"/>
                <a:ext cx="9656064" cy="378625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000" i="1" dirty="0">
                    <a:solidFill>
                      <a:schemeClr val="bg2">
                        <a:lumMod val="25000"/>
                      </a:schemeClr>
                    </a:solidFill>
                    <a:latin typeface="Corbel" panose="020B0503020204020204" pitchFamily="34" charset="0"/>
                  </a:rPr>
                  <a:t>“A tax on interest income can achieve social efficiency.”</a:t>
                </a:r>
              </a:p>
              <a:p>
                <a:pPr marL="285750" indent="-285750" algn="l">
                  <a:lnSpc>
                    <a:spcPct val="100000"/>
                  </a:lnSpc>
                  <a:buFont typeface="Arial" panose="020B0604020202020204" pitchFamily="34" charset="0"/>
                  <a:buChar char="•"/>
                </a:pPr>
                <a:r>
                  <a:rPr lang="en-US" sz="1900" dirty="0">
                    <a:solidFill>
                      <a:schemeClr val="bg2">
                        <a:lumMod val="25000"/>
                      </a:schemeClr>
                    </a:solidFill>
                    <a:latin typeface="Corbel" panose="020B0503020204020204" pitchFamily="34" charset="0"/>
                  </a:rPr>
                  <a:t>If </a:t>
                </a:r>
                <a14:m>
                  <m:oMath xmlns:m="http://schemas.openxmlformats.org/officeDocument/2006/math">
                    <m:r>
                      <a:rPr lang="en-US" sz="1900" b="0" i="1" smtClean="0">
                        <a:solidFill>
                          <a:schemeClr val="bg2">
                            <a:lumMod val="25000"/>
                          </a:schemeClr>
                        </a:solidFill>
                        <a:latin typeface="Cambria Math" panose="02040503050406030204" pitchFamily="18" charset="0"/>
                      </a:rPr>
                      <m:t>𝑟</m:t>
                    </m:r>
                  </m:oMath>
                </a14:m>
                <a:r>
                  <a:rPr lang="en-US" sz="1900" dirty="0">
                    <a:solidFill>
                      <a:schemeClr val="bg2">
                        <a:lumMod val="25000"/>
                      </a:schemeClr>
                    </a:solidFill>
                    <a:latin typeface="Corbel" panose="020B0503020204020204" pitchFamily="34" charset="0"/>
                  </a:rPr>
                  <a:t> is chose to yield a socially optimal level of investment, (6) holds as an equality for the marginal project financed</a:t>
                </a:r>
              </a:p>
              <a:p>
                <a:pPr marL="285750" indent="-285750" algn="l">
                  <a:lnSpc>
                    <a:spcPct val="100000"/>
                  </a:lnSpc>
                  <a:buFont typeface="Arial" panose="020B0604020202020204" pitchFamily="34" charset="0"/>
                  <a:buChar char="•"/>
                </a:pPr>
                <a:r>
                  <a:rPr lang="en-US" sz="1900" dirty="0">
                    <a:solidFill>
                      <a:schemeClr val="bg2">
                        <a:lumMod val="25000"/>
                      </a:schemeClr>
                    </a:solidFill>
                    <a:latin typeface="Corbel" panose="020B0503020204020204" pitchFamily="34" charset="0"/>
                  </a:rPr>
                  <a:t>Conditions (6) and (7) together imply that (8) holds with equality</a:t>
                </a:r>
              </a:p>
              <a:p>
                <a:pPr marL="285750" indent="-285750" algn="l">
                  <a:lnSpc>
                    <a:spcPct val="100000"/>
                  </a:lnSpc>
                  <a:buFont typeface="Arial" panose="020B0604020202020204" pitchFamily="34" charset="0"/>
                  <a:buChar char="•"/>
                </a:pPr>
                <a:r>
                  <a:rPr lang="en-US" sz="1900" dirty="0">
                    <a:solidFill>
                      <a:schemeClr val="bg2">
                        <a:lumMod val="25000"/>
                      </a:schemeClr>
                    </a:solidFill>
                    <a:latin typeface="Corbel" panose="020B0503020204020204" pitchFamily="34" charset="0"/>
                  </a:rPr>
                  <a:t>Ergo, </a:t>
                </a:r>
                <a:r>
                  <a:rPr lang="en-US" sz="1900" b="1" dirty="0">
                    <a:solidFill>
                      <a:schemeClr val="bg2">
                        <a:lumMod val="25000"/>
                      </a:schemeClr>
                    </a:solidFill>
                    <a:latin typeface="Corbel" panose="020B0503020204020204" pitchFamily="34" charset="0"/>
                  </a:rPr>
                  <a:t>the banks expect to break even on the marginal project</a:t>
                </a:r>
              </a:p>
              <a:p>
                <a:pPr marL="285750" indent="-285750" algn="l">
                  <a:lnSpc>
                    <a:spcPct val="100000"/>
                  </a:lnSpc>
                  <a:buFont typeface="Arial" panose="020B0604020202020204" pitchFamily="34" charset="0"/>
                  <a:buChar char="•"/>
                </a:pPr>
                <a:r>
                  <a:rPr lang="en-US" sz="1900" dirty="0">
                    <a:solidFill>
                      <a:schemeClr val="bg2">
                        <a:lumMod val="25000"/>
                      </a:schemeClr>
                    </a:solidFill>
                    <a:latin typeface="Corbel" panose="020B0503020204020204" pitchFamily="34" charset="0"/>
                  </a:rPr>
                  <a:t>Still, </a:t>
                </a:r>
                <a:r>
                  <a:rPr lang="en-US" sz="1900" b="1" dirty="0">
                    <a:solidFill>
                      <a:schemeClr val="bg2">
                        <a:lumMod val="25000"/>
                      </a:schemeClr>
                    </a:solidFill>
                    <a:latin typeface="Corbel" panose="020B0503020204020204" pitchFamily="34" charset="0"/>
                  </a:rPr>
                  <a:t>the marginal project is the least profitable of all those the banks accept</a:t>
                </a:r>
              </a:p>
              <a:p>
                <a:pPr marL="285750" indent="-285750" algn="l">
                  <a:lnSpc>
                    <a:spcPct val="100000"/>
                  </a:lnSpc>
                  <a:buFont typeface="Arial" panose="020B0604020202020204" pitchFamily="34" charset="0"/>
                  <a:buChar char="•"/>
                </a:pPr>
                <a:r>
                  <a:rPr lang="en-US" sz="1900" dirty="0">
                    <a:solidFill>
                      <a:schemeClr val="bg2">
                        <a:lumMod val="25000"/>
                      </a:schemeClr>
                    </a:solidFill>
                    <a:latin typeface="Corbel" panose="020B0503020204020204" pitchFamily="34" charset="0"/>
                  </a:rPr>
                  <a:t>Consequently, </a:t>
                </a:r>
                <a:r>
                  <a:rPr lang="en-US" sz="1900" b="1" dirty="0">
                    <a:solidFill>
                      <a:schemeClr val="bg2">
                        <a:lumMod val="25000"/>
                      </a:schemeClr>
                    </a:solidFill>
                    <a:latin typeface="Corbel" panose="020B0503020204020204" pitchFamily="34" charset="0"/>
                  </a:rPr>
                  <a:t>banks’ expected profits are positive at the social optimum</a:t>
                </a:r>
              </a:p>
              <a:p>
                <a:pPr algn="l">
                  <a:lnSpc>
                    <a:spcPct val="100000"/>
                  </a:lnSpc>
                </a:pPr>
                <a:r>
                  <a:rPr lang="en-US" sz="1900" dirty="0">
                    <a:solidFill>
                      <a:schemeClr val="bg2">
                        <a:lumMod val="25000"/>
                      </a:schemeClr>
                    </a:solidFill>
                    <a:latin typeface="Corbel" panose="020B0503020204020204" pitchFamily="34" charset="0"/>
                  </a:rPr>
                  <a:t>A tax on interest income will raise the gross </a:t>
                </a:r>
                <a14:m>
                  <m:oMath xmlns:m="http://schemas.openxmlformats.org/officeDocument/2006/math">
                    <m:r>
                      <a:rPr lang="en-US" sz="1900" b="0" i="1" smtClean="0">
                        <a:solidFill>
                          <a:schemeClr val="bg2">
                            <a:lumMod val="25000"/>
                          </a:schemeClr>
                        </a:solidFill>
                        <a:latin typeface="Cambria Math" panose="02040503050406030204" pitchFamily="18" charset="0"/>
                      </a:rPr>
                      <m:t>𝑟</m:t>
                    </m:r>
                  </m:oMath>
                </a14:m>
                <a:r>
                  <a:rPr lang="en-US" sz="1900" dirty="0">
                    <a:solidFill>
                      <a:schemeClr val="bg2">
                        <a:lumMod val="25000"/>
                      </a:schemeClr>
                    </a:solidFill>
                    <a:latin typeface="Corbel" panose="020B0503020204020204" pitchFamily="34" charset="0"/>
                  </a:rPr>
                  <a:t> banks must pay to attract this necessary volume of deposits </a:t>
                </a:r>
                <a:r>
                  <a:rPr lang="en-US" sz="1900" dirty="0">
                    <a:solidFill>
                      <a:schemeClr val="bg2">
                        <a:lumMod val="25000"/>
                      </a:schemeClr>
                    </a:solidFill>
                    <a:latin typeface="Corbel" panose="020B0503020204020204" pitchFamily="34" charset="0"/>
                    <a:sym typeface="Wingdings" panose="05000000000000000000" pitchFamily="2" charset="2"/>
                  </a:rPr>
                  <a:t> thereby eliminating these profits, which could be used to support a competitive equilibrium that is also efficient.  </a:t>
                </a:r>
                <a:endParaRPr lang="en-US" sz="1900" dirty="0">
                  <a:solidFill>
                    <a:schemeClr val="bg2">
                      <a:lumMod val="25000"/>
                    </a:schemeClr>
                  </a:solidFill>
                  <a:latin typeface="Corbel" panose="020B0503020204020204" pitchFamily="34" charset="0"/>
                </a:endParaRPr>
              </a:p>
              <a:p>
                <a:pPr>
                  <a:lnSpc>
                    <a:spcPct val="100000"/>
                  </a:lnSpc>
                </a:pP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157341"/>
                <a:ext cx="9656064" cy="3786259"/>
              </a:xfrm>
              <a:prstGeom prst="rect">
                <a:avLst/>
              </a:prstGeom>
              <a:blipFill>
                <a:blip r:embed="rId2"/>
                <a:stretch>
                  <a:fillRect l="-1515" t="-966" r="-568" b="-225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2728607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10158762"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Comparison w/Stiglitz-Weiss</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0"/>
                <a:ext cx="9656064" cy="4187703"/>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i="1" dirty="0">
                    <a:solidFill>
                      <a:schemeClr val="bg2">
                        <a:lumMod val="25000"/>
                      </a:schemeClr>
                    </a:solidFill>
                    <a:latin typeface="Corbel" panose="020B0503020204020204" pitchFamily="34" charset="0"/>
                  </a:rPr>
                  <a:t>“Stiglitz and Weiss examine credit market equilibrium when entrepreneurs with projects requiring the same investment K, but with different risks, seek outside finance.”</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While this sounds very different from De Meza and Webb, the crucial difference is that in Stiglitz and Weiss all project have the same expected return, but the dispersion of returns is different</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Whereas, with De Meza and Webb, the expected returns differ between projects</a:t>
                </a:r>
              </a:p>
              <a:p>
                <a:pPr algn="l">
                  <a:lnSpc>
                    <a:spcPct val="100000"/>
                  </a:lnSpc>
                </a:pPr>
                <a:r>
                  <a:rPr lang="en-US" sz="1800" u="sng" dirty="0">
                    <a:solidFill>
                      <a:schemeClr val="bg2">
                        <a:lumMod val="25000"/>
                      </a:schemeClr>
                    </a:solidFill>
                    <a:latin typeface="Corbel" panose="020B0503020204020204" pitchFamily="34" charset="0"/>
                  </a:rPr>
                  <a:t>“A credit-rationing equilibrium may exist” (Proposition 4)</a:t>
                </a:r>
              </a:p>
              <a:p>
                <a:pPr algn="l">
                  <a:lnSpc>
                    <a:spcPct val="100000"/>
                  </a:lnSpc>
                </a:pPr>
                <a:r>
                  <a:rPr lang="en-US" sz="1800" dirty="0">
                    <a:solidFill>
                      <a:schemeClr val="bg2">
                        <a:lumMod val="25000"/>
                      </a:schemeClr>
                    </a:solidFill>
                    <a:latin typeface="Corbel" panose="020B0503020204020204" pitchFamily="34" charset="0"/>
                  </a:rPr>
                  <a:t>Suppose that at the equilibrium interest rate </a:t>
                </a:r>
                <a14:m>
                  <m:oMath xmlns:m="http://schemas.openxmlformats.org/officeDocument/2006/math">
                    <m:r>
                      <a:rPr lang="en-US" sz="1800" i="1" dirty="0" smtClean="0">
                        <a:solidFill>
                          <a:schemeClr val="bg2">
                            <a:lumMod val="25000"/>
                          </a:schemeClr>
                        </a:solidFill>
                        <a:latin typeface="Cambria Math" panose="02040503050406030204" pitchFamily="18" charset="0"/>
                      </a:rPr>
                      <m:t>𝑟</m:t>
                    </m:r>
                    <m:r>
                      <a:rPr lang="en-US" sz="1800" i="1" dirty="0" smtClean="0">
                        <a:solidFill>
                          <a:schemeClr val="bg2">
                            <a:lumMod val="25000"/>
                          </a:schemeClr>
                        </a:solidFill>
                        <a:latin typeface="Cambria Math" panose="02040503050406030204" pitchFamily="18" charset="0"/>
                      </a:rPr>
                      <m:t>’</m:t>
                    </m:r>
                  </m:oMath>
                </a14:m>
                <a:r>
                  <a:rPr lang="en-US" sz="1800" dirty="0">
                    <a:solidFill>
                      <a:schemeClr val="bg2">
                        <a:lumMod val="25000"/>
                      </a:schemeClr>
                    </a:solidFill>
                    <a:latin typeface="Corbel" panose="020B0503020204020204" pitchFamily="34" charset="0"/>
                  </a:rPr>
                  <a:t> there exist entrepreneurs for whom that </a:t>
                </a:r>
              </a:p>
              <a:p>
                <a:pPr algn="l">
                  <a:lnSpc>
                    <a:spcPct val="100000"/>
                  </a:lnSpc>
                </a:pPr>
                <a14:m>
                  <m:oMath xmlns:m="http://schemas.openxmlformats.org/officeDocument/2006/math">
                    <m:sSub>
                      <m:sSubPr>
                        <m:ctrlPr>
                          <a:rPr lang="el-GR" sz="1800" i="1">
                            <a:solidFill>
                              <a:schemeClr val="bg2">
                                <a:lumMod val="25000"/>
                              </a:schemeClr>
                            </a:solidFill>
                            <a:latin typeface="Cambria Math" panose="02040503050406030204" pitchFamily="18" charset="0"/>
                            <a:ea typeface="Cambria Math" panose="02040503050406030204" pitchFamily="18" charset="0"/>
                          </a:rPr>
                        </m:ctrlPr>
                      </m:sSubPr>
                      <m:e>
                        <m:r>
                          <a:rPr lang="en-US" sz="1800" i="1">
                            <a:solidFill>
                              <a:schemeClr val="bg2">
                                <a:lumMod val="25000"/>
                              </a:schemeClr>
                            </a:solidFill>
                            <a:latin typeface="Cambria Math" panose="02040503050406030204" pitchFamily="18" charset="0"/>
                            <a:ea typeface="Cambria Math" panose="02040503050406030204" pitchFamily="18" charset="0"/>
                          </a:rPr>
                          <m:t>𝐸</m:t>
                        </m:r>
                        <m:r>
                          <a:rPr lang="el-GR" sz="1800" i="1">
                            <a:solidFill>
                              <a:schemeClr val="bg2">
                                <a:lumMod val="25000"/>
                              </a:schemeClr>
                            </a:solidFill>
                            <a:latin typeface="Cambria Math" panose="02040503050406030204" pitchFamily="18" charset="0"/>
                            <a:ea typeface="Cambria Math" panose="02040503050406030204" pitchFamily="18" charset="0"/>
                          </a:rPr>
                          <m:t>𝜋</m:t>
                        </m:r>
                      </m:e>
                      <m:sub>
                        <m:r>
                          <a:rPr lang="en-US" sz="1800" i="1">
                            <a:solidFill>
                              <a:schemeClr val="bg2">
                                <a:lumMod val="25000"/>
                              </a:schemeClr>
                            </a:solidFill>
                            <a:latin typeface="Cambria Math" panose="02040503050406030204" pitchFamily="18" charset="0"/>
                            <a:ea typeface="Cambria Math" panose="02040503050406030204" pitchFamily="18" charset="0"/>
                          </a:rPr>
                          <m:t>𝑖</m:t>
                        </m:r>
                      </m:sub>
                    </m:sSub>
                    <m:r>
                      <a:rPr lang="en-US" sz="1800" b="0" i="1" smtClean="0">
                        <a:solidFill>
                          <a:schemeClr val="bg2">
                            <a:lumMod val="25000"/>
                          </a:schemeClr>
                        </a:solidFill>
                        <a:latin typeface="Cambria Math" panose="02040503050406030204" pitchFamily="18" charset="0"/>
                      </a:rPr>
                      <m:t>&gt;</m:t>
                    </m:r>
                    <m:d>
                      <m:dPr>
                        <m:ctrlPr>
                          <a:rPr lang="en-US" sz="1800" b="0" i="1" smtClean="0">
                            <a:solidFill>
                              <a:schemeClr val="bg2">
                                <a:lumMod val="25000"/>
                              </a:schemeClr>
                            </a:solidFill>
                            <a:latin typeface="Cambria Math" panose="02040503050406030204" pitchFamily="18" charset="0"/>
                          </a:rPr>
                        </m:ctrlPr>
                      </m:dPr>
                      <m:e>
                        <m:r>
                          <a:rPr lang="en-US" sz="1800" b="0" i="1" smtClean="0">
                            <a:solidFill>
                              <a:schemeClr val="bg2">
                                <a:lumMod val="25000"/>
                              </a:schemeClr>
                            </a:solidFill>
                            <a:latin typeface="Cambria Math" panose="02040503050406030204" pitchFamily="18" charset="0"/>
                          </a:rPr>
                          <m:t>1−</m:t>
                        </m:r>
                        <m:r>
                          <a:rPr lang="en-US" sz="1800" b="0" i="1" smtClean="0">
                            <a:solidFill>
                              <a:schemeClr val="bg2">
                                <a:lumMod val="25000"/>
                              </a:schemeClr>
                            </a:solidFill>
                            <a:latin typeface="Cambria Math" panose="02040503050406030204" pitchFamily="18" charset="0"/>
                            <a:ea typeface="Cambria Math" panose="02040503050406030204" pitchFamily="18" charset="0"/>
                          </a:rPr>
                          <m:t>𝜌</m:t>
                        </m:r>
                      </m:e>
                    </m:d>
                    <m:r>
                      <a:rPr lang="en-US" sz="1800" b="0" i="1" smtClean="0">
                        <a:solidFill>
                          <a:schemeClr val="bg2">
                            <a:lumMod val="25000"/>
                          </a:schemeClr>
                        </a:solidFill>
                        <a:latin typeface="Cambria Math" panose="02040503050406030204" pitchFamily="18" charset="0"/>
                        <a:ea typeface="Cambria Math" panose="02040503050406030204" pitchFamily="18" charset="0"/>
                      </a:rPr>
                      <m:t>𝑊</m:t>
                    </m:r>
                  </m:oMath>
                </a14:m>
                <a:r>
                  <a:rPr lang="en-US" sz="1800" dirty="0">
                    <a:solidFill>
                      <a:schemeClr val="bg2">
                        <a:lumMod val="25000"/>
                      </a:schemeClr>
                    </a:solidFill>
                    <a:latin typeface="Corbel" panose="020B0503020204020204" pitchFamily="34" charset="0"/>
                  </a:rPr>
                  <a:t> who are denied credit (Stiglitz-Weiss):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 A necessary condition of this is that banks will then lose profit if they raise interest rates to clear the market</a:t>
                </a:r>
              </a:p>
              <a:p>
                <a:pPr marL="285750" indent="-285750" algn="l">
                  <a:lnSpc>
                    <a:spcPct val="100000"/>
                  </a:lnSpc>
                  <a:buFont typeface="Arial" panose="020B0604020202020204" pitchFamily="34" charset="0"/>
                  <a:buChar char="•"/>
                </a:pPr>
                <a:r>
                  <a:rPr lang="en-US" sz="1800" b="0" dirty="0">
                    <a:solidFill>
                      <a:schemeClr val="bg2">
                        <a:lumMod val="25000"/>
                      </a:schemeClr>
                    </a:solidFill>
                    <a:ea typeface="Cambria Math" panose="02040503050406030204" pitchFamily="18" charset="0"/>
                  </a:rPr>
                  <a:t>It is then possible to find </a:t>
                </a:r>
                <a14:m>
                  <m:oMath xmlns:m="http://schemas.openxmlformats.org/officeDocument/2006/math">
                    <m:r>
                      <a:rPr lang="en-US" sz="1800" b="0" i="1" dirty="0" smtClean="0">
                        <a:solidFill>
                          <a:schemeClr val="bg2">
                            <a:lumMod val="25000"/>
                          </a:schemeClr>
                        </a:solidFill>
                        <a:latin typeface="Cambria Math" panose="02040503050406030204" pitchFamily="18" charset="0"/>
                        <a:ea typeface="Cambria Math" panose="02040503050406030204" pitchFamily="18" charset="0"/>
                      </a:rPr>
                      <m:t>𝑟</m:t>
                    </m:r>
                    <m:r>
                      <a:rPr lang="en-US" sz="1800" b="0" i="1" dirty="0" smtClean="0">
                        <a:solidFill>
                          <a:schemeClr val="bg2">
                            <a:lumMod val="25000"/>
                          </a:schemeClr>
                        </a:solidFill>
                        <a:latin typeface="Cambria Math" panose="02040503050406030204" pitchFamily="18" charset="0"/>
                        <a:ea typeface="Cambria Math" panose="02040503050406030204" pitchFamily="18" charset="0"/>
                      </a:rPr>
                      <m:t>’</m:t>
                    </m:r>
                  </m:oMath>
                </a14:m>
                <a:r>
                  <a:rPr lang="en-US" sz="1800" b="0" dirty="0">
                    <a:solidFill>
                      <a:schemeClr val="bg2">
                        <a:lumMod val="25000"/>
                      </a:schemeClr>
                    </a:solidFill>
                    <a:ea typeface="Cambria Math" panose="02040503050406030204" pitchFamily="18" charset="0"/>
                  </a:rPr>
                  <a:t> at which </a:t>
                </a:r>
                <a14:m>
                  <m:oMath xmlns:m="http://schemas.openxmlformats.org/officeDocument/2006/math">
                    <m:f>
                      <m:fPr>
                        <m:ctrlPr>
                          <a:rPr lang="en-US" sz="1800" b="0" i="1" smtClean="0">
                            <a:solidFill>
                              <a:schemeClr val="bg2">
                                <a:lumMod val="25000"/>
                              </a:schemeClr>
                            </a:solidFill>
                            <a:latin typeface="Cambria Math" panose="02040503050406030204" pitchFamily="18" charset="0"/>
                            <a:ea typeface="Cambria Math" panose="02040503050406030204" pitchFamily="18" charset="0"/>
                          </a:rPr>
                        </m:ctrlPr>
                      </m:fPr>
                      <m:num>
                        <m:sSub>
                          <m:sSubPr>
                            <m:ctrlPr>
                              <a:rPr lang="el-GR" sz="1800" b="0" i="1" smtClean="0">
                                <a:solidFill>
                                  <a:schemeClr val="bg2">
                                    <a:lumMod val="25000"/>
                                  </a:schemeClr>
                                </a:solidFill>
                                <a:latin typeface="Cambria Math" panose="02040503050406030204" pitchFamily="18" charset="0"/>
                                <a:ea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ea typeface="Cambria Math" panose="02040503050406030204" pitchFamily="18" charset="0"/>
                              </a:rPr>
                              <m:t>𝑑</m:t>
                            </m:r>
                            <m:r>
                              <a:rPr lang="en-US" sz="1800" b="0" i="1" smtClean="0">
                                <a:solidFill>
                                  <a:schemeClr val="bg2">
                                    <a:lumMod val="25000"/>
                                  </a:schemeClr>
                                </a:solidFill>
                                <a:latin typeface="Cambria Math" panose="02040503050406030204" pitchFamily="18" charset="0"/>
                                <a:ea typeface="Cambria Math" panose="02040503050406030204" pitchFamily="18" charset="0"/>
                              </a:rPr>
                              <m:t>𝐸</m:t>
                            </m:r>
                            <m:r>
                              <a:rPr lang="el-GR" sz="1800" b="0" i="1" smtClean="0">
                                <a:solidFill>
                                  <a:schemeClr val="bg2">
                                    <a:lumMod val="25000"/>
                                  </a:schemeClr>
                                </a:solidFill>
                                <a:latin typeface="Cambria Math" panose="02040503050406030204" pitchFamily="18" charset="0"/>
                                <a:ea typeface="Cambria Math" panose="02040503050406030204" pitchFamily="18" charset="0"/>
                              </a:rPr>
                              <m:t>𝜋</m:t>
                            </m:r>
                          </m:e>
                          <m:sub>
                            <m:r>
                              <a:rPr lang="en-US" sz="1800" b="0" i="1" smtClean="0">
                                <a:solidFill>
                                  <a:schemeClr val="bg2">
                                    <a:lumMod val="25000"/>
                                  </a:schemeClr>
                                </a:solidFill>
                                <a:latin typeface="Cambria Math" panose="02040503050406030204" pitchFamily="18" charset="0"/>
                                <a:ea typeface="Cambria Math" panose="02040503050406030204" pitchFamily="18" charset="0"/>
                              </a:rPr>
                              <m:t>𝐵</m:t>
                            </m:r>
                          </m:sub>
                        </m:sSub>
                      </m:num>
                      <m:den>
                        <m:r>
                          <a:rPr lang="en-US" sz="1800" b="0" i="1" smtClean="0">
                            <a:solidFill>
                              <a:schemeClr val="bg2">
                                <a:lumMod val="25000"/>
                              </a:schemeClr>
                            </a:solidFill>
                            <a:latin typeface="Cambria Math" panose="02040503050406030204" pitchFamily="18" charset="0"/>
                            <a:ea typeface="Cambria Math" panose="02040503050406030204" pitchFamily="18" charset="0"/>
                          </a:rPr>
                          <m:t>𝑑𝑟</m:t>
                        </m:r>
                      </m:den>
                    </m:f>
                    <m:r>
                      <a:rPr lang="en-US" sz="1800" b="0" i="1" smtClean="0">
                        <a:solidFill>
                          <a:schemeClr val="bg2">
                            <a:lumMod val="25000"/>
                          </a:schemeClr>
                        </a:solidFill>
                        <a:latin typeface="Cambria Math" panose="02040503050406030204" pitchFamily="18" charset="0"/>
                        <a:ea typeface="Cambria Math" panose="02040503050406030204" pitchFamily="18" charset="0"/>
                      </a:rPr>
                      <m:t>=0</m:t>
                    </m:r>
                  </m:oMath>
                </a14:m>
                <a:r>
                  <a:rPr lang="en-US" sz="1800" b="0" dirty="0">
                    <a:solidFill>
                      <a:schemeClr val="bg2">
                        <a:lumMod val="25000"/>
                      </a:schemeClr>
                    </a:solidFill>
                    <a:latin typeface="Corbel" panose="020B0503020204020204" pitchFamily="34" charset="0"/>
                    <a:ea typeface="Cambria Math" panose="02040503050406030204" pitchFamily="18" charset="0"/>
                  </a:rPr>
                  <a:t>, thus a credit-rationing equilibrium exists</a:t>
                </a: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a:p>
                <a:pPr>
                  <a:lnSpc>
                    <a:spcPct val="100000"/>
                  </a:lnSpc>
                </a:pP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157340"/>
                <a:ext cx="9656064" cy="4187703"/>
              </a:xfrm>
              <a:prstGeom prst="rect">
                <a:avLst/>
              </a:prstGeom>
              <a:blipFill>
                <a:blip r:embed="rId2"/>
                <a:stretch>
                  <a:fillRect l="-1452" t="-87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305581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10158762"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Proposition 7</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1"/>
                <a:ext cx="9656064" cy="3521083"/>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000" i="1" dirty="0">
                    <a:solidFill>
                      <a:schemeClr val="bg2">
                        <a:lumMod val="25000"/>
                      </a:schemeClr>
                    </a:solidFill>
                    <a:latin typeface="Corbel" panose="020B0503020204020204" pitchFamily="34" charset="0"/>
                  </a:rPr>
                  <a:t>“If </a:t>
                </a:r>
                <a14:m>
                  <m:oMath xmlns:m="http://schemas.openxmlformats.org/officeDocument/2006/math">
                    <m:r>
                      <a:rPr lang="en-US" sz="2000" i="1" dirty="0" smtClean="0">
                        <a:solidFill>
                          <a:schemeClr val="bg2">
                            <a:lumMod val="25000"/>
                          </a:schemeClr>
                        </a:solidFill>
                        <a:latin typeface="Cambria Math" panose="02040503050406030204" pitchFamily="18" charset="0"/>
                        <a:ea typeface="Cambria Math" panose="02040503050406030204" pitchFamily="18" charset="0"/>
                      </a:rPr>
                      <m:t>𝜌</m:t>
                    </m:r>
                  </m:oMath>
                </a14:m>
                <a:r>
                  <a:rPr lang="en-US" sz="2000" i="1" dirty="0">
                    <a:solidFill>
                      <a:schemeClr val="bg2">
                        <a:lumMod val="25000"/>
                      </a:schemeClr>
                    </a:solidFill>
                    <a:latin typeface="Corbel" panose="020B0503020204020204" pitchFamily="34" charset="0"/>
                  </a:rPr>
                  <a:t> is increasing in the volume of bank borrowing, then investment is higher in a credit-rationing equilibrium than at the market-clearing interest rate.”</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If there is a credit-rationing equilibrium at interest rate </a:t>
                </a:r>
                <a14:m>
                  <m:oMath xmlns:m="http://schemas.openxmlformats.org/officeDocument/2006/math">
                    <m:r>
                      <a:rPr lang="en-US" sz="2000" b="0" i="1" smtClean="0">
                        <a:solidFill>
                          <a:schemeClr val="bg2">
                            <a:lumMod val="25000"/>
                          </a:schemeClr>
                        </a:solidFill>
                        <a:latin typeface="Cambria Math" panose="02040503050406030204" pitchFamily="18" charset="0"/>
                      </a:rPr>
                      <m:t>𝑟</m:t>
                    </m:r>
                    <m:r>
                      <a:rPr lang="en-US" sz="2000" b="0" i="1" smtClean="0">
                        <a:solidFill>
                          <a:schemeClr val="bg2">
                            <a:lumMod val="25000"/>
                          </a:schemeClr>
                        </a:solidFill>
                        <a:latin typeface="Cambria Math" panose="02040503050406030204" pitchFamily="18" charset="0"/>
                      </a:rPr>
                      <m:t>′</m:t>
                    </m:r>
                  </m:oMath>
                </a14:m>
                <a:r>
                  <a:rPr lang="en-US" sz="2000" dirty="0">
                    <a:solidFill>
                      <a:schemeClr val="bg2">
                        <a:lumMod val="25000"/>
                      </a:schemeClr>
                    </a:solidFill>
                    <a:latin typeface="Corbel" panose="020B0503020204020204" pitchFamily="34" charset="0"/>
                  </a:rPr>
                  <a:t>, then the banks’ expected return per loan must be higher than at the market clearing interest rate of </a:t>
                </a:r>
                <a14:m>
                  <m:oMath xmlns:m="http://schemas.openxmlformats.org/officeDocument/2006/math">
                    <m:acc>
                      <m:accPr>
                        <m:chr m:val="̂"/>
                        <m:ctrlPr>
                          <a:rPr lang="en-US" sz="2000" i="1" smtClean="0">
                            <a:solidFill>
                              <a:schemeClr val="bg2">
                                <a:lumMod val="25000"/>
                              </a:schemeClr>
                            </a:solidFill>
                            <a:latin typeface="Cambria Math" panose="02040503050406030204" pitchFamily="18" charset="0"/>
                          </a:rPr>
                        </m:ctrlPr>
                      </m:accPr>
                      <m:e>
                        <m:r>
                          <a:rPr lang="en-US" sz="2000" b="0" i="1" smtClean="0">
                            <a:solidFill>
                              <a:schemeClr val="bg2">
                                <a:lumMod val="25000"/>
                              </a:schemeClr>
                            </a:solidFill>
                            <a:latin typeface="Cambria Math" panose="02040503050406030204" pitchFamily="18" charset="0"/>
                          </a:rPr>
                          <m:t>𝑟</m:t>
                        </m:r>
                      </m:e>
                    </m:acc>
                  </m:oMath>
                </a14:m>
                <a:endParaRPr lang="en-US" sz="2000" dirty="0">
                  <a:solidFill>
                    <a:schemeClr val="bg2">
                      <a:lumMod val="25000"/>
                    </a:schemeClr>
                  </a:solidFill>
                  <a:latin typeface="Corbel" panose="020B0503020204020204" pitchFamily="34" charset="0"/>
                </a:endParaRP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Under competition, the market-clearing interest rate implies zero profits for the banks</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Ergo, profits would be positive at </a:t>
                </a:r>
                <a14:m>
                  <m:oMath xmlns:m="http://schemas.openxmlformats.org/officeDocument/2006/math">
                    <m:r>
                      <a:rPr lang="en-US" sz="2000" b="0" i="1" smtClean="0">
                        <a:solidFill>
                          <a:schemeClr val="bg2">
                            <a:lumMod val="25000"/>
                          </a:schemeClr>
                        </a:solidFill>
                        <a:latin typeface="Cambria Math" panose="02040503050406030204" pitchFamily="18" charset="0"/>
                      </a:rPr>
                      <m:t>𝑟</m:t>
                    </m:r>
                    <m:r>
                      <a:rPr lang="en-US" sz="2000" b="0" i="1" smtClean="0">
                        <a:solidFill>
                          <a:schemeClr val="bg2">
                            <a:lumMod val="25000"/>
                          </a:schemeClr>
                        </a:solidFill>
                        <a:latin typeface="Cambria Math" panose="02040503050406030204" pitchFamily="18" charset="0"/>
                      </a:rPr>
                      <m:t>′</m:t>
                    </m:r>
                  </m:oMath>
                </a14:m>
                <a:r>
                  <a:rPr lang="en-US" sz="2000" dirty="0">
                    <a:solidFill>
                      <a:schemeClr val="bg2">
                        <a:lumMod val="25000"/>
                      </a:schemeClr>
                    </a:solidFill>
                    <a:latin typeface="Corbel" panose="020B0503020204020204" pitchFamily="34" charset="0"/>
                  </a:rPr>
                  <a:t> if the level of bank deposits were greater than or equal to at </a:t>
                </a:r>
                <a14:m>
                  <m:oMath xmlns:m="http://schemas.openxmlformats.org/officeDocument/2006/math">
                    <m:acc>
                      <m:accPr>
                        <m:chr m:val="̂"/>
                        <m:ctrlPr>
                          <a:rPr lang="en-US" sz="2000" i="1">
                            <a:solidFill>
                              <a:schemeClr val="bg2">
                                <a:lumMod val="25000"/>
                              </a:schemeClr>
                            </a:solidFill>
                            <a:latin typeface="Cambria Math" panose="02040503050406030204" pitchFamily="18" charset="0"/>
                          </a:rPr>
                        </m:ctrlPr>
                      </m:accPr>
                      <m:e>
                        <m:r>
                          <a:rPr lang="en-US" sz="2000" i="1">
                            <a:solidFill>
                              <a:schemeClr val="bg2">
                                <a:lumMod val="25000"/>
                              </a:schemeClr>
                            </a:solidFill>
                            <a:latin typeface="Cambria Math" panose="02040503050406030204" pitchFamily="18" charset="0"/>
                          </a:rPr>
                          <m:t>𝑟</m:t>
                        </m:r>
                      </m:e>
                    </m:acc>
                  </m:oMath>
                </a14:m>
                <a:endParaRPr lang="en-US" sz="2000" dirty="0">
                  <a:solidFill>
                    <a:schemeClr val="bg2">
                      <a:lumMod val="25000"/>
                    </a:schemeClr>
                  </a:solidFill>
                  <a:latin typeface="Corbel" panose="020B0503020204020204" pitchFamily="34" charset="0"/>
                </a:endParaRPr>
              </a:p>
              <a:p>
                <a:pPr marL="742950" lvl="1" indent="-285750" algn="l">
                  <a:lnSpc>
                    <a:spcPct val="100000"/>
                  </a:lnSpc>
                  <a:buFont typeface="Arial" panose="020B0604020202020204" pitchFamily="34" charset="0"/>
                  <a:buChar char="•"/>
                </a:pPr>
                <a14:m>
                  <m:oMath xmlns:m="http://schemas.openxmlformats.org/officeDocument/2006/math">
                    <m:r>
                      <a:rPr lang="en-US" sz="1600" i="1" smtClean="0">
                        <a:solidFill>
                          <a:schemeClr val="bg2">
                            <a:lumMod val="25000"/>
                          </a:schemeClr>
                        </a:solidFill>
                        <a:latin typeface="Cambria Math" panose="02040503050406030204" pitchFamily="18" charset="0"/>
                        <a:ea typeface="Cambria Math" panose="02040503050406030204" pitchFamily="18" charset="0"/>
                      </a:rPr>
                      <m:t>𝜌</m:t>
                    </m:r>
                  </m:oMath>
                </a14:m>
                <a:r>
                  <a:rPr lang="en-US" sz="1600" dirty="0">
                    <a:solidFill>
                      <a:schemeClr val="bg2">
                        <a:lumMod val="25000"/>
                      </a:schemeClr>
                    </a:solidFill>
                    <a:latin typeface="Corbel" panose="020B0503020204020204" pitchFamily="34" charset="0"/>
                  </a:rPr>
                  <a:t> would be at or below its market-clearing value</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This is inconsistent with equilibrium because positive profits lead banks to expand lending</a:t>
                </a:r>
              </a:p>
              <a:p>
                <a:pPr marL="742950" lvl="1" indent="-285750" algn="l">
                  <a:lnSpc>
                    <a:spcPct val="100000"/>
                  </a:lnSpc>
                  <a:buFont typeface="Arial" panose="020B0604020202020204" pitchFamily="34" charset="0"/>
                  <a:buChar char="•"/>
                </a:pPr>
                <a14:m>
                  <m:oMath xmlns:m="http://schemas.openxmlformats.org/officeDocument/2006/math">
                    <m:r>
                      <a:rPr lang="en-US" sz="1600" i="1" smtClean="0">
                        <a:solidFill>
                          <a:schemeClr val="bg2">
                            <a:lumMod val="25000"/>
                          </a:schemeClr>
                        </a:solidFill>
                        <a:latin typeface="Cambria Math" panose="02040503050406030204" pitchFamily="18" charset="0"/>
                        <a:ea typeface="Cambria Math" panose="02040503050406030204" pitchFamily="18" charset="0"/>
                      </a:rPr>
                      <m:t>𝜌</m:t>
                    </m:r>
                  </m:oMath>
                </a14:m>
                <a:r>
                  <a:rPr lang="en-US" sz="1600" dirty="0">
                    <a:solidFill>
                      <a:schemeClr val="bg2">
                        <a:lumMod val="25000"/>
                      </a:schemeClr>
                    </a:solidFill>
                    <a:latin typeface="Corbel" panose="020B0503020204020204" pitchFamily="34" charset="0"/>
                  </a:rPr>
                  <a:t> increases until profits are zero at</a:t>
                </a:r>
                <a:r>
                  <a:rPr lang="en-US" sz="1600" dirty="0">
                    <a:solidFill>
                      <a:schemeClr val="bg2">
                        <a:lumMod val="25000"/>
                      </a:schemeClr>
                    </a:solidFill>
                  </a:rPr>
                  <a:t> </a:t>
                </a:r>
                <a14:m>
                  <m:oMath xmlns:m="http://schemas.openxmlformats.org/officeDocument/2006/math">
                    <m:r>
                      <a:rPr lang="en-US" sz="1600" i="1">
                        <a:solidFill>
                          <a:schemeClr val="bg2">
                            <a:lumMod val="25000"/>
                          </a:schemeClr>
                        </a:solidFill>
                        <a:latin typeface="Cambria Math" panose="02040503050406030204" pitchFamily="18" charset="0"/>
                      </a:rPr>
                      <m:t>𝑟</m:t>
                    </m:r>
                    <m:r>
                      <a:rPr lang="en-US" sz="1600" i="1">
                        <a:solidFill>
                          <a:schemeClr val="bg2">
                            <a:lumMod val="25000"/>
                          </a:schemeClr>
                        </a:solidFill>
                        <a:latin typeface="Cambria Math" panose="02040503050406030204" pitchFamily="18" charset="0"/>
                      </a:rPr>
                      <m:t>′</m:t>
                    </m:r>
                  </m:oMath>
                </a14:m>
                <a:endParaRPr lang="en-US" sz="1600" dirty="0">
                  <a:solidFill>
                    <a:schemeClr val="bg2">
                      <a:lumMod val="25000"/>
                    </a:schemeClr>
                  </a:solidFill>
                  <a:latin typeface="Corbel" panose="020B0503020204020204" pitchFamily="34" charset="0"/>
                </a:endParaRPr>
              </a:p>
              <a:p>
                <a:pPr>
                  <a:lnSpc>
                    <a:spcPct val="100000"/>
                  </a:lnSpc>
                </a:pPr>
                <a:r>
                  <a:rPr lang="en-US" sz="1800" i="1" dirty="0">
                    <a:solidFill>
                      <a:schemeClr val="bg2">
                        <a:lumMod val="25000"/>
                      </a:schemeClr>
                    </a:solidFill>
                    <a:latin typeface="Corbel" panose="020B0503020204020204" pitchFamily="34" charset="0"/>
                  </a:rPr>
                  <a:t> </a:t>
                </a:r>
              </a:p>
              <a:p>
                <a:pPr algn="l">
                  <a:lnSpc>
                    <a:spcPct val="100000"/>
                  </a:lnSpc>
                </a:pPr>
                <a:endParaRPr lang="en-US" sz="1800" dirty="0">
                  <a:solidFill>
                    <a:schemeClr val="bg2">
                      <a:lumMod val="25000"/>
                    </a:schemeClr>
                  </a:solidFill>
                  <a:latin typeface="Corbel" panose="020B0503020204020204" pitchFamily="34" charset="0"/>
                </a:endParaRPr>
              </a:p>
            </p:txBody>
          </p:sp>
        </mc:Choice>
        <mc:Fallback>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157341"/>
                <a:ext cx="9656064" cy="3521083"/>
              </a:xfrm>
              <a:prstGeom prst="rect">
                <a:avLst/>
              </a:prstGeom>
              <a:blipFill>
                <a:blip r:embed="rId2"/>
                <a:stretch>
                  <a:fillRect l="-1515" t="-1038" b="-1453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203873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10158762"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Corollary 1</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1"/>
            <a:ext cx="9656064" cy="3997018"/>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i="1" dirty="0">
                <a:solidFill>
                  <a:schemeClr val="bg2">
                    <a:lumMod val="25000"/>
                  </a:schemeClr>
                </a:solidFill>
                <a:latin typeface="Corbel" panose="020B0503020204020204" pitchFamily="34" charset="0"/>
              </a:rPr>
              <a:t>Propositions (5) and (7) imply:</a:t>
            </a:r>
          </a:p>
          <a:p>
            <a:pPr>
              <a:lnSpc>
                <a:spcPct val="100000"/>
              </a:lnSpc>
            </a:pPr>
            <a:r>
              <a:rPr lang="en-US" sz="2000" i="1" dirty="0">
                <a:solidFill>
                  <a:schemeClr val="bg2">
                    <a:lumMod val="25000"/>
                  </a:schemeClr>
                </a:solidFill>
                <a:latin typeface="Corbel" panose="020B0503020204020204" pitchFamily="34" charset="0"/>
              </a:rPr>
              <a:t>“Prohibiting credit rationing yields an efficiency loss.”</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For both the Stiglitz-Weiss model and De Meza-Webb model, equilibrium involves entrepreneurs with high-success probabilities subsidizing low-success probability investments.  (With one critical difference)</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With De Meza-Webb, the marginal project financed has the lowest success probability of those financed, but in Stiglitz-Weiss model, it has the highest</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This explains the asymmetry in the relationship of the respective equilibrium levels of investment to the respective first-best levels</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3318849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720255"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Form of Contracts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0"/>
            <a:ext cx="9656064" cy="3840901"/>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000" i="1" dirty="0">
                <a:solidFill>
                  <a:schemeClr val="bg2">
                    <a:lumMod val="25000"/>
                  </a:schemeClr>
                </a:solidFill>
                <a:latin typeface="Corbel" panose="020B0503020204020204" pitchFamily="34" charset="0"/>
              </a:rPr>
              <a:t>“So far it has been assumed that entrepreneurs put up as much finance themselves as they can and raised outside finance by selling debt.” </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This assumption is easily justified:</a:t>
            </a:r>
          </a:p>
          <a:p>
            <a:pPr marL="742950" lvl="1" indent="-285750" algn="l">
              <a:lnSpc>
                <a:spcPct val="100000"/>
              </a:lnSpc>
              <a:buFont typeface="Arial" panose="020B0604020202020204" pitchFamily="34" charset="0"/>
              <a:buChar char="•"/>
            </a:pPr>
            <a:r>
              <a:rPr lang="en-US" sz="1600" dirty="0">
                <a:solidFill>
                  <a:schemeClr val="bg2">
                    <a:lumMod val="25000"/>
                  </a:schemeClr>
                </a:solidFill>
                <a:latin typeface="Corbel" panose="020B0503020204020204" pitchFamily="34" charset="0"/>
              </a:rPr>
              <a:t>In both models, asymmetric information means that in equilibrium cross-subsidization takes place</a:t>
            </a:r>
          </a:p>
          <a:p>
            <a:pPr marL="742950" lvl="1" indent="-285750" algn="l">
              <a:lnSpc>
                <a:spcPct val="100000"/>
              </a:lnSpc>
              <a:buFont typeface="Arial" panose="020B0604020202020204" pitchFamily="34" charset="0"/>
              <a:buChar char="•"/>
            </a:pPr>
            <a:r>
              <a:rPr lang="en-US" sz="1600" dirty="0">
                <a:solidFill>
                  <a:schemeClr val="bg2">
                    <a:lumMod val="25000"/>
                  </a:schemeClr>
                </a:solidFill>
                <a:latin typeface="Corbel" panose="020B0503020204020204" pitchFamily="34" charset="0"/>
              </a:rPr>
              <a:t>In De Meza-Webb, better projects subsidize poorer projects</a:t>
            </a:r>
          </a:p>
          <a:p>
            <a:pPr marL="742950" lvl="1" indent="-285750" algn="l">
              <a:lnSpc>
                <a:spcPct val="100000"/>
              </a:lnSpc>
              <a:buFont typeface="Arial" panose="020B0604020202020204" pitchFamily="34" charset="0"/>
              <a:buChar char="•"/>
            </a:pPr>
            <a:r>
              <a:rPr lang="en-US" sz="1600" dirty="0">
                <a:solidFill>
                  <a:schemeClr val="bg2">
                    <a:lumMod val="25000"/>
                  </a:schemeClr>
                </a:solidFill>
                <a:latin typeface="Corbel" panose="020B0503020204020204" pitchFamily="34" charset="0"/>
              </a:rPr>
              <a:t>In Stiglitz-Weiss, low-risk projects subsidize high-risk projects</a:t>
            </a:r>
          </a:p>
          <a:p>
            <a:pPr marL="742950" lvl="1" indent="-285750" algn="l">
              <a:lnSpc>
                <a:spcPct val="100000"/>
              </a:lnSpc>
              <a:buFont typeface="Arial" panose="020B0604020202020204" pitchFamily="34" charset="0"/>
              <a:buChar char="•"/>
            </a:pPr>
            <a:r>
              <a:rPr lang="en-US" sz="1600" dirty="0">
                <a:solidFill>
                  <a:schemeClr val="bg2">
                    <a:lumMod val="25000"/>
                  </a:schemeClr>
                </a:solidFill>
                <a:latin typeface="Corbel" panose="020B0503020204020204" pitchFamily="34" charset="0"/>
              </a:rPr>
              <a:t>In both models, entrepreneurs with higher-than-average success probabilities can supply finance to themselves on better terms than they can obtain in the market and hence will put up </a:t>
            </a:r>
            <a:r>
              <a:rPr lang="en-US" sz="1600" i="1" dirty="0">
                <a:solidFill>
                  <a:schemeClr val="bg2">
                    <a:lumMod val="25000"/>
                  </a:schemeClr>
                </a:solidFill>
                <a:latin typeface="Corbel" panose="020B0503020204020204" pitchFamily="34" charset="0"/>
              </a:rPr>
              <a:t>W</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Banks realize this </a:t>
            </a:r>
            <a:r>
              <a:rPr lang="en-US" sz="2000" dirty="0">
                <a:solidFill>
                  <a:schemeClr val="bg2">
                    <a:lumMod val="25000"/>
                  </a:schemeClr>
                </a:solidFill>
                <a:latin typeface="Corbel" panose="020B0503020204020204" pitchFamily="34" charset="0"/>
                <a:sym typeface="Wingdings" panose="05000000000000000000" pitchFamily="2" charset="2"/>
              </a:rPr>
              <a:t> require maximum self-financing</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sym typeface="Wingdings" panose="05000000000000000000" pitchFamily="2" charset="2"/>
              </a:rPr>
              <a:t>Failure of entrepreneurs to put up </a:t>
            </a:r>
            <a:r>
              <a:rPr lang="en-US" sz="2000" i="1" dirty="0">
                <a:solidFill>
                  <a:schemeClr val="bg2">
                    <a:lumMod val="25000"/>
                  </a:schemeClr>
                </a:solidFill>
                <a:latin typeface="Corbel" panose="020B0503020204020204" pitchFamily="34" charset="0"/>
                <a:sym typeface="Wingdings" panose="05000000000000000000" pitchFamily="2" charset="2"/>
              </a:rPr>
              <a:t>W</a:t>
            </a:r>
            <a:r>
              <a:rPr lang="en-US" sz="2000" dirty="0">
                <a:solidFill>
                  <a:schemeClr val="bg2">
                    <a:lumMod val="25000"/>
                  </a:schemeClr>
                </a:solidFill>
                <a:latin typeface="Corbel" panose="020B0503020204020204" pitchFamily="34" charset="0"/>
                <a:sym typeface="Wingdings" panose="05000000000000000000" pitchFamily="2" charset="2"/>
              </a:rPr>
              <a:t> would signal that their projects are worse than average and hence disqualify them from the contract</a:t>
            </a:r>
            <a:endParaRPr lang="en-US" sz="2000" dirty="0">
              <a:solidFill>
                <a:schemeClr val="bg2">
                  <a:lumMod val="25000"/>
                </a:schemeClr>
              </a:solidFill>
              <a:latin typeface="Corbel" panose="020B0503020204020204" pitchFamily="34" charset="0"/>
            </a:endParaRPr>
          </a:p>
          <a:p>
            <a:pPr>
              <a:lnSpc>
                <a:spcPct val="100000"/>
              </a:lnSpc>
            </a:pP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3659737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720255"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Proposition 8</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1"/>
                <a:ext cx="9656064" cy="378625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i="1" dirty="0">
                    <a:solidFill>
                      <a:schemeClr val="bg2">
                        <a:lumMod val="25000"/>
                      </a:schemeClr>
                    </a:solidFill>
                    <a:latin typeface="Corbel" panose="020B0503020204020204" pitchFamily="34" charset="0"/>
                  </a:rPr>
                  <a:t>“For the model of Section I, equilibrium requires that all firms are debt financed.”</a:t>
                </a:r>
              </a:p>
              <a:p>
                <a:pPr algn="l">
                  <a:lnSpc>
                    <a:spcPct val="100000"/>
                  </a:lnSpc>
                </a:pPr>
                <a:r>
                  <a:rPr lang="en-US" sz="1800" u="sng" dirty="0">
                    <a:solidFill>
                      <a:schemeClr val="bg2">
                        <a:lumMod val="25000"/>
                      </a:schemeClr>
                    </a:solidFill>
                    <a:latin typeface="Corbel" panose="020B0503020204020204" pitchFamily="34" charset="0"/>
                  </a:rPr>
                  <a:t>Proof</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Let </a:t>
                </a:r>
                <a14:m>
                  <m:oMath xmlns:m="http://schemas.openxmlformats.org/officeDocument/2006/math">
                    <m:r>
                      <a:rPr lang="en-US" sz="1800" i="1" smtClean="0">
                        <a:solidFill>
                          <a:schemeClr val="bg2">
                            <a:lumMod val="25000"/>
                          </a:schemeClr>
                        </a:solidFill>
                        <a:latin typeface="Cambria Math" panose="02040503050406030204" pitchFamily="18" charset="0"/>
                        <a:ea typeface="Cambria Math" panose="02040503050406030204" pitchFamily="18" charset="0"/>
                      </a:rPr>
                      <m:t>𝛼</m:t>
                    </m:r>
                  </m:oMath>
                </a14:m>
                <a:r>
                  <a:rPr lang="en-US" sz="1800" dirty="0">
                    <a:solidFill>
                      <a:schemeClr val="bg2">
                        <a:lumMod val="25000"/>
                      </a:schemeClr>
                    </a:solidFill>
                    <a:latin typeface="Corbel" panose="020B0503020204020204" pitchFamily="34" charset="0"/>
                  </a:rPr>
                  <a:t> be the proportion of equity retained by entrepreneurs who finance with equity and</a:t>
                </a:r>
                <a14:m>
                  <m:oMath xmlns:m="http://schemas.openxmlformats.org/officeDocument/2006/math">
                    <m:r>
                      <a:rPr lang="en-US" sz="1800" i="1" dirty="0" smtClean="0">
                        <a:solidFill>
                          <a:schemeClr val="bg2">
                            <a:lumMod val="25000"/>
                          </a:schemeClr>
                        </a:solidFill>
                        <a:latin typeface="Cambria Math" panose="02040503050406030204" pitchFamily="18" charset="0"/>
                      </a:rPr>
                      <m:t> (</m:t>
                    </m:r>
                    <m:r>
                      <a:rPr lang="en-US" sz="1800" i="1" dirty="0" err="1" smtClean="0">
                        <a:solidFill>
                          <a:schemeClr val="bg2">
                            <a:lumMod val="25000"/>
                          </a:schemeClr>
                        </a:solidFill>
                        <a:latin typeface="Cambria Math" panose="02040503050406030204" pitchFamily="18" charset="0"/>
                      </a:rPr>
                      <m:t>𝐵</m:t>
                    </m:r>
                    <m:r>
                      <a:rPr lang="en-US" sz="1800" i="1" dirty="0" err="1" smtClean="0">
                        <a:solidFill>
                          <a:schemeClr val="bg2">
                            <a:lumMod val="25000"/>
                          </a:schemeClr>
                        </a:solidFill>
                        <a:latin typeface="Cambria Math" panose="02040503050406030204" pitchFamily="18" charset="0"/>
                      </a:rPr>
                      <m:t>,</m:t>
                    </m:r>
                    <m:r>
                      <a:rPr lang="en-US" sz="1800" i="1" dirty="0" err="1" smtClean="0">
                        <a:solidFill>
                          <a:schemeClr val="bg2">
                            <a:lumMod val="25000"/>
                          </a:schemeClr>
                        </a:solidFill>
                        <a:latin typeface="Cambria Math" panose="02040503050406030204" pitchFamily="18" charset="0"/>
                      </a:rPr>
                      <m:t>𝑟</m:t>
                    </m:r>
                    <m:r>
                      <a:rPr lang="en-US" sz="1800" i="1" dirty="0" smtClean="0">
                        <a:solidFill>
                          <a:schemeClr val="bg2">
                            <a:lumMod val="25000"/>
                          </a:schemeClr>
                        </a:solidFill>
                        <a:latin typeface="Cambria Math" panose="02040503050406030204" pitchFamily="18" charset="0"/>
                      </a:rPr>
                      <m:t>) </m:t>
                    </m:r>
                  </m:oMath>
                </a14:m>
                <a:r>
                  <a:rPr lang="en-US" sz="1800" dirty="0">
                    <a:solidFill>
                      <a:schemeClr val="bg2">
                        <a:lumMod val="25000"/>
                      </a:schemeClr>
                    </a:solidFill>
                    <a:latin typeface="Corbel" panose="020B0503020204020204" pitchFamily="34" charset="0"/>
                  </a:rPr>
                  <a:t>the debt contract for entrepreneurs who finance with debt</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In equilibrium, there must exist an entrepreneur who is indifferent between debt and equity, </a:t>
                </a:r>
                <a14:m>
                  <m:oMath xmlns:m="http://schemas.openxmlformats.org/officeDocument/2006/math">
                    <m:acc>
                      <m:accPr>
                        <m:chr m:val="̂"/>
                        <m:ctrlPr>
                          <a:rPr lang="en-US" sz="1800" i="1" smtClean="0">
                            <a:solidFill>
                              <a:schemeClr val="bg2">
                                <a:lumMod val="25000"/>
                              </a:schemeClr>
                            </a:solidFill>
                            <a:latin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rPr>
                          <m:t>𝑝</m:t>
                        </m:r>
                      </m:e>
                    </m:acc>
                  </m:oMath>
                </a14:m>
                <a:r>
                  <a:rPr lang="en-US" sz="1800" dirty="0">
                    <a:solidFill>
                      <a:schemeClr val="bg2">
                        <a:lumMod val="25000"/>
                      </a:schemeClr>
                    </a:solidFill>
                    <a:latin typeface="Corbel" panose="020B0503020204020204" pitchFamily="34" charset="0"/>
                  </a:rPr>
                  <a:t>, it follows then that for </a:t>
                </a:r>
                <a14:m>
                  <m:oMath xmlns:m="http://schemas.openxmlformats.org/officeDocument/2006/math">
                    <m:sSub>
                      <m:sSubPr>
                        <m:ctrlPr>
                          <a:rPr lang="en-US" sz="1800" i="1" smtClean="0">
                            <a:solidFill>
                              <a:schemeClr val="bg2">
                                <a:lumMod val="25000"/>
                              </a:schemeClr>
                            </a:solidFill>
                            <a:latin typeface="Cambria Math" panose="02040503050406030204" pitchFamily="18" charset="0"/>
                          </a:rPr>
                        </m:ctrlPr>
                      </m:sSubPr>
                      <m:e>
                        <m:r>
                          <a:rPr lang="en-US" sz="1800" b="0" i="1" smtClean="0">
                            <a:solidFill>
                              <a:schemeClr val="bg2">
                                <a:lumMod val="25000"/>
                              </a:schemeClr>
                            </a:solidFill>
                            <a:latin typeface="Cambria Math" panose="02040503050406030204" pitchFamily="18" charset="0"/>
                          </a:rPr>
                          <m:t>𝑝</m:t>
                        </m:r>
                      </m:e>
                      <m:sub>
                        <m:r>
                          <a:rPr lang="en-US" sz="1800" b="0" i="1" smtClean="0">
                            <a:solidFill>
                              <a:schemeClr val="bg2">
                                <a:lumMod val="25000"/>
                              </a:schemeClr>
                            </a:solidFill>
                            <a:latin typeface="Cambria Math" panose="02040503050406030204" pitchFamily="18" charset="0"/>
                          </a:rPr>
                          <m:t>𝑖</m:t>
                        </m:r>
                      </m:sub>
                    </m:sSub>
                    <m:r>
                      <a:rPr lang="en-US" sz="1800" b="0" i="1" smtClean="0">
                        <a:solidFill>
                          <a:schemeClr val="bg2">
                            <a:lumMod val="25000"/>
                          </a:schemeClr>
                        </a:solidFill>
                        <a:latin typeface="Cambria Math" panose="02040503050406030204" pitchFamily="18" charset="0"/>
                      </a:rPr>
                      <m:t>=</m:t>
                    </m:r>
                    <m:acc>
                      <m:accPr>
                        <m:chr m:val="̂"/>
                        <m:ctrlPr>
                          <a:rPr lang="en-US" sz="1800" i="1" smtClean="0">
                            <a:solidFill>
                              <a:schemeClr val="bg2">
                                <a:lumMod val="25000"/>
                              </a:schemeClr>
                            </a:solidFill>
                            <a:latin typeface="Cambria Math" panose="02040503050406030204" pitchFamily="18" charset="0"/>
                          </a:rPr>
                        </m:ctrlPr>
                      </m:accPr>
                      <m:e>
                        <m:r>
                          <a:rPr lang="en-US" sz="1800" b="0" i="1" smtClean="0">
                            <a:solidFill>
                              <a:schemeClr val="bg2">
                                <a:lumMod val="25000"/>
                              </a:schemeClr>
                            </a:solidFill>
                            <a:latin typeface="Cambria Math" panose="02040503050406030204" pitchFamily="18" charset="0"/>
                          </a:rPr>
                          <m:t>𝑝</m:t>
                        </m:r>
                      </m:e>
                    </m:acc>
                    <m:r>
                      <a:rPr lang="en-US" sz="1800" b="0" i="1" smtClean="0">
                        <a:solidFill>
                          <a:schemeClr val="bg2">
                            <a:lumMod val="25000"/>
                          </a:schemeClr>
                        </a:solidFill>
                        <a:latin typeface="Cambria Math" panose="02040503050406030204" pitchFamily="18" charset="0"/>
                      </a:rPr>
                      <m:t>:</m:t>
                    </m:r>
                  </m:oMath>
                </a14:m>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157341"/>
                <a:ext cx="9656064" cy="3786259"/>
              </a:xfrm>
              <a:prstGeom prst="rect">
                <a:avLst/>
              </a:prstGeom>
              <a:blipFill>
                <a:blip r:embed="rId2"/>
                <a:stretch>
                  <a:fillRect l="-1452" t="-966" r="-69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4" name="Picture 3" descr="Text, letter&#10;&#10;Description automatically generated">
            <a:extLst>
              <a:ext uri="{FF2B5EF4-FFF2-40B4-BE49-F238E27FC236}">
                <a16:creationId xmlns:a16="http://schemas.microsoft.com/office/drawing/2014/main" id="{66E310E6-E607-76B0-9B7F-2DADD6199555}"/>
              </a:ext>
            </a:extLst>
          </p:cNvPr>
          <p:cNvPicPr>
            <a:picLocks noChangeAspect="1"/>
          </p:cNvPicPr>
          <p:nvPr/>
        </p:nvPicPr>
        <p:blipFill>
          <a:blip r:embed="rId4"/>
          <a:stretch>
            <a:fillRect/>
          </a:stretch>
        </p:blipFill>
        <p:spPr>
          <a:xfrm>
            <a:off x="1371599" y="4486072"/>
            <a:ext cx="5801535" cy="1457528"/>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5C38F2CC-9F8D-09B9-62E3-05619D9B410E}"/>
              </a:ext>
            </a:extLst>
          </p:cNvPr>
          <p:cNvSpPr txBox="1"/>
          <p:nvPr/>
        </p:nvSpPr>
        <p:spPr>
          <a:xfrm>
            <a:off x="7532092" y="4466272"/>
            <a:ext cx="3989348" cy="1477328"/>
          </a:xfrm>
          <a:prstGeom prst="rect">
            <a:avLst/>
          </a:prstGeom>
          <a:noFill/>
        </p:spPr>
        <p:txBody>
          <a:bodyPr wrap="square">
            <a:spAutoFit/>
          </a:bodyPr>
          <a:lstStyle/>
          <a:p>
            <a:pPr algn="l">
              <a:lnSpc>
                <a:spcPct val="100000"/>
              </a:lnSpc>
            </a:pPr>
            <a:r>
              <a:rPr lang="en-US" sz="1800" b="1" i="1" dirty="0">
                <a:solidFill>
                  <a:schemeClr val="bg2">
                    <a:lumMod val="25000"/>
                  </a:schemeClr>
                </a:solidFill>
                <a:latin typeface="Corbel" panose="020B0503020204020204" pitchFamily="34" charset="0"/>
              </a:rPr>
              <a:t>“It can be shown that if all firms choose debt finance, there can be no gain to a bank from offering to buy equity…All projects being debt financed is thus consistent with equilibrium.”</a:t>
            </a:r>
            <a:endParaRPr lang="en-US" b="1" i="1" dirty="0"/>
          </a:p>
        </p:txBody>
      </p:sp>
    </p:spTree>
    <p:extLst>
      <p:ext uri="{BB962C8B-B14F-4D97-AF65-F5344CB8AC3E}">
        <p14:creationId xmlns:p14="http://schemas.microsoft.com/office/powerpoint/2010/main" val="2808406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5161A9-EEE9-FE43-8948-77B86A745351}"/>
              </a:ext>
            </a:extLst>
          </p:cNvPr>
          <p:cNvSpPr/>
          <p:nvPr/>
        </p:nvSpPr>
        <p:spPr>
          <a:xfrm>
            <a:off x="6858000" y="0"/>
            <a:ext cx="5334000" cy="68122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6364224" cy="1005852"/>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Conclusions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992459" y="2209126"/>
            <a:ext cx="5225461" cy="402440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tx1">
                    <a:lumMod val="65000"/>
                    <a:lumOff val="35000"/>
                  </a:schemeClr>
                </a:solidFill>
                <a:latin typeface="Corbel" panose="020B0503020204020204" pitchFamily="34" charset="0"/>
              </a:rPr>
              <a:t>“In the presence of asymmetric information, the financial structures of firms and the efficiency properties of the level of investment depend upon the distribution of project returns.”</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If all projects offer the same expected returns but differ in risk(s), </a:t>
            </a:r>
            <a:r>
              <a:rPr lang="en-US" sz="1800" b="1" dirty="0">
                <a:solidFill>
                  <a:schemeClr val="tx1">
                    <a:lumMod val="65000"/>
                    <a:lumOff val="35000"/>
                  </a:schemeClr>
                </a:solidFill>
                <a:latin typeface="Corbel" panose="020B0503020204020204" pitchFamily="34" charset="0"/>
              </a:rPr>
              <a:t>then equity is the favored means of finance.</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If the expected returns on projects differ, </a:t>
            </a:r>
            <a:r>
              <a:rPr lang="en-US" sz="1800" b="1" dirty="0">
                <a:solidFill>
                  <a:schemeClr val="tx1">
                    <a:lumMod val="65000"/>
                    <a:lumOff val="35000"/>
                  </a:schemeClr>
                </a:solidFill>
                <a:latin typeface="Corbel" panose="020B0503020204020204" pitchFamily="34" charset="0"/>
              </a:rPr>
              <a:t>then debt is the equilibrium financial contract</a:t>
            </a:r>
            <a:r>
              <a:rPr lang="en-US" sz="1800" dirty="0">
                <a:solidFill>
                  <a:schemeClr val="tx1">
                    <a:lumMod val="65000"/>
                    <a:lumOff val="35000"/>
                  </a:schemeClr>
                </a:solidFill>
                <a:latin typeface="Corbel" panose="020B0503020204020204" pitchFamily="34" charset="0"/>
              </a:rPr>
              <a:t>, and a socially excessive level of investment results.</a:t>
            </a:r>
          </a:p>
          <a:p>
            <a:pPr algn="l">
              <a:lnSpc>
                <a:spcPct val="100000"/>
              </a:lnSpc>
            </a:pPr>
            <a:r>
              <a:rPr lang="en-US" sz="1800" dirty="0">
                <a:solidFill>
                  <a:schemeClr val="tx1">
                    <a:lumMod val="65000"/>
                    <a:lumOff val="35000"/>
                  </a:schemeClr>
                </a:solidFill>
                <a:latin typeface="Corbel" panose="020B0503020204020204" pitchFamily="34" charset="0"/>
              </a:rPr>
              <a:t>This overinvestment possibility is novel – in contrast to the usual view that if the credit market fails, the investment falls short of the socially efficient level.</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0252"/>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12" name="Picture 11">
            <a:extLst>
              <a:ext uri="{FF2B5EF4-FFF2-40B4-BE49-F238E27FC236}">
                <a16:creationId xmlns:a16="http://schemas.microsoft.com/office/drawing/2014/main" id="{DB00BF0C-2606-2848-BAD7-8C89DF9278AC}"/>
              </a:ext>
            </a:extLst>
          </p:cNvPr>
          <p:cNvPicPr>
            <a:picLocks noChangeAspect="1"/>
          </p:cNvPicPr>
          <p:nvPr/>
        </p:nvPicPr>
        <p:blipFill rotWithShape="1">
          <a:blip r:embed="rId4">
            <a:alphaModFix amt="20000"/>
          </a:blip>
          <a:srcRect l="11526" r="7794" b="1333"/>
          <a:stretch/>
        </p:blipFill>
        <p:spPr>
          <a:xfrm>
            <a:off x="6858000" y="10160"/>
            <a:ext cx="5334000" cy="6766562"/>
          </a:xfrm>
          <a:prstGeom prst="rect">
            <a:avLst/>
          </a:prstGeom>
          <a:blipFill>
            <a:blip r:embed="rId5"/>
            <a:stretch>
              <a:fillRect/>
            </a:stretch>
          </a:blipFill>
        </p:spPr>
      </p:pic>
    </p:spTree>
    <p:extLst>
      <p:ext uri="{BB962C8B-B14F-4D97-AF65-F5344CB8AC3E}">
        <p14:creationId xmlns:p14="http://schemas.microsoft.com/office/powerpoint/2010/main" val="57076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399"/>
            <a:ext cx="6364224" cy="1645921"/>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Today’s </a:t>
            </a:r>
            <a:br>
              <a:rPr lang="en-US" b="1" spc="-150" dirty="0">
                <a:solidFill>
                  <a:schemeClr val="tx1">
                    <a:lumMod val="75000"/>
                    <a:lumOff val="25000"/>
                  </a:schemeClr>
                </a:solidFill>
                <a:latin typeface="Corbel" panose="020B0503020204020204" pitchFamily="34" charset="0"/>
                <a:cs typeface="Calibri" panose="020F0502020204030204" pitchFamily="34" charset="0"/>
              </a:rPr>
            </a:br>
            <a:r>
              <a:rPr lang="en-US" b="1" spc="-150" dirty="0">
                <a:solidFill>
                  <a:schemeClr val="tx1">
                    <a:lumMod val="75000"/>
                    <a:lumOff val="25000"/>
                  </a:schemeClr>
                </a:solidFill>
                <a:latin typeface="Corbel" panose="020B0503020204020204" pitchFamily="34" charset="0"/>
                <a:cs typeface="Calibri" panose="020F0502020204030204" pitchFamily="34" charset="0"/>
              </a:rPr>
              <a:t>	Agenda</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2130552" y="3118953"/>
            <a:ext cx="4846320" cy="3088973"/>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mj-lt"/>
              <a:buAutoNum type="arabicPeriod"/>
            </a:pPr>
            <a:r>
              <a:rPr lang="en-US" dirty="0">
                <a:solidFill>
                  <a:schemeClr val="tx1">
                    <a:lumMod val="65000"/>
                    <a:lumOff val="35000"/>
                  </a:schemeClr>
                </a:solidFill>
                <a:latin typeface="Corbel" panose="020B0503020204020204" pitchFamily="34" charset="0"/>
              </a:rPr>
              <a:t>Following Stiglitz and Weiss</a:t>
            </a:r>
          </a:p>
          <a:p>
            <a:pPr marL="342900" indent="-342900" algn="l">
              <a:lnSpc>
                <a:spcPct val="100000"/>
              </a:lnSpc>
              <a:buFont typeface="+mj-lt"/>
              <a:buAutoNum type="arabicPeriod"/>
            </a:pPr>
            <a:r>
              <a:rPr lang="en-US" dirty="0">
                <a:solidFill>
                  <a:schemeClr val="tx1">
                    <a:lumMod val="65000"/>
                    <a:lumOff val="35000"/>
                  </a:schemeClr>
                </a:solidFill>
                <a:latin typeface="Corbel" panose="020B0503020204020204" pitchFamily="34" charset="0"/>
              </a:rPr>
              <a:t>Investment in Excess </a:t>
            </a:r>
          </a:p>
          <a:p>
            <a:pPr marL="342900" indent="-342900" algn="l">
              <a:lnSpc>
                <a:spcPct val="100000"/>
              </a:lnSpc>
              <a:buFont typeface="+mj-lt"/>
              <a:buAutoNum type="arabicPeriod"/>
            </a:pPr>
            <a:r>
              <a:rPr lang="en-US" dirty="0">
                <a:solidFill>
                  <a:schemeClr val="tx1">
                    <a:lumMod val="65000"/>
                    <a:lumOff val="35000"/>
                  </a:schemeClr>
                </a:solidFill>
                <a:latin typeface="Corbel" panose="020B0503020204020204" pitchFamily="34" charset="0"/>
              </a:rPr>
              <a:t>The Basic Model</a:t>
            </a:r>
          </a:p>
          <a:p>
            <a:pPr marL="342900" indent="-342900" algn="l">
              <a:lnSpc>
                <a:spcPct val="100000"/>
              </a:lnSpc>
              <a:buFont typeface="+mj-lt"/>
              <a:buAutoNum type="arabicPeriod"/>
            </a:pPr>
            <a:r>
              <a:rPr lang="en-US" dirty="0">
                <a:solidFill>
                  <a:schemeClr val="tx1">
                    <a:lumMod val="65000"/>
                    <a:lumOff val="35000"/>
                  </a:schemeClr>
                </a:solidFill>
                <a:latin typeface="Corbel" panose="020B0503020204020204" pitchFamily="34" charset="0"/>
              </a:rPr>
              <a:t>Comparison with Stiglitz and Weiss</a:t>
            </a:r>
          </a:p>
          <a:p>
            <a:pPr marL="342900" indent="-342900" algn="l">
              <a:lnSpc>
                <a:spcPct val="100000"/>
              </a:lnSpc>
              <a:buFont typeface="+mj-lt"/>
              <a:buAutoNum type="arabicPeriod"/>
            </a:pPr>
            <a:r>
              <a:rPr lang="en-US" dirty="0">
                <a:solidFill>
                  <a:schemeClr val="tx1">
                    <a:lumMod val="65000"/>
                    <a:lumOff val="35000"/>
                  </a:schemeClr>
                </a:solidFill>
                <a:latin typeface="Corbel" panose="020B0503020204020204" pitchFamily="34" charset="0"/>
              </a:rPr>
              <a:t>Equilibrium Methods in Finance</a:t>
            </a:r>
          </a:p>
          <a:p>
            <a:pPr marL="342900" indent="-342900" algn="l">
              <a:lnSpc>
                <a:spcPct val="100000"/>
              </a:lnSpc>
              <a:buFont typeface="+mj-lt"/>
              <a:buAutoNum type="arabicPeriod"/>
            </a:pPr>
            <a:r>
              <a:rPr lang="en-US" dirty="0">
                <a:solidFill>
                  <a:schemeClr val="tx1">
                    <a:lumMod val="65000"/>
                    <a:lumOff val="35000"/>
                  </a:schemeClr>
                </a:solidFill>
                <a:latin typeface="Corbel" panose="020B0503020204020204" pitchFamily="34" charset="0"/>
              </a:rPr>
              <a:t>Conclusions</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2668514"/>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15" name="Rectangle 14">
            <a:extLst>
              <a:ext uri="{FF2B5EF4-FFF2-40B4-BE49-F238E27FC236}">
                <a16:creationId xmlns:a16="http://schemas.microsoft.com/office/drawing/2014/main" id="{B4296E62-3A47-E349-8AC0-17C78C86497E}"/>
              </a:ext>
            </a:extLst>
          </p:cNvPr>
          <p:cNvSpPr/>
          <p:nvPr/>
        </p:nvSpPr>
        <p:spPr>
          <a:xfrm>
            <a:off x="8318810" y="3817620"/>
            <a:ext cx="3873190" cy="29718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7BCFB029-4C6F-C249-90C7-77F9A1D16A52}"/>
              </a:ext>
            </a:extLst>
          </p:cNvPr>
          <p:cNvPicPr>
            <a:picLocks noChangeAspect="1"/>
          </p:cNvPicPr>
          <p:nvPr/>
        </p:nvPicPr>
        <p:blipFill rotWithShape="1">
          <a:blip r:embed="rId4"/>
          <a:srcRect l="33840" t="16507" r="34196" b="26534"/>
          <a:stretch/>
        </p:blipFill>
        <p:spPr>
          <a:xfrm>
            <a:off x="9139837" y="4185295"/>
            <a:ext cx="2231136" cy="2236449"/>
          </a:xfrm>
          <a:prstGeom prst="rect">
            <a:avLst/>
          </a:prstGeom>
        </p:spPr>
      </p:pic>
      <p:pic>
        <p:nvPicPr>
          <p:cNvPr id="9" name="Graphic 8" descr="Daily calendar with solid fill">
            <a:extLst>
              <a:ext uri="{FF2B5EF4-FFF2-40B4-BE49-F238E27FC236}">
                <a16:creationId xmlns:a16="http://schemas.microsoft.com/office/drawing/2014/main" id="{B1EC4BF2-8F2D-302B-1D66-96E972B2FD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62209" y="1275318"/>
            <a:ext cx="2786392" cy="2786392"/>
          </a:xfrm>
          <a:prstGeom prst="rect">
            <a:avLst/>
          </a:prstGeom>
        </p:spPr>
      </p:pic>
    </p:spTree>
    <p:extLst>
      <p:ext uri="{BB962C8B-B14F-4D97-AF65-F5344CB8AC3E}">
        <p14:creationId xmlns:p14="http://schemas.microsoft.com/office/powerpoint/2010/main" val="390166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758282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Following Stiglitz-Weiss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2"/>
            <a:ext cx="9656064" cy="4098492"/>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i="1" dirty="0">
                <a:solidFill>
                  <a:schemeClr val="bg2">
                    <a:lumMod val="25000"/>
                  </a:schemeClr>
                </a:solidFill>
                <a:latin typeface="Corbel" panose="020B0503020204020204" pitchFamily="34" charset="0"/>
              </a:rPr>
              <a:t>“Stiglitz and Weiss (1981) examine credit market equilibrium when entrepreneurs with projects requiring the same investment K,</a:t>
            </a:r>
            <a:r>
              <a:rPr lang="en-US" sz="1800" b="1" i="1" dirty="0">
                <a:solidFill>
                  <a:schemeClr val="bg2">
                    <a:lumMod val="25000"/>
                  </a:schemeClr>
                </a:solidFill>
                <a:latin typeface="Corbel" panose="020B0503020204020204" pitchFamily="34" charset="0"/>
              </a:rPr>
              <a:t> but with different risks</a:t>
            </a:r>
            <a:r>
              <a:rPr lang="en-US" sz="1800" i="1" dirty="0">
                <a:solidFill>
                  <a:schemeClr val="bg2">
                    <a:lumMod val="25000"/>
                  </a:schemeClr>
                </a:solidFill>
                <a:latin typeface="Corbel" panose="020B0503020204020204" pitchFamily="34" charset="0"/>
              </a:rPr>
              <a:t>, seek outside financing.”</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 risk-versus-safe project framework in the Stiglitz and Weiss model underpinned a tremendous amount of work in economics (even beyond De Meza and Webb)</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Their model presents a type of moral hazard in which borrowers have an incentive to invest in risky projects over safer ones</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This incentive is at odds with the interests of lenders, who would prefer borrowers to invest in safer projects to increase the probability of loan repayment</a:t>
            </a:r>
          </a:p>
          <a:p>
            <a:pPr algn="l">
              <a:lnSpc>
                <a:spcPct val="100000"/>
              </a:lnSpc>
              <a:spcBef>
                <a:spcPts val="2400"/>
              </a:spcBef>
            </a:pPr>
            <a:r>
              <a:rPr lang="en-US" sz="1800" dirty="0">
                <a:solidFill>
                  <a:schemeClr val="bg2">
                    <a:lumMod val="25000"/>
                  </a:schemeClr>
                </a:solidFill>
                <a:latin typeface="Corbel" panose="020B0503020204020204" pitchFamily="34" charset="0"/>
              </a:rPr>
              <a:t>The difference here, is that while </a:t>
            </a:r>
            <a:r>
              <a:rPr lang="en-US" sz="1800" b="1" dirty="0">
                <a:solidFill>
                  <a:schemeClr val="bg2">
                    <a:lumMod val="25000"/>
                  </a:schemeClr>
                </a:solidFill>
                <a:latin typeface="Corbel" panose="020B0503020204020204" pitchFamily="34" charset="0"/>
              </a:rPr>
              <a:t>in Stiglitz and Weiss </a:t>
            </a:r>
            <a:r>
              <a:rPr lang="en-US" sz="1800" b="1" u="sng" dirty="0">
                <a:solidFill>
                  <a:schemeClr val="bg2">
                    <a:lumMod val="25000"/>
                  </a:schemeClr>
                </a:solidFill>
                <a:latin typeface="Corbel" panose="020B0503020204020204" pitchFamily="34" charset="0"/>
              </a:rPr>
              <a:t>all projects have the same expected return</a:t>
            </a:r>
            <a:r>
              <a:rPr lang="en-US" sz="1800" b="1" dirty="0">
                <a:solidFill>
                  <a:schemeClr val="bg2">
                    <a:lumMod val="25000"/>
                  </a:schemeClr>
                </a:solidFill>
                <a:latin typeface="Corbel" panose="020B0503020204020204" pitchFamily="34" charset="0"/>
              </a:rPr>
              <a:t>, but the dispersion of returns is different, De Meza and Webb’s </a:t>
            </a:r>
            <a:r>
              <a:rPr lang="en-US" sz="1800" b="1" u="sng" dirty="0">
                <a:solidFill>
                  <a:schemeClr val="bg2">
                    <a:lumMod val="25000"/>
                  </a:schemeClr>
                </a:solidFill>
                <a:latin typeface="Corbel" panose="020B0503020204020204" pitchFamily="34" charset="0"/>
              </a:rPr>
              <a:t>expected returns differ between projects</a:t>
            </a:r>
            <a:r>
              <a:rPr lang="en-US" sz="1800" b="1" dirty="0">
                <a:solidFill>
                  <a:schemeClr val="bg2">
                    <a:lumMod val="25000"/>
                  </a:schemeClr>
                </a:solidFill>
                <a:latin typeface="Corbel" panose="020B0503020204020204" pitchFamily="34" charset="0"/>
              </a:rPr>
              <a:t>.  </a:t>
            </a: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80591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758282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Investment in Excess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1"/>
            <a:ext cx="9656064" cy="2593079"/>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i="1" dirty="0">
                <a:solidFill>
                  <a:schemeClr val="bg2">
                    <a:lumMod val="25000"/>
                  </a:schemeClr>
                </a:solidFill>
                <a:latin typeface="Corbel" panose="020B0503020204020204" pitchFamily="34" charset="0"/>
              </a:rPr>
              <a:t>“Using a simple competitive model, we show that, under certain reasonable assumptions about the distribution of project returns, the inability of banks to discover the characteristics of entrepreneurs’ projects leads to more investment than is socially efficient.”</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This is in direct contrast to Stiglitz and Weiss (1981), Jaffee and Russell (1976), and </a:t>
            </a:r>
            <a:r>
              <a:rPr lang="en-US" sz="1800" dirty="0" err="1">
                <a:solidFill>
                  <a:schemeClr val="bg2">
                    <a:lumMod val="25000"/>
                  </a:schemeClr>
                </a:solidFill>
                <a:latin typeface="Corbel" panose="020B0503020204020204" pitchFamily="34" charset="0"/>
              </a:rPr>
              <a:t>Ordover</a:t>
            </a:r>
            <a:r>
              <a:rPr lang="en-US" sz="1800" dirty="0">
                <a:solidFill>
                  <a:schemeClr val="bg2">
                    <a:lumMod val="25000"/>
                  </a:schemeClr>
                </a:solidFill>
                <a:latin typeface="Corbel" panose="020B0503020204020204" pitchFamily="34" charset="0"/>
              </a:rPr>
              <a:t> and Weiss (1981) on credit rationing that results from asymmetric information</a:t>
            </a:r>
          </a:p>
          <a:p>
            <a:pPr marL="285750" indent="-285750" algn="l">
              <a:lnSpc>
                <a:spcPct val="100000"/>
              </a:lnSpc>
              <a:buFont typeface="Arial" panose="020B0604020202020204" pitchFamily="34" charset="0"/>
              <a:buChar char="•"/>
            </a:pPr>
            <a:r>
              <a:rPr lang="en-US" sz="1800" dirty="0">
                <a:solidFill>
                  <a:schemeClr val="bg2">
                    <a:lumMod val="25000"/>
                  </a:schemeClr>
                </a:solidFill>
                <a:latin typeface="Corbel" panose="020B0503020204020204" pitchFamily="34" charset="0"/>
              </a:rPr>
              <a:t>Ultimately, De Meza and Webb show that, paradoxically, the underinvestment problem in the </a:t>
            </a:r>
            <a:r>
              <a:rPr lang="en-US" sz="1800" dirty="0" err="1">
                <a:solidFill>
                  <a:schemeClr val="bg2">
                    <a:lumMod val="25000"/>
                  </a:schemeClr>
                </a:solidFill>
                <a:latin typeface="Corbel" panose="020B0503020204020204" pitchFamily="34" charset="0"/>
              </a:rPr>
              <a:t>Sitglitz</a:t>
            </a:r>
            <a:r>
              <a:rPr lang="en-US" sz="1800" dirty="0">
                <a:solidFill>
                  <a:schemeClr val="bg2">
                    <a:lumMod val="25000"/>
                  </a:schemeClr>
                </a:solidFill>
                <a:latin typeface="Corbel" panose="020B0503020204020204" pitchFamily="34" charset="0"/>
              </a:rPr>
              <a:t>-Weiss model is more sever when their credit market clears (to show their results are not due to the market clearing)</a:t>
            </a:r>
          </a:p>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3" name="TextBox 2">
            <a:extLst>
              <a:ext uri="{FF2B5EF4-FFF2-40B4-BE49-F238E27FC236}">
                <a16:creationId xmlns:a16="http://schemas.microsoft.com/office/drawing/2014/main" id="{8B2CBA63-49CB-CE22-6ABC-0FBCC78CFA99}"/>
              </a:ext>
            </a:extLst>
          </p:cNvPr>
          <p:cNvSpPr txBox="1"/>
          <p:nvPr/>
        </p:nvSpPr>
        <p:spPr>
          <a:xfrm>
            <a:off x="1371600" y="5019826"/>
            <a:ext cx="9656065" cy="1477328"/>
          </a:xfrm>
          <a:prstGeom prst="rect">
            <a:avLst/>
          </a:prstGeom>
          <a:noFill/>
        </p:spPr>
        <p:txBody>
          <a:bodyPr wrap="square" numCol="2" rtlCol="0">
            <a:spAutoFit/>
          </a:bodyPr>
          <a:lstStyle/>
          <a:p>
            <a:pPr algn="l">
              <a:lnSpc>
                <a:spcPct val="100000"/>
              </a:lnSpc>
            </a:pPr>
            <a:r>
              <a:rPr lang="en-US" sz="1800" b="1" i="1" dirty="0">
                <a:solidFill>
                  <a:schemeClr val="bg2">
                    <a:lumMod val="25000"/>
                  </a:schemeClr>
                </a:solidFill>
                <a:latin typeface="Corbel" panose="020B0503020204020204" pitchFamily="34" charset="0"/>
              </a:rPr>
              <a:t>The authors show that the assumptions which yield the overinvestment result </a:t>
            </a:r>
            <a:r>
              <a:rPr lang="en-US" sz="1800" b="1" i="1" u="sng" dirty="0">
                <a:solidFill>
                  <a:schemeClr val="bg2">
                    <a:lumMod val="25000"/>
                  </a:schemeClr>
                </a:solidFill>
                <a:latin typeface="Corbel" panose="020B0503020204020204" pitchFamily="34" charset="0"/>
              </a:rPr>
              <a:t>support debt as the equilibrium method of finance</a:t>
            </a:r>
            <a:r>
              <a:rPr lang="en-US" sz="1800" b="1" i="1" dirty="0">
                <a:solidFill>
                  <a:schemeClr val="bg2">
                    <a:lumMod val="25000"/>
                  </a:schemeClr>
                </a:solidFill>
                <a:latin typeface="Corbel" panose="020B0503020204020204" pitchFamily="34" charset="0"/>
              </a:rPr>
              <a:t>.  </a:t>
            </a: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dirty="0">
              <a:solidFill>
                <a:schemeClr val="bg2">
                  <a:lumMod val="25000"/>
                </a:schemeClr>
              </a:solidFill>
              <a:latin typeface="Corbel" panose="020B0503020204020204" pitchFamily="34" charset="0"/>
            </a:endParaRPr>
          </a:p>
          <a:p>
            <a:pPr algn="l">
              <a:lnSpc>
                <a:spcPct val="100000"/>
              </a:lnSpc>
            </a:pPr>
            <a:r>
              <a:rPr lang="en-US" sz="1800" b="1" i="1" dirty="0">
                <a:solidFill>
                  <a:schemeClr val="bg2">
                    <a:lumMod val="25000"/>
                  </a:schemeClr>
                </a:solidFill>
                <a:latin typeface="Corbel" panose="020B0503020204020204" pitchFamily="34" charset="0"/>
              </a:rPr>
              <a:t>This is in contrast to the Stiglitz-Weiss assumptions, </a:t>
            </a:r>
            <a:r>
              <a:rPr lang="en-US" sz="1800" b="1" i="1" u="sng" dirty="0">
                <a:solidFill>
                  <a:schemeClr val="bg2">
                    <a:lumMod val="25000"/>
                  </a:schemeClr>
                </a:solidFill>
                <a:latin typeface="Corbel" panose="020B0503020204020204" pitchFamily="34" charset="0"/>
              </a:rPr>
              <a:t>where equity rather than debt is shown to be the equilibrium method of finance</a:t>
            </a:r>
            <a:r>
              <a:rPr lang="en-US" sz="1800" b="1" i="1" dirty="0">
                <a:solidFill>
                  <a:schemeClr val="bg2">
                    <a:lumMod val="25000"/>
                  </a:schemeClr>
                </a:solidFill>
                <a:latin typeface="Corbel" panose="020B0503020204020204" pitchFamily="34" charset="0"/>
              </a:rPr>
              <a:t>.</a:t>
            </a:r>
          </a:p>
          <a:p>
            <a:endParaRPr lang="en-US" dirty="0"/>
          </a:p>
        </p:txBody>
      </p:sp>
    </p:spTree>
    <p:extLst>
      <p:ext uri="{BB962C8B-B14F-4D97-AF65-F5344CB8AC3E}">
        <p14:creationId xmlns:p14="http://schemas.microsoft.com/office/powerpoint/2010/main" val="405428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758282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Basic Model</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5" name="Picture 4">
            <a:extLst>
              <a:ext uri="{FF2B5EF4-FFF2-40B4-BE49-F238E27FC236}">
                <a16:creationId xmlns:a16="http://schemas.microsoft.com/office/drawing/2014/main" id="{440CAD6B-2E5D-A53F-6BD5-555F1965E680}"/>
              </a:ext>
            </a:extLst>
          </p:cNvPr>
          <p:cNvPicPr>
            <a:picLocks noChangeAspect="1"/>
          </p:cNvPicPr>
          <p:nvPr/>
        </p:nvPicPr>
        <p:blipFill>
          <a:blip r:embed="rId3"/>
          <a:srcRect/>
          <a:stretch/>
        </p:blipFill>
        <p:spPr>
          <a:xfrm>
            <a:off x="2676047" y="4826325"/>
            <a:ext cx="6839905" cy="445256"/>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9" name="Subtitle 2">
                <a:extLst>
                  <a:ext uri="{FF2B5EF4-FFF2-40B4-BE49-F238E27FC236}">
                    <a16:creationId xmlns:a16="http://schemas.microsoft.com/office/drawing/2014/main" id="{6DA23C96-6FF1-93E7-2663-B1FB2578492A}"/>
                  </a:ext>
                </a:extLst>
              </p:cNvPr>
              <p:cNvSpPr txBox="1">
                <a:spLocks/>
              </p:cNvSpPr>
              <p:nvPr/>
            </p:nvSpPr>
            <p:spPr>
              <a:xfrm>
                <a:off x="1371599" y="2197980"/>
                <a:ext cx="9144000" cy="2259165"/>
              </a:xfrm>
              <a:prstGeom prst="rect">
                <a:avLst/>
              </a:prstGeom>
            </p:spPr>
            <p:txBody>
              <a:bodyPr vert="horz" lIns="91440" tIns="45720" rIns="91440" bIns="45720" numCol="2"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1800" b="0" dirty="0">
                    <a:solidFill>
                      <a:schemeClr val="tx1">
                        <a:lumMod val="65000"/>
                        <a:lumOff val="35000"/>
                      </a:schemeClr>
                    </a:solidFill>
                  </a:rPr>
                  <a:t>All projects require the same initial investment</a:t>
                </a:r>
                <a14:m>
                  <m:oMath xmlns:m="http://schemas.openxmlformats.org/officeDocument/2006/math">
                    <m:r>
                      <a:rPr lang="en-US" sz="1800" b="0" i="1" dirty="0" smtClean="0">
                        <a:solidFill>
                          <a:schemeClr val="tx1">
                            <a:lumMod val="65000"/>
                            <a:lumOff val="35000"/>
                          </a:schemeClr>
                        </a:solidFill>
                        <a:latin typeface="Cambria Math" panose="02040503050406030204" pitchFamily="18" charset="0"/>
                      </a:rPr>
                      <m:t>, </m:t>
                    </m:r>
                    <m:r>
                      <a:rPr lang="en-US" sz="1800" b="0" i="1" dirty="0" smtClean="0">
                        <a:solidFill>
                          <a:schemeClr val="tx1">
                            <a:lumMod val="65000"/>
                            <a:lumOff val="35000"/>
                          </a:schemeClr>
                        </a:solidFill>
                        <a:latin typeface="Cambria Math" panose="02040503050406030204" pitchFamily="18" charset="0"/>
                      </a:rPr>
                      <m:t>𝐾</m:t>
                    </m:r>
                  </m:oMath>
                </a14:m>
                <a:endParaRPr lang="en-US" sz="1800" b="0"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sz="1800" b="0" dirty="0">
                    <a:solidFill>
                      <a:schemeClr val="tx1">
                        <a:lumMod val="65000"/>
                        <a:lumOff val="35000"/>
                      </a:schemeClr>
                    </a:solidFill>
                  </a:rPr>
                  <a:t>The return on the </a:t>
                </a:r>
                <a:r>
                  <a:rPr lang="en-US" sz="1800" i="1" dirty="0">
                    <a:solidFill>
                      <a:schemeClr val="tx1">
                        <a:lumMod val="65000"/>
                        <a:lumOff val="35000"/>
                      </a:schemeClr>
                    </a:solidFill>
                  </a:rPr>
                  <a:t>i</a:t>
                </a:r>
                <a:r>
                  <a:rPr lang="en-US" sz="1800" dirty="0">
                    <a:solidFill>
                      <a:schemeClr val="tx1">
                        <a:lumMod val="65000"/>
                        <a:lumOff val="35000"/>
                      </a:schemeClr>
                    </a:solidFill>
                  </a:rPr>
                  <a:t>th entrepreneur’s project is the random outcome, </a:t>
                </a:r>
                <a14:m>
                  <m:oMath xmlns:m="http://schemas.openxmlformats.org/officeDocument/2006/math">
                    <m:acc>
                      <m:accPr>
                        <m:chr m:val="̃"/>
                        <m:ctrlPr>
                          <a:rPr lang="en-US" sz="1800" i="1" smtClean="0">
                            <a:solidFill>
                              <a:schemeClr val="tx1">
                                <a:lumMod val="65000"/>
                                <a:lumOff val="35000"/>
                              </a:schemeClr>
                            </a:solidFill>
                            <a:latin typeface="Cambria Math" panose="02040503050406030204" pitchFamily="18" charset="0"/>
                          </a:rPr>
                        </m:ctrlPr>
                      </m:accPr>
                      <m:e>
                        <m:sSub>
                          <m:sSubPr>
                            <m:ctrlPr>
                              <a:rPr lang="en-US" sz="1800" b="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𝑅</m:t>
                            </m:r>
                          </m:e>
                          <m:sub>
                            <m:r>
                              <a:rPr lang="en-US" sz="1800" b="0" i="1" smtClean="0">
                                <a:solidFill>
                                  <a:schemeClr val="tx1">
                                    <a:lumMod val="65000"/>
                                    <a:lumOff val="35000"/>
                                  </a:schemeClr>
                                </a:solidFill>
                                <a:latin typeface="Cambria Math" panose="02040503050406030204" pitchFamily="18" charset="0"/>
                              </a:rPr>
                              <m:t>𝑖</m:t>
                            </m:r>
                          </m:sub>
                        </m:sSub>
                      </m:e>
                    </m:acc>
                  </m:oMath>
                </a14:m>
                <a:endParaRPr lang="en-US" sz="1800" dirty="0">
                  <a:solidFill>
                    <a:schemeClr val="tx1">
                      <a:lumMod val="65000"/>
                      <a:lumOff val="35000"/>
                    </a:schemeClr>
                  </a:solidFill>
                </a:endParaRPr>
              </a:p>
              <a:p>
                <a:pPr marL="342900" indent="-342900" algn="l">
                  <a:buFont typeface="Arial" panose="020B0604020202020204" pitchFamily="34" charset="0"/>
                  <a:buChar char="•"/>
                </a:pPr>
                <a:r>
                  <a:rPr lang="en-US" sz="1800" b="0" dirty="0">
                    <a:solidFill>
                      <a:schemeClr val="tx1">
                        <a:lumMod val="65000"/>
                        <a:lumOff val="35000"/>
                      </a:schemeClr>
                    </a:solidFill>
                    <a:latin typeface="Corbel" panose="020B0503020204020204" pitchFamily="34" charset="0"/>
                  </a:rPr>
                  <a:t>Projects yield returns such that </a:t>
                </a:r>
                <a14:m>
                  <m:oMath xmlns:m="http://schemas.openxmlformats.org/officeDocument/2006/math">
                    <m:sSup>
                      <m:sSupPr>
                        <m:ctrlPr>
                          <a:rPr lang="en-US" sz="1800" b="0" i="1" smtClean="0">
                            <a:solidFill>
                              <a:schemeClr val="tx1">
                                <a:lumMod val="65000"/>
                                <a:lumOff val="35000"/>
                              </a:schemeClr>
                            </a:solidFill>
                            <a:latin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rPr>
                          <m:t>𝑅</m:t>
                        </m:r>
                      </m:e>
                      <m:sup>
                        <m:r>
                          <a:rPr lang="en-US" sz="1800" b="0" i="1" smtClean="0">
                            <a:solidFill>
                              <a:schemeClr val="tx1">
                                <a:lumMod val="65000"/>
                                <a:lumOff val="35000"/>
                              </a:schemeClr>
                            </a:solidFill>
                            <a:latin typeface="Cambria Math" panose="02040503050406030204" pitchFamily="18" charset="0"/>
                          </a:rPr>
                          <m:t>𝑠</m:t>
                        </m:r>
                      </m:sup>
                    </m:sSup>
                    <m:r>
                      <a:rPr lang="en-US" sz="1800" b="0" i="1" smtClean="0">
                        <a:solidFill>
                          <a:schemeClr val="tx1">
                            <a:lumMod val="65000"/>
                            <a:lumOff val="35000"/>
                          </a:schemeClr>
                        </a:solidFill>
                        <a:latin typeface="Cambria Math" panose="02040503050406030204" pitchFamily="18" charset="0"/>
                      </a:rPr>
                      <m:t>&gt;</m:t>
                    </m:r>
                    <m:sSup>
                      <m:sSupPr>
                        <m:ctrlPr>
                          <a:rPr lang="en-US" sz="1800" b="0" i="1" smtClean="0">
                            <a:solidFill>
                              <a:schemeClr val="tx1">
                                <a:lumMod val="65000"/>
                                <a:lumOff val="35000"/>
                              </a:schemeClr>
                            </a:solidFill>
                            <a:latin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rPr>
                          <m:t>𝑅</m:t>
                        </m:r>
                      </m:e>
                      <m:sup>
                        <m:r>
                          <a:rPr lang="en-US" sz="1800" b="0" i="1" smtClean="0">
                            <a:solidFill>
                              <a:schemeClr val="tx1">
                                <a:lumMod val="65000"/>
                                <a:lumOff val="35000"/>
                              </a:schemeClr>
                            </a:solidFill>
                            <a:latin typeface="Cambria Math" panose="02040503050406030204" pitchFamily="18" charset="0"/>
                          </a:rPr>
                          <m:t>𝑓</m:t>
                        </m:r>
                      </m:sup>
                    </m:sSup>
                    <m:r>
                      <a:rPr lang="en-US" sz="1800" b="0" i="1" smtClean="0">
                        <a:solidFill>
                          <a:schemeClr val="tx1">
                            <a:lumMod val="65000"/>
                            <a:lumOff val="35000"/>
                          </a:schemeClr>
                        </a:solidFill>
                        <a:latin typeface="Cambria Math" panose="02040503050406030204" pitchFamily="18" charset="0"/>
                      </a:rPr>
                      <m:t>&gt;0</m:t>
                    </m:r>
                  </m:oMath>
                </a14:m>
                <a:r>
                  <a:rPr lang="en-US" sz="1800" b="0" dirty="0">
                    <a:solidFill>
                      <a:schemeClr val="tx1">
                        <a:lumMod val="65000"/>
                        <a:lumOff val="35000"/>
                      </a:schemeClr>
                    </a:solidFill>
                    <a:latin typeface="Corbel" panose="020B0503020204020204" pitchFamily="34" charset="0"/>
                  </a:rPr>
                  <a:t> with probability of success, </a:t>
                </a:r>
                <a14:m>
                  <m:oMath xmlns:m="http://schemas.openxmlformats.org/officeDocument/2006/math">
                    <m:sSub>
                      <m:sSubPr>
                        <m:ctrlPr>
                          <a:rPr lang="en-US" sz="1800" b="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𝑝</m:t>
                        </m:r>
                      </m:e>
                      <m:sub>
                        <m:r>
                          <a:rPr lang="en-US" sz="1800" b="0" i="1" smtClean="0">
                            <a:solidFill>
                              <a:schemeClr val="tx1">
                                <a:lumMod val="65000"/>
                                <a:lumOff val="35000"/>
                              </a:schemeClr>
                            </a:solidFill>
                            <a:latin typeface="Cambria Math" panose="02040503050406030204" pitchFamily="18" charset="0"/>
                          </a:rPr>
                          <m:t>𝑖</m:t>
                        </m:r>
                      </m:sub>
                    </m:sSub>
                    <m:d>
                      <m:dPr>
                        <m:ctrlPr>
                          <a:rPr lang="en-US" sz="1800" b="0" i="1" smtClean="0">
                            <a:solidFill>
                              <a:schemeClr val="tx1">
                                <a:lumMod val="65000"/>
                                <a:lumOff val="35000"/>
                              </a:schemeClr>
                            </a:solidFill>
                            <a:latin typeface="Cambria Math" panose="02040503050406030204" pitchFamily="18" charset="0"/>
                          </a:rPr>
                        </m:ctrlPr>
                      </m:dPr>
                      <m:e>
                        <m:sSup>
                          <m:sSupPr>
                            <m:ctrlPr>
                              <a:rPr lang="en-US" sz="1800" b="0" i="1" smtClean="0">
                                <a:solidFill>
                                  <a:schemeClr val="tx1">
                                    <a:lumMod val="65000"/>
                                    <a:lumOff val="35000"/>
                                  </a:schemeClr>
                                </a:solidFill>
                                <a:latin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rPr>
                              <m:t>𝑅</m:t>
                            </m:r>
                          </m:e>
                          <m:sup>
                            <m:r>
                              <a:rPr lang="en-US" sz="1800" b="0" i="1" smtClean="0">
                                <a:solidFill>
                                  <a:schemeClr val="tx1">
                                    <a:lumMod val="65000"/>
                                    <a:lumOff val="35000"/>
                                  </a:schemeClr>
                                </a:solidFill>
                                <a:latin typeface="Cambria Math" panose="02040503050406030204" pitchFamily="18" charset="0"/>
                              </a:rPr>
                              <m:t>𝑠</m:t>
                            </m:r>
                          </m:sup>
                        </m:sSup>
                      </m:e>
                    </m:d>
                    <m:r>
                      <a:rPr lang="en-US" sz="1800" b="0" i="1" smtClean="0">
                        <a:solidFill>
                          <a:schemeClr val="tx1">
                            <a:lumMod val="65000"/>
                            <a:lumOff val="35000"/>
                          </a:schemeClr>
                        </a:solidFill>
                        <a:latin typeface="Cambria Math" panose="02040503050406030204" pitchFamily="18" charset="0"/>
                      </a:rPr>
                      <m:t>&gt;</m:t>
                    </m:r>
                    <m:sSub>
                      <m:sSubPr>
                        <m:ctrlPr>
                          <a:rPr lang="en-US" sz="1800" i="1">
                            <a:solidFill>
                              <a:schemeClr val="tx1">
                                <a:lumMod val="65000"/>
                                <a:lumOff val="35000"/>
                              </a:schemeClr>
                            </a:solidFill>
                            <a:latin typeface="Cambria Math" panose="02040503050406030204" pitchFamily="18" charset="0"/>
                          </a:rPr>
                        </m:ctrlPr>
                      </m:sSubPr>
                      <m:e>
                        <m:r>
                          <a:rPr lang="en-US" sz="1800" i="1">
                            <a:solidFill>
                              <a:schemeClr val="tx1">
                                <a:lumMod val="65000"/>
                                <a:lumOff val="35000"/>
                              </a:schemeClr>
                            </a:solidFill>
                            <a:latin typeface="Cambria Math" panose="02040503050406030204" pitchFamily="18" charset="0"/>
                          </a:rPr>
                          <m:t>𝑝</m:t>
                        </m:r>
                      </m:e>
                      <m:sub>
                        <m:r>
                          <a:rPr lang="en-US" sz="1800" b="0" i="1" smtClean="0">
                            <a:solidFill>
                              <a:schemeClr val="tx1">
                                <a:lumMod val="65000"/>
                                <a:lumOff val="35000"/>
                              </a:schemeClr>
                            </a:solidFill>
                            <a:latin typeface="Cambria Math" panose="02040503050406030204" pitchFamily="18" charset="0"/>
                          </a:rPr>
                          <m:t>𝑗</m:t>
                        </m:r>
                      </m:sub>
                    </m:sSub>
                    <m:d>
                      <m:dPr>
                        <m:ctrlPr>
                          <a:rPr lang="en-US" sz="1800" i="1">
                            <a:solidFill>
                              <a:schemeClr val="tx1">
                                <a:lumMod val="65000"/>
                                <a:lumOff val="35000"/>
                              </a:schemeClr>
                            </a:solidFill>
                            <a:latin typeface="Cambria Math" panose="02040503050406030204" pitchFamily="18" charset="0"/>
                          </a:rPr>
                        </m:ctrlPr>
                      </m:dPr>
                      <m:e>
                        <m:sSup>
                          <m:sSupPr>
                            <m:ctrlPr>
                              <a:rPr lang="en-US" sz="1800" i="1">
                                <a:solidFill>
                                  <a:schemeClr val="tx1">
                                    <a:lumMod val="65000"/>
                                    <a:lumOff val="35000"/>
                                  </a:schemeClr>
                                </a:solidFill>
                                <a:latin typeface="Cambria Math" panose="02040503050406030204" pitchFamily="18" charset="0"/>
                              </a:rPr>
                            </m:ctrlPr>
                          </m:sSupPr>
                          <m:e>
                            <m:r>
                              <a:rPr lang="en-US" sz="1800" i="1">
                                <a:solidFill>
                                  <a:schemeClr val="tx1">
                                    <a:lumMod val="65000"/>
                                    <a:lumOff val="35000"/>
                                  </a:schemeClr>
                                </a:solidFill>
                                <a:latin typeface="Cambria Math" panose="02040503050406030204" pitchFamily="18" charset="0"/>
                              </a:rPr>
                              <m:t>𝑅</m:t>
                            </m:r>
                          </m:e>
                          <m:sup>
                            <m:r>
                              <a:rPr lang="en-US" sz="1800" i="1">
                                <a:solidFill>
                                  <a:schemeClr val="tx1">
                                    <a:lumMod val="65000"/>
                                    <a:lumOff val="35000"/>
                                  </a:schemeClr>
                                </a:solidFill>
                                <a:latin typeface="Cambria Math" panose="02040503050406030204" pitchFamily="18" charset="0"/>
                              </a:rPr>
                              <m:t>𝑠</m:t>
                            </m:r>
                          </m:sup>
                        </m:sSup>
                      </m:e>
                    </m:d>
                  </m:oMath>
                </a14:m>
                <a:endParaRPr lang="en-US" sz="1800"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endParaRPr lang="en-US" sz="1800"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Entrepreneurs have the same initial wealth, </a:t>
                </a:r>
                <a14:m>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𝑊</m:t>
                        </m:r>
                      </m:e>
                      <m:sub>
                        <m:r>
                          <a:rPr lang="en-US" sz="1800" b="0" i="1" smtClean="0">
                            <a:solidFill>
                              <a:schemeClr val="tx1">
                                <a:lumMod val="65000"/>
                                <a:lumOff val="35000"/>
                              </a:schemeClr>
                            </a:solidFill>
                            <a:latin typeface="Cambria Math" panose="02040503050406030204" pitchFamily="18" charset="0"/>
                          </a:rPr>
                          <m:t>𝑖</m:t>
                        </m:r>
                      </m:sub>
                    </m:sSub>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𝑊</m:t>
                    </m:r>
                  </m:oMath>
                </a14:m>
                <a:r>
                  <a:rPr lang="en-US" sz="1800" dirty="0">
                    <a:solidFill>
                      <a:schemeClr val="tx1">
                        <a:lumMod val="65000"/>
                        <a:lumOff val="35000"/>
                      </a:schemeClr>
                    </a:solidFill>
                    <a:latin typeface="Corbel" panose="020B0503020204020204" pitchFamily="34" charset="0"/>
                  </a:rPr>
                  <a:t> for all </a:t>
                </a:r>
                <a:r>
                  <a:rPr lang="en-US" sz="1800" i="1" dirty="0">
                    <a:solidFill>
                      <a:schemeClr val="tx1">
                        <a:lumMod val="65000"/>
                        <a:lumOff val="35000"/>
                      </a:schemeClr>
                    </a:solidFill>
                    <a:latin typeface="Corbel" panose="020B0503020204020204" pitchFamily="34" charset="0"/>
                  </a:rPr>
                  <a:t>I </a:t>
                </a:r>
                <a:r>
                  <a:rPr lang="en-US" sz="1800" dirty="0">
                    <a:solidFill>
                      <a:schemeClr val="tx1">
                        <a:lumMod val="65000"/>
                        <a:lumOff val="35000"/>
                      </a:schemeClr>
                    </a:solidFill>
                    <a:latin typeface="Corbel" panose="020B0503020204020204" pitchFamily="34" charset="0"/>
                  </a:rPr>
                  <a:t>where </a:t>
                </a:r>
                <a14:m>
                  <m:oMath xmlns:m="http://schemas.openxmlformats.org/officeDocument/2006/math">
                    <m:r>
                      <a:rPr lang="en-US" sz="1800" i="1">
                        <a:solidFill>
                          <a:schemeClr val="tx1">
                            <a:lumMod val="65000"/>
                            <a:lumOff val="35000"/>
                          </a:schemeClr>
                        </a:solidFill>
                        <a:latin typeface="Cambria Math" panose="02040503050406030204" pitchFamily="18" charset="0"/>
                      </a:rPr>
                      <m:t>𝑊</m:t>
                    </m:r>
                    <m:r>
                      <a:rPr lang="en-US" sz="1800" b="0" i="1" smtClean="0">
                        <a:solidFill>
                          <a:schemeClr val="tx1">
                            <a:lumMod val="65000"/>
                            <a:lumOff val="35000"/>
                          </a:schemeClr>
                        </a:solidFill>
                        <a:latin typeface="Cambria Math" panose="02040503050406030204" pitchFamily="18" charset="0"/>
                      </a:rPr>
                      <m:t>&lt;</m:t>
                    </m:r>
                    <m:r>
                      <a:rPr lang="en-US" sz="1800" b="0" i="1" smtClean="0">
                        <a:solidFill>
                          <a:schemeClr val="tx1">
                            <a:lumMod val="65000"/>
                            <a:lumOff val="35000"/>
                          </a:schemeClr>
                        </a:solidFill>
                        <a:latin typeface="Cambria Math" panose="02040503050406030204" pitchFamily="18" charset="0"/>
                      </a:rPr>
                      <m:t>𝐾</m:t>
                    </m:r>
                  </m:oMath>
                </a14:m>
                <a:endParaRPr lang="en-US" sz="1800" i="1"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The value of debt issued by </a:t>
                </a:r>
                <a:r>
                  <a:rPr lang="en-US" sz="1800" i="1" dirty="0" err="1">
                    <a:solidFill>
                      <a:schemeClr val="tx1">
                        <a:lumMod val="65000"/>
                        <a:lumOff val="35000"/>
                      </a:schemeClr>
                    </a:solidFill>
                    <a:latin typeface="Corbel" panose="020B0503020204020204" pitchFamily="34" charset="0"/>
                  </a:rPr>
                  <a:t>i</a:t>
                </a:r>
                <a:r>
                  <a:rPr lang="en-US" sz="1800" i="1" dirty="0">
                    <a:solidFill>
                      <a:schemeClr val="tx1">
                        <a:lumMod val="65000"/>
                        <a:lumOff val="35000"/>
                      </a:schemeClr>
                    </a:solidFill>
                    <a:latin typeface="Corbel" panose="020B0503020204020204" pitchFamily="34" charset="0"/>
                  </a:rPr>
                  <a:t> </a:t>
                </a:r>
                <a:r>
                  <a:rPr lang="en-US" sz="1800" dirty="0">
                    <a:solidFill>
                      <a:schemeClr val="tx1">
                        <a:lumMod val="65000"/>
                        <a:lumOff val="35000"/>
                      </a:schemeClr>
                    </a:solidFill>
                    <a:latin typeface="Corbel" panose="020B0503020204020204" pitchFamily="34" charset="0"/>
                  </a:rPr>
                  <a:t>is </a:t>
                </a:r>
                <a14:m>
                  <m:oMath xmlns:m="http://schemas.openxmlformats.org/officeDocument/2006/math">
                    <m:sSub>
                      <m:sSubPr>
                        <m:ctrlPr>
                          <a:rPr lang="en-US" sz="1800" b="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𝐵</m:t>
                        </m:r>
                      </m:e>
                      <m:sub>
                        <m:r>
                          <a:rPr lang="en-US" sz="1800" b="0" i="1" smtClean="0">
                            <a:solidFill>
                              <a:schemeClr val="tx1">
                                <a:lumMod val="65000"/>
                                <a:lumOff val="35000"/>
                              </a:schemeClr>
                            </a:solidFill>
                            <a:latin typeface="Cambria Math" panose="02040503050406030204" pitchFamily="18" charset="0"/>
                          </a:rPr>
                          <m:t>𝑖</m:t>
                        </m:r>
                      </m:sub>
                    </m:sSub>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𝐵</m:t>
                    </m:r>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𝐾</m:t>
                    </m:r>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𝑊</m:t>
                    </m:r>
                  </m:oMath>
                </a14:m>
                <a:endParaRPr lang="en-US" sz="1800"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Finance is raised through standard debt that has fixed repayment </a:t>
                </a:r>
                <a14:m>
                  <m:oMath xmlns:m="http://schemas.openxmlformats.org/officeDocument/2006/math">
                    <m:acc>
                      <m:accPr>
                        <m:chr m:val="̃"/>
                        <m:ctrlPr>
                          <a:rPr lang="en-US" sz="1800" i="1" smtClean="0">
                            <a:solidFill>
                              <a:schemeClr val="tx1">
                                <a:lumMod val="65000"/>
                                <a:lumOff val="35000"/>
                              </a:schemeClr>
                            </a:solidFill>
                            <a:latin typeface="Cambria Math" panose="02040503050406030204" pitchFamily="18" charset="0"/>
                          </a:rPr>
                        </m:ctrlPr>
                      </m:accPr>
                      <m:e>
                        <m:sSub>
                          <m:sSubPr>
                            <m:ctrlPr>
                              <a:rPr lang="en-US" sz="180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𝐷</m:t>
                            </m:r>
                          </m:e>
                          <m:sub>
                            <m:r>
                              <a:rPr lang="en-US" sz="1800" b="0" i="1" smtClean="0">
                                <a:solidFill>
                                  <a:schemeClr val="tx1">
                                    <a:lumMod val="65000"/>
                                    <a:lumOff val="35000"/>
                                  </a:schemeClr>
                                </a:solidFill>
                                <a:latin typeface="Cambria Math" panose="02040503050406030204" pitchFamily="18" charset="0"/>
                              </a:rPr>
                              <m:t>𝑖</m:t>
                            </m:r>
                          </m:sub>
                        </m:sSub>
                      </m:e>
                    </m:acc>
                    <m:r>
                      <a:rPr lang="en-US" sz="1800" b="0" i="1" smtClean="0">
                        <a:solidFill>
                          <a:schemeClr val="tx1">
                            <a:lumMod val="65000"/>
                            <a:lumOff val="35000"/>
                          </a:schemeClr>
                        </a:solidFill>
                        <a:latin typeface="Cambria Math" panose="02040503050406030204" pitchFamily="18" charset="0"/>
                      </a:rPr>
                      <m:t>=</m:t>
                    </m:r>
                    <m:d>
                      <m:dPr>
                        <m:ctrlPr>
                          <a:rPr lang="en-US" sz="1800" b="0" i="1" smtClean="0">
                            <a:solidFill>
                              <a:schemeClr val="tx1">
                                <a:lumMod val="65000"/>
                                <a:lumOff val="35000"/>
                              </a:schemeClr>
                            </a:solidFill>
                            <a:latin typeface="Cambria Math" panose="02040503050406030204" pitchFamily="18" charset="0"/>
                          </a:rPr>
                        </m:ctrlPr>
                      </m:dPr>
                      <m:e>
                        <m:r>
                          <a:rPr lang="en-US" sz="1800" b="0" i="1" smtClean="0">
                            <a:solidFill>
                              <a:schemeClr val="tx1">
                                <a:lumMod val="65000"/>
                                <a:lumOff val="35000"/>
                              </a:schemeClr>
                            </a:solidFill>
                            <a:latin typeface="Cambria Math" panose="02040503050406030204" pitchFamily="18" charset="0"/>
                          </a:rPr>
                          <m:t>1+</m:t>
                        </m:r>
                        <m:sSub>
                          <m:sSubPr>
                            <m:ctrlPr>
                              <a:rPr lang="en-US" sz="180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𝑟</m:t>
                            </m:r>
                          </m:e>
                          <m:sub>
                            <m:r>
                              <a:rPr lang="en-US" sz="1800" b="0" i="1" smtClean="0">
                                <a:solidFill>
                                  <a:schemeClr val="tx1">
                                    <a:lumMod val="65000"/>
                                    <a:lumOff val="35000"/>
                                  </a:schemeClr>
                                </a:solidFill>
                                <a:latin typeface="Cambria Math" panose="02040503050406030204" pitchFamily="18" charset="0"/>
                              </a:rPr>
                              <m:t>𝑖</m:t>
                            </m:r>
                          </m:sub>
                        </m:sSub>
                      </m:e>
                    </m:d>
                    <m:r>
                      <a:rPr lang="en-US" sz="1800" b="0" i="1" smtClean="0">
                        <a:solidFill>
                          <a:schemeClr val="tx1">
                            <a:lumMod val="65000"/>
                            <a:lumOff val="35000"/>
                          </a:schemeClr>
                        </a:solidFill>
                        <a:latin typeface="Cambria Math" panose="02040503050406030204" pitchFamily="18" charset="0"/>
                      </a:rPr>
                      <m:t>𝐵</m:t>
                    </m:r>
                  </m:oMath>
                </a14:m>
                <a:endParaRPr lang="en-US" sz="1800" dirty="0">
                  <a:solidFill>
                    <a:schemeClr val="tx1">
                      <a:lumMod val="65000"/>
                      <a:lumOff val="35000"/>
                    </a:schemeClr>
                  </a:solidFill>
                  <a:latin typeface="Corbel" panose="020B0503020204020204" pitchFamily="34" charset="0"/>
                </a:endParaRPr>
              </a:p>
              <a:p>
                <a:pPr algn="l"/>
                <a:endParaRPr lang="en-US" dirty="0">
                  <a:solidFill>
                    <a:schemeClr val="tx1">
                      <a:lumMod val="65000"/>
                      <a:lumOff val="35000"/>
                    </a:schemeClr>
                  </a:solidFill>
                  <a:latin typeface="Corbel" panose="020B0503020204020204" pitchFamily="34" charset="0"/>
                </a:endParaRPr>
              </a:p>
            </p:txBody>
          </p:sp>
        </mc:Choice>
        <mc:Fallback xmlns="">
          <p:sp>
            <p:nvSpPr>
              <p:cNvPr id="9" name="Subtitle 2">
                <a:extLst>
                  <a:ext uri="{FF2B5EF4-FFF2-40B4-BE49-F238E27FC236}">
                    <a16:creationId xmlns:a16="http://schemas.microsoft.com/office/drawing/2014/main" id="{6DA23C96-6FF1-93E7-2663-B1FB2578492A}"/>
                  </a:ext>
                </a:extLst>
              </p:cNvPr>
              <p:cNvSpPr txBox="1">
                <a:spLocks noRot="1" noChangeAspect="1" noMove="1" noResize="1" noEditPoints="1" noAdjustHandles="1" noChangeArrowheads="1" noChangeShapeType="1" noTextEdit="1"/>
              </p:cNvSpPr>
              <p:nvPr/>
            </p:nvSpPr>
            <p:spPr>
              <a:xfrm>
                <a:off x="1371599" y="2197980"/>
                <a:ext cx="9144000" cy="2259165"/>
              </a:xfrm>
              <a:prstGeom prst="rect">
                <a:avLst/>
              </a:prstGeom>
              <a:blipFill>
                <a:blip r:embed="rId4"/>
                <a:stretch>
                  <a:fillRect l="-400" t="-270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045ABBAB-ACBB-722D-51DE-E218A055FD3C}"/>
              </a:ext>
            </a:extLst>
          </p:cNvPr>
          <p:cNvSpPr txBox="1"/>
          <p:nvPr/>
        </p:nvSpPr>
        <p:spPr>
          <a:xfrm>
            <a:off x="2203758" y="5628958"/>
            <a:ext cx="7479681" cy="646331"/>
          </a:xfrm>
          <a:prstGeom prst="rect">
            <a:avLst/>
          </a:prstGeom>
          <a:noFill/>
        </p:spPr>
        <p:txBody>
          <a:bodyPr wrap="square">
            <a:spAutoFit/>
          </a:bodyPr>
          <a:lstStyle/>
          <a:p>
            <a:pPr algn="l"/>
            <a:r>
              <a:rPr lang="en-US" sz="1800" b="0" dirty="0">
                <a:solidFill>
                  <a:schemeClr val="tx1">
                    <a:lumMod val="65000"/>
                    <a:lumOff val="35000"/>
                  </a:schemeClr>
                </a:solidFill>
                <a:latin typeface="Corbel" panose="020B0503020204020204" pitchFamily="34" charset="0"/>
              </a:rPr>
              <a:t>*If the entrepreneur is risk-neutral, he wishes to maximize expected profit given by (2) and he will accept the project if (3) holds</a:t>
            </a:r>
          </a:p>
        </p:txBody>
      </p:sp>
    </p:spTree>
    <p:extLst>
      <p:ext uri="{BB962C8B-B14F-4D97-AF65-F5344CB8AC3E}">
        <p14:creationId xmlns:p14="http://schemas.microsoft.com/office/powerpoint/2010/main" val="330783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855298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Banks &amp; Market Clearing</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5" name="Picture 4" descr="Text&#10;&#10;Description automatically generated">
            <a:extLst>
              <a:ext uri="{FF2B5EF4-FFF2-40B4-BE49-F238E27FC236}">
                <a16:creationId xmlns:a16="http://schemas.microsoft.com/office/drawing/2014/main" id="{440CAD6B-2E5D-A53F-6BD5-555F1965E680}"/>
              </a:ext>
            </a:extLst>
          </p:cNvPr>
          <p:cNvPicPr>
            <a:picLocks noChangeAspect="1"/>
          </p:cNvPicPr>
          <p:nvPr/>
        </p:nvPicPr>
        <p:blipFill>
          <a:blip r:embed="rId3"/>
          <a:stretch>
            <a:fillRect/>
          </a:stretch>
        </p:blipFill>
        <p:spPr>
          <a:xfrm>
            <a:off x="2676047" y="4826325"/>
            <a:ext cx="6839905" cy="1095528"/>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id="{6DA23C96-6FF1-93E7-2663-B1FB2578492A}"/>
                  </a:ext>
                </a:extLst>
              </p:cNvPr>
              <p:cNvSpPr txBox="1">
                <a:spLocks/>
              </p:cNvSpPr>
              <p:nvPr/>
            </p:nvSpPr>
            <p:spPr>
              <a:xfrm>
                <a:off x="1371599" y="2197980"/>
                <a:ext cx="9144000" cy="2874711"/>
              </a:xfrm>
              <a:prstGeom prst="rect">
                <a:avLst/>
              </a:prstGeom>
            </p:spPr>
            <p:txBody>
              <a:bodyPr vert="horz" lIns="91440" tIns="45720" rIns="91440" bIns="45720" numCol="2"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1800" b="0" dirty="0">
                    <a:solidFill>
                      <a:schemeClr val="tx1">
                        <a:lumMod val="65000"/>
                        <a:lumOff val="35000"/>
                      </a:schemeClr>
                    </a:solidFill>
                  </a:rPr>
                  <a:t>As in Stiglitz and Weiss, with fixed principal and risk-neutral agents, a separating equilibrium does not exist</a:t>
                </a:r>
                <a:endParaRPr lang="en-US" sz="1800" b="0"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sz="1800" b="0" dirty="0">
                    <a:solidFill>
                      <a:schemeClr val="tx1">
                        <a:lumMod val="65000"/>
                        <a:lumOff val="35000"/>
                      </a:schemeClr>
                    </a:solidFill>
                  </a:rPr>
                  <a:t>De Meza and Webb only consider pooling </a:t>
                </a:r>
                <a:r>
                  <a:rPr lang="en-US" sz="1800" dirty="0">
                    <a:solidFill>
                      <a:schemeClr val="tx1">
                        <a:lumMod val="65000"/>
                        <a:lumOff val="35000"/>
                      </a:schemeClr>
                    </a:solidFill>
                  </a:rPr>
                  <a:t>equilibria, earning the bank expected profit (4)</a:t>
                </a:r>
              </a:p>
              <a:p>
                <a:pPr marL="342900" indent="-342900" algn="l">
                  <a:buFont typeface="Arial" panose="020B0604020202020204" pitchFamily="34" charset="0"/>
                  <a:buChar char="•"/>
                </a:pPr>
                <a:r>
                  <a:rPr lang="en-US" sz="1800" b="0" dirty="0">
                    <a:solidFill>
                      <a:schemeClr val="tx1">
                        <a:lumMod val="65000"/>
                        <a:lumOff val="35000"/>
                      </a:schemeClr>
                    </a:solidFill>
                    <a:latin typeface="Corbel" panose="020B0503020204020204" pitchFamily="34" charset="0"/>
                  </a:rPr>
                  <a:t>Here, </a:t>
                </a:r>
                <a14:m>
                  <m:oMath xmlns:m="http://schemas.openxmlformats.org/officeDocument/2006/math">
                    <m:acc>
                      <m:accPr>
                        <m:chr m:val="̅"/>
                        <m:ctrlPr>
                          <a:rPr lang="en-US" sz="1800" b="0" i="1" smtClean="0">
                            <a:solidFill>
                              <a:schemeClr val="tx1">
                                <a:lumMod val="65000"/>
                                <a:lumOff val="35000"/>
                              </a:schemeClr>
                            </a:solidFill>
                            <a:latin typeface="Cambria Math" panose="02040503050406030204" pitchFamily="18" charset="0"/>
                          </a:rPr>
                        </m:ctrlPr>
                      </m:accPr>
                      <m:e>
                        <m:r>
                          <a:rPr lang="en-US" sz="1800" b="0" i="1" smtClean="0">
                            <a:solidFill>
                              <a:schemeClr val="tx1">
                                <a:lumMod val="65000"/>
                                <a:lumOff val="35000"/>
                              </a:schemeClr>
                            </a:solidFill>
                            <a:latin typeface="Cambria Math" panose="02040503050406030204" pitchFamily="18" charset="0"/>
                          </a:rPr>
                          <m:t>𝑝</m:t>
                        </m:r>
                      </m:e>
                    </m:acc>
                  </m:oMath>
                </a14:m>
                <a:r>
                  <a:rPr lang="en-US" sz="1800" dirty="0">
                    <a:solidFill>
                      <a:schemeClr val="tx1">
                        <a:lumMod val="65000"/>
                        <a:lumOff val="35000"/>
                      </a:schemeClr>
                    </a:solidFill>
                    <a:latin typeface="Corbel" panose="020B0503020204020204" pitchFamily="34" charset="0"/>
                  </a:rPr>
                  <a:t> is the success probability of the marginal project, where (3) holds</a:t>
                </a:r>
              </a:p>
              <a:p>
                <a:pPr marL="342900" indent="-342900" algn="l">
                  <a:buFont typeface="Arial" panose="020B0604020202020204" pitchFamily="34" charset="0"/>
                  <a:buChar char="•"/>
                </a:pPr>
                <a:endParaRPr lang="en-US" sz="1800"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The distribution of success probabilities is </a:t>
                </a:r>
                <a14:m>
                  <m:oMath xmlns:m="http://schemas.openxmlformats.org/officeDocument/2006/math">
                    <m:r>
                      <a:rPr lang="en-US" sz="1800" b="0" i="1" smtClean="0">
                        <a:solidFill>
                          <a:schemeClr val="tx1">
                            <a:lumMod val="65000"/>
                            <a:lumOff val="35000"/>
                          </a:schemeClr>
                        </a:solidFill>
                        <a:latin typeface="Cambria Math" panose="02040503050406030204" pitchFamily="18" charset="0"/>
                      </a:rPr>
                      <m:t>𝐹</m:t>
                    </m:r>
                    <m:r>
                      <a:rPr lang="en-US" sz="1800" b="0" i="1" smtClean="0">
                        <a:solidFill>
                          <a:schemeClr val="tx1">
                            <a:lumMod val="65000"/>
                            <a:lumOff val="35000"/>
                          </a:schemeClr>
                        </a:solidFill>
                        <a:latin typeface="Cambria Math" panose="02040503050406030204" pitchFamily="18" charset="0"/>
                      </a:rPr>
                      <m:t>(</m:t>
                    </m:r>
                    <m:sSub>
                      <m:sSubPr>
                        <m:ctrlPr>
                          <a:rPr lang="en-US" sz="1800" b="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𝑝</m:t>
                        </m:r>
                      </m:e>
                      <m:sub>
                        <m:r>
                          <a:rPr lang="en-US" sz="1800" b="0" i="1" smtClean="0">
                            <a:solidFill>
                              <a:schemeClr val="tx1">
                                <a:lumMod val="65000"/>
                                <a:lumOff val="35000"/>
                              </a:schemeClr>
                            </a:solidFill>
                            <a:latin typeface="Cambria Math" panose="02040503050406030204" pitchFamily="18" charset="0"/>
                          </a:rPr>
                          <m:t>𝑖</m:t>
                        </m:r>
                      </m:sub>
                    </m:sSub>
                    <m:d>
                      <m:dPr>
                        <m:ctrlPr>
                          <a:rPr lang="en-US" sz="1800" b="0" i="1" smtClean="0">
                            <a:solidFill>
                              <a:schemeClr val="tx1">
                                <a:lumMod val="65000"/>
                                <a:lumOff val="35000"/>
                              </a:schemeClr>
                            </a:solidFill>
                            <a:latin typeface="Cambria Math" panose="02040503050406030204" pitchFamily="18" charset="0"/>
                          </a:rPr>
                        </m:ctrlPr>
                      </m:dPr>
                      <m:e>
                        <m:sSup>
                          <m:sSupPr>
                            <m:ctrlPr>
                              <a:rPr lang="en-US" sz="1800" b="0" i="1" smtClean="0">
                                <a:solidFill>
                                  <a:schemeClr val="tx1">
                                    <a:lumMod val="65000"/>
                                    <a:lumOff val="35000"/>
                                  </a:schemeClr>
                                </a:solidFill>
                                <a:latin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rPr>
                              <m:t>𝑅</m:t>
                            </m:r>
                          </m:e>
                          <m:sup>
                            <m:r>
                              <a:rPr lang="en-US" sz="1800" b="0" i="1" smtClean="0">
                                <a:solidFill>
                                  <a:schemeClr val="tx1">
                                    <a:lumMod val="65000"/>
                                    <a:lumOff val="35000"/>
                                  </a:schemeClr>
                                </a:solidFill>
                                <a:latin typeface="Cambria Math" panose="02040503050406030204" pitchFamily="18" charset="0"/>
                              </a:rPr>
                              <m:t>𝑠</m:t>
                            </m:r>
                          </m:sup>
                        </m:sSup>
                      </m:e>
                    </m:d>
                    <m:r>
                      <a:rPr lang="en-US" sz="1800" b="0" i="1" smtClean="0">
                        <a:solidFill>
                          <a:schemeClr val="tx1">
                            <a:lumMod val="65000"/>
                            <a:lumOff val="35000"/>
                          </a:schemeClr>
                        </a:solidFill>
                        <a:latin typeface="Cambria Math" panose="02040503050406030204" pitchFamily="18" charset="0"/>
                      </a:rPr>
                      <m:t>)</m:t>
                    </m:r>
                  </m:oMath>
                </a14:m>
                <a:endParaRPr lang="en-US" sz="1800" i="1"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This distribution has density function </a:t>
                </a:r>
                <a14:m>
                  <m:oMath xmlns:m="http://schemas.openxmlformats.org/officeDocument/2006/math">
                    <m:r>
                      <m:rPr>
                        <m:sty m:val="p"/>
                      </m:rPr>
                      <a:rPr lang="en-US" sz="1800" b="0" i="0" smtClean="0">
                        <a:solidFill>
                          <a:schemeClr val="tx1">
                            <a:lumMod val="65000"/>
                            <a:lumOff val="35000"/>
                          </a:schemeClr>
                        </a:solidFill>
                        <a:latin typeface="Cambria Math" panose="02040503050406030204" pitchFamily="18" charset="0"/>
                      </a:rPr>
                      <m:t>f</m:t>
                    </m:r>
                    <m:r>
                      <a:rPr lang="en-US" sz="1800" b="0" i="1" smtClean="0">
                        <a:solidFill>
                          <a:schemeClr val="tx1">
                            <a:lumMod val="65000"/>
                            <a:lumOff val="35000"/>
                          </a:schemeClr>
                        </a:solidFill>
                        <a:latin typeface="Cambria Math" panose="02040503050406030204" pitchFamily="18" charset="0"/>
                      </a:rPr>
                      <m:t>(</m:t>
                    </m:r>
                    <m:sSub>
                      <m:sSubPr>
                        <m:ctrlPr>
                          <a:rPr lang="en-US" sz="1800" b="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𝑝</m:t>
                        </m:r>
                      </m:e>
                      <m:sub>
                        <m:r>
                          <a:rPr lang="en-US" sz="1800" b="0" i="1" smtClean="0">
                            <a:solidFill>
                              <a:schemeClr val="tx1">
                                <a:lumMod val="65000"/>
                                <a:lumOff val="35000"/>
                              </a:schemeClr>
                            </a:solidFill>
                            <a:latin typeface="Cambria Math" panose="02040503050406030204" pitchFamily="18" charset="0"/>
                          </a:rPr>
                          <m:t>𝑖</m:t>
                        </m:r>
                      </m:sub>
                    </m:sSub>
                    <m:d>
                      <m:dPr>
                        <m:ctrlPr>
                          <a:rPr lang="en-US" sz="1800" b="0" i="1" smtClean="0">
                            <a:solidFill>
                              <a:schemeClr val="tx1">
                                <a:lumMod val="65000"/>
                                <a:lumOff val="35000"/>
                              </a:schemeClr>
                            </a:solidFill>
                            <a:latin typeface="Cambria Math" panose="02040503050406030204" pitchFamily="18" charset="0"/>
                          </a:rPr>
                        </m:ctrlPr>
                      </m:dPr>
                      <m:e>
                        <m:sSup>
                          <m:sSupPr>
                            <m:ctrlPr>
                              <a:rPr lang="en-US" sz="1800" b="0" i="1" smtClean="0">
                                <a:solidFill>
                                  <a:schemeClr val="tx1">
                                    <a:lumMod val="65000"/>
                                    <a:lumOff val="35000"/>
                                  </a:schemeClr>
                                </a:solidFill>
                                <a:latin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rPr>
                              <m:t>𝑅</m:t>
                            </m:r>
                          </m:e>
                          <m:sup>
                            <m:r>
                              <a:rPr lang="en-US" sz="1800" b="0" i="1" smtClean="0">
                                <a:solidFill>
                                  <a:schemeClr val="tx1">
                                    <a:lumMod val="65000"/>
                                    <a:lumOff val="35000"/>
                                  </a:schemeClr>
                                </a:solidFill>
                                <a:latin typeface="Cambria Math" panose="02040503050406030204" pitchFamily="18" charset="0"/>
                              </a:rPr>
                              <m:t>𝑠</m:t>
                            </m:r>
                          </m:sup>
                        </m:sSup>
                      </m:e>
                    </m:d>
                    <m:r>
                      <a:rPr lang="en-US" sz="1800" b="0" i="1" smtClean="0">
                        <a:solidFill>
                          <a:schemeClr val="tx1">
                            <a:lumMod val="65000"/>
                            <a:lumOff val="35000"/>
                          </a:schemeClr>
                        </a:solidFill>
                        <a:latin typeface="Cambria Math" panose="02040503050406030204" pitchFamily="18" charset="0"/>
                      </a:rPr>
                      <m:t>)</m:t>
                    </m:r>
                  </m:oMath>
                </a14:m>
                <a:endParaRPr lang="en-US" sz="1800"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14:m>
                  <m:oMath xmlns:m="http://schemas.openxmlformats.org/officeDocument/2006/math">
                    <m:sSub>
                      <m:sSubPr>
                        <m:ctrlPr>
                          <a:rPr lang="en-US" sz="1800" i="1">
                            <a:solidFill>
                              <a:schemeClr val="tx1">
                                <a:lumMod val="65000"/>
                                <a:lumOff val="35000"/>
                              </a:schemeClr>
                            </a:solidFill>
                            <a:latin typeface="Cambria Math" panose="02040503050406030204" pitchFamily="18" charset="0"/>
                          </a:rPr>
                        </m:ctrlPr>
                      </m:sSubPr>
                      <m:e>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𝜋</m:t>
                        </m:r>
                      </m:e>
                      <m:sub>
                        <m:r>
                          <a:rPr lang="en-US" sz="1800" i="1">
                            <a:solidFill>
                              <a:schemeClr val="tx1">
                                <a:lumMod val="65000"/>
                                <a:lumOff val="35000"/>
                              </a:schemeClr>
                            </a:solidFill>
                            <a:latin typeface="Cambria Math" panose="02040503050406030204" pitchFamily="18" charset="0"/>
                          </a:rPr>
                          <m:t>𝑖</m:t>
                        </m:r>
                      </m:sub>
                    </m:sSub>
                  </m:oMath>
                </a14:m>
                <a:r>
                  <a:rPr lang="en-US" sz="1800" dirty="0">
                    <a:solidFill>
                      <a:schemeClr val="tx1">
                        <a:lumMod val="65000"/>
                        <a:lumOff val="35000"/>
                      </a:schemeClr>
                    </a:solidFill>
                    <a:latin typeface="Corbel" panose="020B0503020204020204" pitchFamily="34" charset="0"/>
                  </a:rPr>
                  <a:t>is the return to entrepreneur </a:t>
                </a:r>
                <a:r>
                  <a:rPr lang="en-US" sz="1800" i="1" dirty="0">
                    <a:solidFill>
                      <a:schemeClr val="tx1">
                        <a:lumMod val="65000"/>
                        <a:lumOff val="35000"/>
                      </a:schemeClr>
                    </a:solidFill>
                    <a:latin typeface="Corbel" panose="020B0503020204020204" pitchFamily="34" charset="0"/>
                  </a:rPr>
                  <a:t>I</a:t>
                </a:r>
              </a:p>
              <a:p>
                <a:pPr marL="342900" indent="-342900" algn="l">
                  <a:buFont typeface="Arial" panose="020B0604020202020204" pitchFamily="34" charset="0"/>
                  <a:buChar char="•"/>
                </a:pPr>
                <a:r>
                  <a:rPr lang="en-US" sz="1800" dirty="0">
                    <a:solidFill>
                      <a:schemeClr val="tx1">
                        <a:lumMod val="65000"/>
                        <a:lumOff val="35000"/>
                      </a:schemeClr>
                    </a:solidFill>
                    <a:ea typeface="Cambria Math" panose="02040503050406030204" pitchFamily="18" charset="0"/>
                  </a:rPr>
                  <a:t>The banks obtain their fund from depositors at the safe rate of interest, </a:t>
                </a:r>
                <a14:m>
                  <m:oMath xmlns:m="http://schemas.openxmlformats.org/officeDocument/2006/math">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𝜌</m:t>
                    </m:r>
                  </m:oMath>
                </a14:m>
                <a:r>
                  <a:rPr lang="en-US" sz="1800" dirty="0">
                    <a:solidFill>
                      <a:schemeClr val="tx1">
                        <a:lumMod val="65000"/>
                        <a:lumOff val="35000"/>
                      </a:schemeClr>
                    </a:solidFill>
                    <a:latin typeface="Corbel" panose="020B0503020204020204" pitchFamily="34" charset="0"/>
                  </a:rPr>
                  <a:t> </a:t>
                </a:r>
              </a:p>
            </p:txBody>
          </p:sp>
        </mc:Choice>
        <mc:Fallback>
          <p:sp>
            <p:nvSpPr>
              <p:cNvPr id="9" name="Subtitle 2">
                <a:extLst>
                  <a:ext uri="{FF2B5EF4-FFF2-40B4-BE49-F238E27FC236}">
                    <a16:creationId xmlns:a16="http://schemas.microsoft.com/office/drawing/2014/main" id="{6DA23C96-6FF1-93E7-2663-B1FB2578492A}"/>
                  </a:ext>
                </a:extLst>
              </p:cNvPr>
              <p:cNvSpPr txBox="1">
                <a:spLocks noRot="1" noChangeAspect="1" noMove="1" noResize="1" noEditPoints="1" noAdjustHandles="1" noChangeArrowheads="1" noChangeShapeType="1" noTextEdit="1"/>
              </p:cNvSpPr>
              <p:nvPr/>
            </p:nvSpPr>
            <p:spPr>
              <a:xfrm>
                <a:off x="1371599" y="2197980"/>
                <a:ext cx="9144000" cy="2874711"/>
              </a:xfrm>
              <a:prstGeom prst="rect">
                <a:avLst/>
              </a:prstGeom>
              <a:blipFill>
                <a:blip r:embed="rId4"/>
                <a:stretch>
                  <a:fillRect l="-400" t="-2123" r="-467"/>
                </a:stretch>
              </a:blipFill>
            </p:spPr>
            <p:txBody>
              <a:bodyPr/>
              <a:lstStyle/>
              <a:p>
                <a:r>
                  <a:rPr lang="en-US">
                    <a:noFill/>
                  </a:rPr>
                  <a:t> </a:t>
                </a:r>
              </a:p>
            </p:txBody>
          </p:sp>
        </mc:Fallback>
      </mc:AlternateContent>
    </p:spTree>
    <p:extLst>
      <p:ext uri="{BB962C8B-B14F-4D97-AF65-F5344CB8AC3E}">
        <p14:creationId xmlns:p14="http://schemas.microsoft.com/office/powerpoint/2010/main" val="369510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758282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Proposition 1</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0"/>
                <a:ext cx="9656064" cy="4265761"/>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000" i="1" dirty="0">
                    <a:solidFill>
                      <a:schemeClr val="bg2">
                        <a:lumMod val="25000"/>
                      </a:schemeClr>
                    </a:solidFill>
                    <a:latin typeface="Corbel" panose="020B0503020204020204" pitchFamily="34" charset="0"/>
                  </a:rPr>
                  <a:t>“An equilibrium must be market clearing.”</a:t>
                </a:r>
              </a:p>
              <a:p>
                <a:pPr algn="l">
                  <a:lnSpc>
                    <a:spcPct val="100000"/>
                  </a:lnSpc>
                </a:pPr>
                <a:r>
                  <a:rPr lang="en-US" sz="2000" u="sng" dirty="0">
                    <a:solidFill>
                      <a:schemeClr val="bg2">
                        <a:lumMod val="25000"/>
                      </a:schemeClr>
                    </a:solidFill>
                    <a:latin typeface="Corbel" panose="020B0503020204020204" pitchFamily="34" charset="0"/>
                  </a:rPr>
                  <a:t>Proof</a:t>
                </a:r>
              </a:p>
              <a:p>
                <a:pPr algn="l">
                  <a:lnSpc>
                    <a:spcPct val="100000"/>
                  </a:lnSpc>
                </a:pPr>
                <a:r>
                  <a:rPr lang="en-US" sz="2000" dirty="0">
                    <a:solidFill>
                      <a:schemeClr val="bg2">
                        <a:lumMod val="25000"/>
                      </a:schemeClr>
                    </a:solidFill>
                    <a:latin typeface="Corbel" panose="020B0503020204020204" pitchFamily="34" charset="0"/>
                  </a:rPr>
                  <a:t>Suppose, to the contrary, that an interest rate </a:t>
                </a:r>
                <a14:m>
                  <m:oMath xmlns:m="http://schemas.openxmlformats.org/officeDocument/2006/math">
                    <m:r>
                      <a:rPr lang="en-US" sz="2000" b="0" i="1" smtClean="0">
                        <a:solidFill>
                          <a:schemeClr val="bg2">
                            <a:lumMod val="25000"/>
                          </a:schemeClr>
                        </a:solidFill>
                        <a:latin typeface="Cambria Math" panose="02040503050406030204" pitchFamily="18" charset="0"/>
                      </a:rPr>
                      <m:t>𝑟</m:t>
                    </m:r>
                    <m:r>
                      <a:rPr lang="en-US" sz="2000" b="0" i="1" smtClean="0">
                        <a:solidFill>
                          <a:schemeClr val="bg2">
                            <a:lumMod val="25000"/>
                          </a:schemeClr>
                        </a:solidFill>
                        <a:latin typeface="Cambria Math" panose="02040503050406030204" pitchFamily="18" charset="0"/>
                      </a:rPr>
                      <m:t>′</m:t>
                    </m:r>
                  </m:oMath>
                </a14:m>
                <a:r>
                  <a:rPr lang="en-US" sz="2000" dirty="0">
                    <a:solidFill>
                      <a:schemeClr val="bg2">
                        <a:lumMod val="25000"/>
                      </a:schemeClr>
                    </a:solidFill>
                    <a:latin typeface="Corbel" panose="020B0503020204020204" pitchFamily="34" charset="0"/>
                  </a:rPr>
                  <a:t> is set at which some entrepreneurs, for whom </a:t>
                </a:r>
                <a14:m>
                  <m:oMath xmlns:m="http://schemas.openxmlformats.org/officeDocument/2006/math">
                    <m:r>
                      <a:rPr lang="en-US" sz="2000" b="0" i="1" smtClean="0">
                        <a:solidFill>
                          <a:schemeClr val="bg2">
                            <a:lumMod val="25000"/>
                          </a:schemeClr>
                        </a:solidFill>
                        <a:latin typeface="Cambria Math" panose="02040503050406030204" pitchFamily="18" charset="0"/>
                      </a:rPr>
                      <m:t>𝐸</m:t>
                    </m:r>
                    <m:sSub>
                      <m:sSubPr>
                        <m:ctrlPr>
                          <a:rPr lang="en-US" sz="2000" b="0" i="1" smtClean="0">
                            <a:solidFill>
                              <a:schemeClr val="bg2">
                                <a:lumMod val="25000"/>
                              </a:schemeClr>
                            </a:solidFill>
                            <a:latin typeface="Cambria Math" panose="02040503050406030204" pitchFamily="18" charset="0"/>
                          </a:rPr>
                        </m:ctrlPr>
                      </m:sSubPr>
                      <m:e>
                        <m:r>
                          <a:rPr lang="en-US" sz="2000" b="0" i="1" smtClean="0">
                            <a:solidFill>
                              <a:schemeClr val="bg2">
                                <a:lumMod val="25000"/>
                              </a:schemeClr>
                            </a:solidFill>
                            <a:latin typeface="Cambria Math" panose="02040503050406030204" pitchFamily="18" charset="0"/>
                            <a:ea typeface="Cambria Math" panose="02040503050406030204" pitchFamily="18" charset="0"/>
                          </a:rPr>
                          <m:t>𝜋</m:t>
                        </m:r>
                      </m:e>
                      <m:sub>
                        <m:r>
                          <a:rPr lang="en-US" sz="2000" b="0" i="1" smtClean="0">
                            <a:solidFill>
                              <a:schemeClr val="bg2">
                                <a:lumMod val="25000"/>
                              </a:schemeClr>
                            </a:solidFill>
                            <a:latin typeface="Cambria Math" panose="02040503050406030204" pitchFamily="18" charset="0"/>
                          </a:rPr>
                          <m:t>𝑖</m:t>
                        </m:r>
                      </m:sub>
                    </m:sSub>
                    <m:r>
                      <a:rPr lang="en-US" sz="2000" b="0" i="1" smtClean="0">
                        <a:solidFill>
                          <a:schemeClr val="bg2">
                            <a:lumMod val="25000"/>
                          </a:schemeClr>
                        </a:solidFill>
                        <a:latin typeface="Cambria Math" panose="02040503050406030204" pitchFamily="18" charset="0"/>
                      </a:rPr>
                      <m:t>&gt;</m:t>
                    </m:r>
                    <m:d>
                      <m:dPr>
                        <m:ctrlPr>
                          <a:rPr lang="en-US" sz="2000" b="0" i="1" smtClean="0">
                            <a:solidFill>
                              <a:schemeClr val="bg2">
                                <a:lumMod val="25000"/>
                              </a:schemeClr>
                            </a:solidFill>
                            <a:latin typeface="Cambria Math" panose="02040503050406030204" pitchFamily="18" charset="0"/>
                          </a:rPr>
                        </m:ctrlPr>
                      </m:dPr>
                      <m:e>
                        <m:r>
                          <a:rPr lang="en-US" sz="2000" b="0" i="1" smtClean="0">
                            <a:solidFill>
                              <a:schemeClr val="bg2">
                                <a:lumMod val="25000"/>
                              </a:schemeClr>
                            </a:solidFill>
                            <a:latin typeface="Cambria Math" panose="02040503050406030204" pitchFamily="18" charset="0"/>
                          </a:rPr>
                          <m:t>1+</m:t>
                        </m:r>
                        <m:r>
                          <a:rPr lang="en-US" sz="2000" b="0" i="1" smtClean="0">
                            <a:solidFill>
                              <a:schemeClr val="bg2">
                                <a:lumMod val="25000"/>
                              </a:schemeClr>
                            </a:solidFill>
                            <a:latin typeface="Cambria Math" panose="02040503050406030204" pitchFamily="18" charset="0"/>
                            <a:ea typeface="Cambria Math" panose="02040503050406030204" pitchFamily="18" charset="0"/>
                          </a:rPr>
                          <m:t>𝜌</m:t>
                        </m:r>
                      </m:e>
                    </m:d>
                    <m:r>
                      <a:rPr lang="en-US" sz="2000" b="0" i="1" smtClean="0">
                        <a:solidFill>
                          <a:schemeClr val="bg2">
                            <a:lumMod val="25000"/>
                          </a:schemeClr>
                        </a:solidFill>
                        <a:latin typeface="Cambria Math" panose="02040503050406030204" pitchFamily="18" charset="0"/>
                        <a:ea typeface="Cambria Math" panose="02040503050406030204" pitchFamily="18" charset="0"/>
                      </a:rPr>
                      <m:t>𝑊</m:t>
                    </m:r>
                  </m:oMath>
                </a14:m>
                <a:r>
                  <a:rPr lang="en-US" sz="2000" dirty="0">
                    <a:solidFill>
                      <a:schemeClr val="bg2">
                        <a:lumMod val="25000"/>
                      </a:schemeClr>
                    </a:solidFill>
                    <a:latin typeface="Corbel" panose="020B0503020204020204" pitchFamily="34" charset="0"/>
                  </a:rPr>
                  <a:t>, are denied credit:</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From (2) and (3), we know that a rise in </a:t>
                </a:r>
                <a14:m>
                  <m:oMath xmlns:m="http://schemas.openxmlformats.org/officeDocument/2006/math">
                    <m:r>
                      <a:rPr lang="en-US" sz="2000" b="0" i="1" smtClean="0">
                        <a:solidFill>
                          <a:schemeClr val="bg2">
                            <a:lumMod val="25000"/>
                          </a:schemeClr>
                        </a:solidFill>
                        <a:latin typeface="Cambria Math" panose="02040503050406030204" pitchFamily="18" charset="0"/>
                      </a:rPr>
                      <m:t>𝑟</m:t>
                    </m:r>
                  </m:oMath>
                </a14:m>
                <a:r>
                  <a:rPr lang="en-US" sz="2000" dirty="0">
                    <a:solidFill>
                      <a:schemeClr val="bg2">
                        <a:lumMod val="25000"/>
                      </a:schemeClr>
                    </a:solidFill>
                    <a:latin typeface="Corbel" panose="020B0503020204020204" pitchFamily="34" charset="0"/>
                  </a:rPr>
                  <a:t> leads to a rise in </a:t>
                </a:r>
                <a14:m>
                  <m:oMath xmlns:m="http://schemas.openxmlformats.org/officeDocument/2006/math">
                    <m:acc>
                      <m:accPr>
                        <m:chr m:val="̅"/>
                        <m:ctrlPr>
                          <a:rPr lang="en-US" sz="2000" i="1" smtClean="0">
                            <a:solidFill>
                              <a:schemeClr val="bg2">
                                <a:lumMod val="25000"/>
                              </a:schemeClr>
                            </a:solidFill>
                            <a:latin typeface="Cambria Math" panose="02040503050406030204" pitchFamily="18" charset="0"/>
                          </a:rPr>
                        </m:ctrlPr>
                      </m:accPr>
                      <m:e>
                        <m:r>
                          <a:rPr lang="en-US" sz="2000" b="0" i="1" smtClean="0">
                            <a:solidFill>
                              <a:schemeClr val="bg2">
                                <a:lumMod val="25000"/>
                              </a:schemeClr>
                            </a:solidFill>
                            <a:latin typeface="Cambria Math" panose="02040503050406030204" pitchFamily="18" charset="0"/>
                          </a:rPr>
                          <m:t>𝑝</m:t>
                        </m:r>
                      </m:e>
                    </m:acc>
                  </m:oMath>
                </a14:m>
                <a:r>
                  <a:rPr lang="en-US" sz="2000" dirty="0">
                    <a:solidFill>
                      <a:schemeClr val="bg2">
                        <a:lumMod val="25000"/>
                      </a:schemeClr>
                    </a:solidFill>
                    <a:latin typeface="Corbel" panose="020B0503020204020204" pitchFamily="34" charset="0"/>
                  </a:rPr>
                  <a:t>, or as interest rate rises, so does the revenue from the successful project, and so does the likelihood that the project will be a success</a:t>
                </a: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It follows that </a:t>
                </a:r>
                <a14:m>
                  <m:oMath xmlns:m="http://schemas.openxmlformats.org/officeDocument/2006/math">
                    <m:f>
                      <m:fPr>
                        <m:ctrlPr>
                          <a:rPr lang="en-US" sz="2000" b="0" i="1" smtClean="0">
                            <a:solidFill>
                              <a:schemeClr val="bg2">
                                <a:lumMod val="25000"/>
                              </a:schemeClr>
                            </a:solidFill>
                            <a:latin typeface="Cambria Math" panose="02040503050406030204" pitchFamily="18" charset="0"/>
                          </a:rPr>
                        </m:ctrlPr>
                      </m:fPr>
                      <m:num>
                        <m:r>
                          <a:rPr lang="en-US" sz="2000" b="0" i="1" smtClean="0">
                            <a:solidFill>
                              <a:schemeClr val="bg2">
                                <a:lumMod val="25000"/>
                              </a:schemeClr>
                            </a:solidFill>
                            <a:latin typeface="Cambria Math" panose="02040503050406030204" pitchFamily="18" charset="0"/>
                          </a:rPr>
                          <m:t>𝑑𝐸</m:t>
                        </m:r>
                        <m:sSub>
                          <m:sSubPr>
                            <m:ctrlPr>
                              <a:rPr lang="en-US" sz="2000" b="0" i="1" smtClean="0">
                                <a:solidFill>
                                  <a:schemeClr val="bg2">
                                    <a:lumMod val="25000"/>
                                  </a:schemeClr>
                                </a:solidFill>
                                <a:latin typeface="Cambria Math" panose="02040503050406030204" pitchFamily="18" charset="0"/>
                              </a:rPr>
                            </m:ctrlPr>
                          </m:sSubPr>
                          <m:e>
                            <m:r>
                              <a:rPr lang="en-US" sz="2000" b="0" i="1" smtClean="0">
                                <a:solidFill>
                                  <a:schemeClr val="bg2">
                                    <a:lumMod val="25000"/>
                                  </a:schemeClr>
                                </a:solidFill>
                                <a:latin typeface="Cambria Math" panose="02040503050406030204" pitchFamily="18" charset="0"/>
                                <a:ea typeface="Cambria Math" panose="02040503050406030204" pitchFamily="18" charset="0"/>
                              </a:rPr>
                              <m:t>𝜋</m:t>
                            </m:r>
                          </m:e>
                          <m:sub>
                            <m:r>
                              <a:rPr lang="en-US" sz="2000" b="0" i="1" smtClean="0">
                                <a:solidFill>
                                  <a:schemeClr val="bg2">
                                    <a:lumMod val="25000"/>
                                  </a:schemeClr>
                                </a:solidFill>
                                <a:latin typeface="Cambria Math" panose="02040503050406030204" pitchFamily="18" charset="0"/>
                              </a:rPr>
                              <m:t>𝐵</m:t>
                            </m:r>
                          </m:sub>
                        </m:sSub>
                      </m:num>
                      <m:den>
                        <m:r>
                          <a:rPr lang="en-US" sz="2000" b="0" i="1" smtClean="0">
                            <a:solidFill>
                              <a:schemeClr val="bg2">
                                <a:lumMod val="25000"/>
                              </a:schemeClr>
                            </a:solidFill>
                            <a:latin typeface="Cambria Math" panose="02040503050406030204" pitchFamily="18" charset="0"/>
                          </a:rPr>
                          <m:t>𝑑𝑟</m:t>
                        </m:r>
                      </m:den>
                    </m:f>
                    <m:r>
                      <a:rPr lang="en-US" sz="2000" b="0" i="1" smtClean="0">
                        <a:solidFill>
                          <a:schemeClr val="bg2">
                            <a:lumMod val="25000"/>
                          </a:schemeClr>
                        </a:solidFill>
                        <a:latin typeface="Cambria Math" panose="02040503050406030204" pitchFamily="18" charset="0"/>
                      </a:rPr>
                      <m:t>&gt;0</m:t>
                    </m:r>
                  </m:oMath>
                </a14:m>
                <a:endParaRPr lang="en-US" sz="2000" dirty="0">
                  <a:solidFill>
                    <a:schemeClr val="bg2">
                      <a:lumMod val="25000"/>
                    </a:schemeClr>
                  </a:solidFill>
                  <a:latin typeface="Corbel" panose="020B0503020204020204" pitchFamily="34" charset="0"/>
                </a:endParaRPr>
              </a:p>
              <a:p>
                <a:pPr marL="285750" indent="-285750" algn="l">
                  <a:lnSpc>
                    <a:spcPct val="100000"/>
                  </a:lnSpc>
                  <a:buFont typeface="Arial" panose="020B0604020202020204" pitchFamily="34" charset="0"/>
                  <a:buChar char="•"/>
                </a:pPr>
                <a:r>
                  <a:rPr lang="en-US" sz="2000" dirty="0">
                    <a:solidFill>
                      <a:schemeClr val="bg2">
                        <a:lumMod val="25000"/>
                      </a:schemeClr>
                    </a:solidFill>
                    <a:latin typeface="Corbel" panose="020B0503020204020204" pitchFamily="34" charset="0"/>
                  </a:rPr>
                  <a:t>So, a credit-rationing equilibrium cannot exist</a:t>
                </a:r>
              </a:p>
            </p:txBody>
          </p:sp>
        </mc:Choice>
        <mc:Fallback>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157340"/>
                <a:ext cx="9656064" cy="4265761"/>
              </a:xfrm>
              <a:prstGeom prst="rect">
                <a:avLst/>
              </a:prstGeom>
              <a:blipFill>
                <a:blip r:embed="rId2"/>
                <a:stretch>
                  <a:fillRect l="-1578" t="-857" r="-189"/>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20813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758282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Proposition 2</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2"/>
                <a:ext cx="9656064" cy="194081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solidFill>
                      <a:schemeClr val="bg2">
                        <a:lumMod val="25000"/>
                      </a:schemeClr>
                    </a:solidFill>
                    <a:latin typeface="Corbel" panose="020B0503020204020204" pitchFamily="34" charset="0"/>
                  </a:rPr>
                  <a:t>Proposition 2(A)</a:t>
                </a:r>
              </a:p>
              <a:p>
                <a:pPr>
                  <a:lnSpc>
                    <a:spcPct val="100000"/>
                  </a:lnSpc>
                </a:pPr>
                <a:r>
                  <a:rPr lang="en-US" sz="1800" i="1" dirty="0">
                    <a:solidFill>
                      <a:schemeClr val="bg2">
                        <a:lumMod val="25000"/>
                      </a:schemeClr>
                    </a:solidFill>
                    <a:latin typeface="Corbel" panose="020B0503020204020204" pitchFamily="34" charset="0"/>
                  </a:rPr>
                  <a:t>“If the supply of funds to the banking system is not decreasing in the rate of return on deposits, at the competitive equilibrium investment exceeds the first-best level.”</a:t>
                </a:r>
              </a:p>
              <a:p>
                <a:pPr algn="l">
                  <a:lnSpc>
                    <a:spcPct val="100000"/>
                  </a:lnSpc>
                </a:pPr>
                <a:r>
                  <a:rPr lang="en-US" sz="1800" dirty="0">
                    <a:solidFill>
                      <a:schemeClr val="bg2">
                        <a:lumMod val="25000"/>
                      </a:schemeClr>
                    </a:solidFill>
                    <a:latin typeface="Corbel" panose="020B0503020204020204" pitchFamily="34" charset="0"/>
                  </a:rPr>
                  <a:t>Suppose that investments were at or below the first-best level, the banks would require the same or  a lower volume of deposits, and so </a:t>
                </a:r>
                <a14:m>
                  <m:oMath xmlns:m="http://schemas.openxmlformats.org/officeDocument/2006/math">
                    <m:r>
                      <a:rPr lang="en-US" sz="1800" i="1" smtClean="0">
                        <a:solidFill>
                          <a:schemeClr val="bg2">
                            <a:lumMod val="25000"/>
                          </a:schemeClr>
                        </a:solidFill>
                        <a:latin typeface="Cambria Math" panose="02040503050406030204" pitchFamily="18" charset="0"/>
                        <a:ea typeface="Cambria Math" panose="02040503050406030204" pitchFamily="18" charset="0"/>
                      </a:rPr>
                      <m:t>𝜌</m:t>
                    </m:r>
                  </m:oMath>
                </a14:m>
                <a:r>
                  <a:rPr lang="en-US" sz="1800" dirty="0">
                    <a:solidFill>
                      <a:schemeClr val="bg2">
                        <a:lumMod val="25000"/>
                      </a:schemeClr>
                    </a:solidFill>
                    <a:latin typeface="Corbel" panose="020B0503020204020204" pitchFamily="34" charset="0"/>
                  </a:rPr>
                  <a:t> could not be higher than at the socially efficient solution:</a:t>
                </a:r>
              </a:p>
              <a:p>
                <a:pPr algn="l">
                  <a:lnSpc>
                    <a:spcPct val="100000"/>
                  </a:lnSpc>
                </a:pPr>
                <a:endParaRPr lang="en-US" sz="1800" dirty="0">
                  <a:solidFill>
                    <a:schemeClr val="bg2">
                      <a:lumMod val="25000"/>
                    </a:schemeClr>
                  </a:solidFill>
                  <a:latin typeface="Corbel" panose="020B0503020204020204" pitchFamily="34" charset="0"/>
                </a:endParaRPr>
              </a:p>
              <a:p>
                <a:pPr>
                  <a:lnSpc>
                    <a:spcPct val="100000"/>
                  </a:lnSpc>
                </a:pP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157342"/>
                <a:ext cx="9656064" cy="1940816"/>
              </a:xfrm>
              <a:prstGeom prst="rect">
                <a:avLst/>
              </a:prstGeom>
              <a:blipFill>
                <a:blip r:embed="rId2"/>
                <a:stretch>
                  <a:fillRect l="-1452" t="-188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4" name="Picture 3">
            <a:extLst>
              <a:ext uri="{FF2B5EF4-FFF2-40B4-BE49-F238E27FC236}">
                <a16:creationId xmlns:a16="http://schemas.microsoft.com/office/drawing/2014/main" id="{730785E7-7742-EBED-6E8D-33EE097D5AD4}"/>
              </a:ext>
            </a:extLst>
          </p:cNvPr>
          <p:cNvPicPr>
            <a:picLocks noChangeAspect="1"/>
          </p:cNvPicPr>
          <p:nvPr/>
        </p:nvPicPr>
        <p:blipFill>
          <a:blip r:embed="rId4"/>
          <a:stretch>
            <a:fillRect/>
          </a:stretch>
        </p:blipFill>
        <p:spPr>
          <a:xfrm>
            <a:off x="886256" y="4860360"/>
            <a:ext cx="5106113" cy="43821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870D45A-88E9-A897-1ADD-56572F4DC6AC}"/>
              </a:ext>
            </a:extLst>
          </p:cNvPr>
          <p:cNvPicPr>
            <a:picLocks noChangeAspect="1"/>
          </p:cNvPicPr>
          <p:nvPr/>
        </p:nvPicPr>
        <p:blipFill>
          <a:blip r:embed="rId5"/>
          <a:stretch>
            <a:fillRect/>
          </a:stretch>
        </p:blipFill>
        <p:spPr>
          <a:xfrm>
            <a:off x="6199632" y="4860360"/>
            <a:ext cx="5214714" cy="438211"/>
          </a:xfrm>
          <a:prstGeom prst="rect">
            <a:avLst/>
          </a:prstGeom>
          <a:ln>
            <a:noFill/>
          </a:ln>
          <a:effectLst>
            <a:outerShdw blurRad="292100" dist="139700" dir="2700000" algn="tl" rotWithShape="0">
              <a:srgbClr val="333333">
                <a:alpha val="65000"/>
              </a:srgbClr>
            </a:outerShdw>
          </a:effectLst>
        </p:spPr>
      </p:pic>
      <p:sp>
        <p:nvSpPr>
          <p:cNvPr id="10" name="Subtitle 2">
            <a:extLst>
              <a:ext uri="{FF2B5EF4-FFF2-40B4-BE49-F238E27FC236}">
                <a16:creationId xmlns:a16="http://schemas.microsoft.com/office/drawing/2014/main" id="{BB7415A6-9B26-5DEA-2A9D-599BF861BA45}"/>
              </a:ext>
            </a:extLst>
          </p:cNvPr>
          <p:cNvSpPr txBox="1">
            <a:spLocks/>
          </p:cNvSpPr>
          <p:nvPr/>
        </p:nvSpPr>
        <p:spPr>
          <a:xfrm>
            <a:off x="1371600" y="4098157"/>
            <a:ext cx="9656064" cy="705788"/>
          </a:xfrm>
          <a:prstGeom prst="rect">
            <a:avLst/>
          </a:prstGeom>
        </p:spPr>
        <p:txBody>
          <a:bodyPr vert="horz" lIns="0" tIns="45720" rIns="91440" bIns="45720" numCol="2"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solidFill>
                  <a:schemeClr val="bg2">
                    <a:lumMod val="25000"/>
                  </a:schemeClr>
                </a:solidFill>
                <a:latin typeface="Corbel" panose="020B0503020204020204" pitchFamily="34" charset="0"/>
              </a:rPr>
              <a:t>Consequently, for the worst project in the proposed competitive equilibrium,</a:t>
            </a: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a:p>
            <a:pPr algn="l">
              <a:lnSpc>
                <a:spcPct val="100000"/>
              </a:lnSpc>
            </a:pPr>
            <a:r>
              <a:rPr lang="en-US" sz="1800" dirty="0">
                <a:solidFill>
                  <a:schemeClr val="bg2">
                    <a:lumMod val="25000"/>
                  </a:schemeClr>
                </a:solidFill>
                <a:latin typeface="Corbel" panose="020B0503020204020204" pitchFamily="34" charset="0"/>
              </a:rPr>
              <a:t>This marginal project earns the entrepreneur a zero expected profit and thus,</a:t>
            </a:r>
          </a:p>
          <a:p>
            <a:pPr>
              <a:lnSpc>
                <a:spcPct val="100000"/>
              </a:lnSpc>
            </a:pP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pic>
        <p:nvPicPr>
          <p:cNvPr id="12" name="Picture 11">
            <a:extLst>
              <a:ext uri="{FF2B5EF4-FFF2-40B4-BE49-F238E27FC236}">
                <a16:creationId xmlns:a16="http://schemas.microsoft.com/office/drawing/2014/main" id="{13E8089C-7A03-3C9C-5C6C-AEEBA386A051}"/>
              </a:ext>
            </a:extLst>
          </p:cNvPr>
          <p:cNvPicPr>
            <a:picLocks noChangeAspect="1"/>
          </p:cNvPicPr>
          <p:nvPr/>
        </p:nvPicPr>
        <p:blipFill>
          <a:blip r:embed="rId6"/>
          <a:stretch>
            <a:fillRect/>
          </a:stretch>
        </p:blipFill>
        <p:spPr>
          <a:xfrm>
            <a:off x="6199632" y="5884741"/>
            <a:ext cx="5214714" cy="406471"/>
          </a:xfrm>
          <a:prstGeom prst="rect">
            <a:avLst/>
          </a:prstGeom>
          <a:ln>
            <a:noFill/>
          </a:ln>
          <a:effectLst>
            <a:outerShdw blurRad="292100" dist="139700" dir="2700000" algn="tl" rotWithShape="0">
              <a:srgbClr val="333333">
                <a:alpha val="65000"/>
              </a:srgbClr>
            </a:outerShdw>
          </a:effectLst>
        </p:spPr>
      </p:pic>
      <p:sp>
        <p:nvSpPr>
          <p:cNvPr id="16" name="Arrow: Bent 15">
            <a:extLst>
              <a:ext uri="{FF2B5EF4-FFF2-40B4-BE49-F238E27FC236}">
                <a16:creationId xmlns:a16="http://schemas.microsoft.com/office/drawing/2014/main" id="{9CD99A87-9146-4BCE-A1BC-AAC76597E492}"/>
              </a:ext>
            </a:extLst>
          </p:cNvPr>
          <p:cNvSpPr/>
          <p:nvPr/>
        </p:nvSpPr>
        <p:spPr>
          <a:xfrm rot="10800000" flipH="1">
            <a:off x="718988" y="5497550"/>
            <a:ext cx="334536" cy="774383"/>
          </a:xfrm>
          <a:prstGeom prst="bentArrow">
            <a:avLst/>
          </a:prstGeom>
          <a:solidFill>
            <a:srgbClr val="9E0605"/>
          </a:solidFill>
          <a:ln>
            <a:solidFill>
              <a:srgbClr val="9E06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Subtitle 2">
            <a:extLst>
              <a:ext uri="{FF2B5EF4-FFF2-40B4-BE49-F238E27FC236}">
                <a16:creationId xmlns:a16="http://schemas.microsoft.com/office/drawing/2014/main" id="{5A22A2B3-4288-11EB-3977-9A33F31C4F0F}"/>
              </a:ext>
            </a:extLst>
          </p:cNvPr>
          <p:cNvSpPr txBox="1">
            <a:spLocks/>
          </p:cNvSpPr>
          <p:nvPr/>
        </p:nvSpPr>
        <p:spPr>
          <a:xfrm>
            <a:off x="1371599" y="5789429"/>
            <a:ext cx="4270918" cy="682944"/>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solidFill>
                  <a:schemeClr val="bg2">
                    <a:lumMod val="25000"/>
                  </a:schemeClr>
                </a:solidFill>
                <a:latin typeface="Corbel" panose="020B0503020204020204" pitchFamily="34" charset="0"/>
              </a:rPr>
              <a:t>According to (8), a bank would expect to make profits on the marginal project.</a:t>
            </a:r>
          </a:p>
          <a:p>
            <a:pPr>
              <a:lnSpc>
                <a:spcPct val="100000"/>
              </a:lnSpc>
            </a:pP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p:spTree>
    <p:extLst>
      <p:ext uri="{BB962C8B-B14F-4D97-AF65-F5344CB8AC3E}">
        <p14:creationId xmlns:p14="http://schemas.microsoft.com/office/powerpoint/2010/main" val="4123729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599" y="914400"/>
            <a:ext cx="7582829"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Proposition 2</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157340"/>
                <a:ext cx="9656064" cy="4468827"/>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dirty="0">
                    <a:solidFill>
                      <a:schemeClr val="bg2">
                        <a:lumMod val="25000"/>
                      </a:schemeClr>
                    </a:solidFill>
                    <a:latin typeface="Corbel" panose="020B0503020204020204" pitchFamily="34" charset="0"/>
                  </a:rPr>
                  <a:t>Proposition 2(B)</a:t>
                </a:r>
              </a:p>
              <a:p>
                <a:pPr>
                  <a:lnSpc>
                    <a:spcPct val="100000"/>
                  </a:lnSpc>
                </a:pPr>
                <a:r>
                  <a:rPr lang="en-US" sz="2000" i="1" dirty="0">
                    <a:solidFill>
                      <a:schemeClr val="bg2">
                        <a:lumMod val="25000"/>
                      </a:schemeClr>
                    </a:solidFill>
                    <a:latin typeface="Corbel" panose="020B0503020204020204" pitchFamily="34" charset="0"/>
                  </a:rPr>
                  <a:t>“If the supply of funds to the banking system is backward-bending, equilibrium investment may fall short of the efficient level.”</a:t>
                </a:r>
              </a:p>
              <a:p>
                <a:pPr algn="l">
                  <a:lnSpc>
                    <a:spcPct val="100000"/>
                  </a:lnSpc>
                </a:pPr>
                <a:r>
                  <a:rPr lang="en-US" sz="1900" u="sng" dirty="0">
                    <a:solidFill>
                      <a:schemeClr val="bg2">
                        <a:lumMod val="25000"/>
                      </a:schemeClr>
                    </a:solidFill>
                    <a:latin typeface="Corbel" panose="020B0503020204020204" pitchFamily="34" charset="0"/>
                  </a:rPr>
                  <a:t>Proof</a:t>
                </a:r>
              </a:p>
              <a:p>
                <a:pPr marL="285750" indent="-285750" algn="l">
                  <a:lnSpc>
                    <a:spcPct val="100000"/>
                  </a:lnSpc>
                  <a:buFont typeface="Arial" panose="020B0604020202020204" pitchFamily="34" charset="0"/>
                  <a:buChar char="•"/>
                </a:pPr>
                <a:r>
                  <a:rPr lang="en-US" sz="1900" dirty="0">
                    <a:solidFill>
                      <a:schemeClr val="bg2">
                        <a:lumMod val="25000"/>
                      </a:schemeClr>
                    </a:solidFill>
                    <a:latin typeface="Corbel" panose="020B0503020204020204" pitchFamily="34" charset="0"/>
                  </a:rPr>
                  <a:t>At a social optimum (6) holds with equality for the worst acceptable project, but if investment were reduced, </a:t>
                </a:r>
                <a14:m>
                  <m:oMath xmlns:m="http://schemas.openxmlformats.org/officeDocument/2006/math">
                    <m:r>
                      <a:rPr lang="en-US" sz="1900" i="1" smtClean="0">
                        <a:solidFill>
                          <a:schemeClr val="bg2">
                            <a:lumMod val="25000"/>
                          </a:schemeClr>
                        </a:solidFill>
                        <a:latin typeface="Cambria Math" panose="02040503050406030204" pitchFamily="18" charset="0"/>
                        <a:ea typeface="Cambria Math" panose="02040503050406030204" pitchFamily="18" charset="0"/>
                      </a:rPr>
                      <m:t>𝜌</m:t>
                    </m:r>
                  </m:oMath>
                </a14:m>
                <a:r>
                  <a:rPr lang="en-US" sz="1900" dirty="0">
                    <a:solidFill>
                      <a:schemeClr val="bg2">
                        <a:lumMod val="25000"/>
                      </a:schemeClr>
                    </a:solidFill>
                    <a:latin typeface="Corbel" panose="020B0503020204020204" pitchFamily="34" charset="0"/>
                  </a:rPr>
                  <a:t> now increases and the inequality in (6) may hold in the reverse direction</a:t>
                </a:r>
              </a:p>
              <a:p>
                <a:pPr marL="285750" indent="-285750" algn="l">
                  <a:lnSpc>
                    <a:spcPct val="100000"/>
                  </a:lnSpc>
                  <a:buFont typeface="Arial" panose="020B0604020202020204" pitchFamily="34" charset="0"/>
                  <a:buChar char="•"/>
                </a:pPr>
                <a:r>
                  <a:rPr lang="en-US" sz="1900" dirty="0">
                    <a:solidFill>
                      <a:schemeClr val="bg2">
                        <a:lumMod val="25000"/>
                      </a:schemeClr>
                    </a:solidFill>
                    <a:latin typeface="Corbel" panose="020B0503020204020204" pitchFamily="34" charset="0"/>
                  </a:rPr>
                  <a:t>The inequality in (8) would then also be reversed</a:t>
                </a:r>
              </a:p>
              <a:p>
                <a:pPr marL="285750" indent="-285750" algn="l">
                  <a:lnSpc>
                    <a:spcPct val="100000"/>
                  </a:lnSpc>
                  <a:buFont typeface="Arial" panose="020B0604020202020204" pitchFamily="34" charset="0"/>
                  <a:buChar char="•"/>
                </a:pPr>
                <a:r>
                  <a:rPr lang="en-US" sz="1900" dirty="0">
                    <a:solidFill>
                      <a:schemeClr val="bg2">
                        <a:lumMod val="25000"/>
                      </a:schemeClr>
                    </a:solidFill>
                    <a:latin typeface="Corbel" panose="020B0503020204020204" pitchFamily="34" charset="0"/>
                  </a:rPr>
                  <a:t>Thus, at a sufficiently low level of investment it is possible that at a social optimum the banks would expect losses on the marginal project</a:t>
                </a:r>
              </a:p>
              <a:p>
                <a:pPr marL="285750" indent="-285750" algn="l">
                  <a:lnSpc>
                    <a:spcPct val="100000"/>
                  </a:lnSpc>
                  <a:buFont typeface="Arial" panose="020B0604020202020204" pitchFamily="34" charset="0"/>
                  <a:buChar char="•"/>
                </a:pPr>
                <a:r>
                  <a:rPr lang="en-US" sz="1900" dirty="0">
                    <a:solidFill>
                      <a:schemeClr val="bg2">
                        <a:lumMod val="25000"/>
                      </a:schemeClr>
                    </a:solidFill>
                    <a:latin typeface="Corbel" panose="020B0503020204020204" pitchFamily="34" charset="0"/>
                  </a:rPr>
                  <a:t>If so, there must exist a competitive equilibrium with investment below the first-best level</a:t>
                </a:r>
              </a:p>
              <a:p>
                <a:pPr>
                  <a:lnSpc>
                    <a:spcPct val="100000"/>
                  </a:lnSpc>
                </a:pPr>
                <a:endParaRPr lang="en-US" sz="1800" i="1" dirty="0">
                  <a:solidFill>
                    <a:schemeClr val="bg2">
                      <a:lumMod val="25000"/>
                    </a:schemeClr>
                  </a:solidFill>
                  <a:latin typeface="Corbel" panose="020B0503020204020204" pitchFamily="34" charset="0"/>
                </a:endParaRPr>
              </a:p>
              <a:p>
                <a:pPr algn="l">
                  <a:lnSpc>
                    <a:spcPct val="100000"/>
                  </a:lnSpc>
                </a:pPr>
                <a:endParaRPr lang="en-US" sz="1800" dirty="0">
                  <a:solidFill>
                    <a:schemeClr val="bg2">
                      <a:lumMod val="25000"/>
                    </a:schemeClr>
                  </a:solidFill>
                  <a:latin typeface="Corbel" panose="020B0503020204020204" pitchFamily="34" charset="0"/>
                </a:endParaRPr>
              </a:p>
            </p:txBody>
          </p:sp>
        </mc:Choice>
        <mc:Fallback>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371600" y="2157340"/>
                <a:ext cx="9656064" cy="4468827"/>
              </a:xfrm>
              <a:prstGeom prst="rect">
                <a:avLst/>
              </a:prstGeom>
              <a:blipFill>
                <a:blip r:embed="rId2"/>
                <a:stretch>
                  <a:fillRect l="-1578" t="-819" r="-69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9286080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734F855AB56834FA148E4871DD6C381" ma:contentTypeVersion="14" ma:contentTypeDescription="Create a new document." ma:contentTypeScope="" ma:versionID="a0493cce129daf23f659aed17223ac3c">
  <xsd:schema xmlns:xsd="http://www.w3.org/2001/XMLSchema" xmlns:xs="http://www.w3.org/2001/XMLSchema" xmlns:p="http://schemas.microsoft.com/office/2006/metadata/properties" xmlns:ns3="fe743df4-47cd-4e0b-8d5f-6f5cea849293" xmlns:ns4="c2cbe66e-06e3-453a-9f83-24338a7c7f67" targetNamespace="http://schemas.microsoft.com/office/2006/metadata/properties" ma:root="true" ma:fieldsID="54eeab23834538f5db3c4a1948549b69" ns3:_="" ns4:_="">
    <xsd:import namespace="fe743df4-47cd-4e0b-8d5f-6f5cea849293"/>
    <xsd:import namespace="c2cbe66e-06e3-453a-9f83-24338a7c7f6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743df4-47cd-4e0b-8d5f-6f5cea8492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cbe66e-06e3-453a-9f83-24338a7c7f6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0576A6-D731-4770-9F12-929AD22B2B0B}">
  <ds:schemaRefs>
    <ds:schemaRef ds:uri="http://www.w3.org/XML/1998/namespace"/>
    <ds:schemaRef ds:uri="http://schemas.microsoft.com/office/2006/metadata/properties"/>
    <ds:schemaRef ds:uri="http://schemas.microsoft.com/office/infopath/2007/PartnerControls"/>
    <ds:schemaRef ds:uri="http://purl.org/dc/elements/1.1/"/>
    <ds:schemaRef ds:uri="fe743df4-47cd-4e0b-8d5f-6f5cea849293"/>
    <ds:schemaRef ds:uri="http://schemas.microsoft.com/office/2006/documentManagement/types"/>
    <ds:schemaRef ds:uri="http://schemas.openxmlformats.org/package/2006/metadata/core-properties"/>
    <ds:schemaRef ds:uri="c2cbe66e-06e3-453a-9f83-24338a7c7f67"/>
    <ds:schemaRef ds:uri="http://purl.org/dc/dcmitype/"/>
    <ds:schemaRef ds:uri="http://purl.org/dc/terms/"/>
  </ds:schemaRefs>
</ds:datastoreItem>
</file>

<file path=customXml/itemProps2.xml><?xml version="1.0" encoding="utf-8"?>
<ds:datastoreItem xmlns:ds="http://schemas.openxmlformats.org/officeDocument/2006/customXml" ds:itemID="{7835D8C1-8A07-418C-9B36-95706B2616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743df4-47cd-4e0b-8d5f-6f5cea849293"/>
    <ds:schemaRef ds:uri="c2cbe66e-06e3-453a-9f83-24338a7c7f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DD2BC9-A29A-4B52-B6D3-111A7C904F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2428</TotalTime>
  <Words>1809</Words>
  <Application>Microsoft Office PowerPoint</Application>
  <PresentationFormat>Widescreen</PresentationFormat>
  <Paragraphs>153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Corbel</vt:lpstr>
      <vt:lpstr>Office Theme</vt:lpstr>
      <vt:lpstr>Too Much Investment: A Problem of Asymmetric Information</vt:lpstr>
      <vt:lpstr>Today’s   Agenda</vt:lpstr>
      <vt:lpstr>Following Stiglitz-Weiss</vt:lpstr>
      <vt:lpstr>Investment in Excess</vt:lpstr>
      <vt:lpstr>The Basic Model</vt:lpstr>
      <vt:lpstr>Banks &amp; Market Clearing</vt:lpstr>
      <vt:lpstr>Proposition 1</vt:lpstr>
      <vt:lpstr>Proposition 2</vt:lpstr>
      <vt:lpstr>Proposition 2</vt:lpstr>
      <vt:lpstr>Proposition 3</vt:lpstr>
      <vt:lpstr>Comparison w/Stiglitz-Weiss</vt:lpstr>
      <vt:lpstr>Proposition 7</vt:lpstr>
      <vt:lpstr>Corollary 1</vt:lpstr>
      <vt:lpstr>The Form of Contracts</vt:lpstr>
      <vt:lpstr>Proposition 8</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Dillon, Charles</dc:creator>
  <cp:lastModifiedBy>Bozman, Adam Nathaniel</cp:lastModifiedBy>
  <cp:revision>156</cp:revision>
  <dcterms:created xsi:type="dcterms:W3CDTF">2021-09-07T17:43:47Z</dcterms:created>
  <dcterms:modified xsi:type="dcterms:W3CDTF">2022-12-07T23:49:48Z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0x0101003734F855AB56834FA148E4871DD6C381</vt:lpwstr>
  </property>
</Properties>
</file>