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60" r:id="rId3"/>
    <p:sldId id="269" r:id="rId4"/>
    <p:sldId id="289" r:id="rId5"/>
    <p:sldId id="278" r:id="rId6"/>
    <p:sldId id="279" r:id="rId7"/>
    <p:sldId id="280" r:id="rId8"/>
    <p:sldId id="281" r:id="rId9"/>
    <p:sldId id="276" r:id="rId10"/>
    <p:sldId id="282" r:id="rId11"/>
    <p:sldId id="283" r:id="rId12"/>
    <p:sldId id="284" r:id="rId13"/>
    <p:sldId id="277" r:id="rId14"/>
    <p:sldId id="285" r:id="rId15"/>
    <p:sldId id="287" r:id="rId16"/>
    <p:sldId id="288"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605"/>
    <a:srgbClr val="FF0020"/>
    <a:srgbClr val="9E06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D4364-11D0-4EB3-8AB1-BE7C8491D9F3}" v="2372" dt="2022-11-16T23:11:56.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29"/>
    <p:restoredTop sz="97219"/>
  </p:normalViewPr>
  <p:slideViewPr>
    <p:cSldViewPr snapToGrid="0" snapToObjects="1">
      <p:cViewPr varScale="1">
        <p:scale>
          <a:sx n="82" d="100"/>
          <a:sy n="82" d="100"/>
        </p:scale>
        <p:origin x="7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97663C-FB9F-4B22-AAB8-B94A68AF6C44}" type="doc">
      <dgm:prSet loTypeId="urn:microsoft.com/office/officeart/2005/8/layout/funnel1" loCatId="relationship" qsTypeId="urn:microsoft.com/office/officeart/2005/8/quickstyle/simple1" qsCatId="simple" csTypeId="urn:microsoft.com/office/officeart/2005/8/colors/colorful1" csCatId="colorful" phldr="1"/>
      <dgm:spPr/>
      <dgm:t>
        <a:bodyPr/>
        <a:lstStyle/>
        <a:p>
          <a:endParaRPr lang="en-US"/>
        </a:p>
      </dgm:t>
    </dgm:pt>
    <dgm:pt modelId="{ADDC130A-30C2-4B7A-934A-AD36BF5C75C1}">
      <dgm:prSet phldrT="[Text]"/>
      <dgm:spPr/>
      <dgm:t>
        <a:bodyPr/>
        <a:lstStyle/>
        <a:p>
          <a:r>
            <a:rPr lang="en-US" dirty="0"/>
            <a:t>Investor	</a:t>
          </a:r>
        </a:p>
      </dgm:t>
    </dgm:pt>
    <dgm:pt modelId="{10DAC89D-31C0-42EA-97A8-AAED47ACAEF8}" type="parTrans" cxnId="{A3E80E85-B3D8-4640-8EAA-725A218E4148}">
      <dgm:prSet/>
      <dgm:spPr/>
      <dgm:t>
        <a:bodyPr/>
        <a:lstStyle/>
        <a:p>
          <a:endParaRPr lang="en-US"/>
        </a:p>
      </dgm:t>
    </dgm:pt>
    <dgm:pt modelId="{69B952A6-FAAF-4790-B051-6019B514D142}" type="sibTrans" cxnId="{A3E80E85-B3D8-4640-8EAA-725A218E4148}">
      <dgm:prSet/>
      <dgm:spPr/>
      <dgm:t>
        <a:bodyPr/>
        <a:lstStyle/>
        <a:p>
          <a:endParaRPr lang="en-US"/>
        </a:p>
      </dgm:t>
    </dgm:pt>
    <dgm:pt modelId="{3643ED31-ACDA-4E77-9ABF-9B85DF80D094}">
      <dgm:prSet phldrT="[Text]"/>
      <dgm:spPr/>
      <dgm:t>
        <a:bodyPr/>
        <a:lstStyle/>
        <a:p>
          <a:r>
            <a:rPr lang="en-US" dirty="0"/>
            <a:t>Investor</a:t>
          </a:r>
        </a:p>
      </dgm:t>
    </dgm:pt>
    <dgm:pt modelId="{CF65A27F-EC85-44A9-ABC2-094A51DF130B}" type="parTrans" cxnId="{A9951919-4A3C-4027-BDDD-D092DE5ED020}">
      <dgm:prSet/>
      <dgm:spPr/>
      <dgm:t>
        <a:bodyPr/>
        <a:lstStyle/>
        <a:p>
          <a:endParaRPr lang="en-US"/>
        </a:p>
      </dgm:t>
    </dgm:pt>
    <dgm:pt modelId="{9DC1B42E-3958-4FF2-B63B-304AE2777AF9}" type="sibTrans" cxnId="{A9951919-4A3C-4027-BDDD-D092DE5ED020}">
      <dgm:prSet/>
      <dgm:spPr/>
      <dgm:t>
        <a:bodyPr/>
        <a:lstStyle/>
        <a:p>
          <a:endParaRPr lang="en-US"/>
        </a:p>
      </dgm:t>
    </dgm:pt>
    <dgm:pt modelId="{7F417804-0538-45F6-88D2-4C7C7469B97C}">
      <dgm:prSet phldrT="[Text]"/>
      <dgm:spPr/>
      <dgm:t>
        <a:bodyPr/>
        <a:lstStyle/>
        <a:p>
          <a:r>
            <a:rPr lang="en-US" dirty="0"/>
            <a:t>Investor</a:t>
          </a:r>
        </a:p>
      </dgm:t>
    </dgm:pt>
    <dgm:pt modelId="{51B18550-6FC8-40B8-B898-7A8073F49F6A}" type="parTrans" cxnId="{D795B3DD-A39B-4B1E-BEF1-A804C224A877}">
      <dgm:prSet/>
      <dgm:spPr/>
      <dgm:t>
        <a:bodyPr/>
        <a:lstStyle/>
        <a:p>
          <a:endParaRPr lang="en-US"/>
        </a:p>
      </dgm:t>
    </dgm:pt>
    <dgm:pt modelId="{19FD4F5B-5BFF-429B-B390-D86A5107FB90}" type="sibTrans" cxnId="{D795B3DD-A39B-4B1E-BEF1-A804C224A877}">
      <dgm:prSet/>
      <dgm:spPr/>
      <dgm:t>
        <a:bodyPr/>
        <a:lstStyle/>
        <a:p>
          <a:endParaRPr lang="en-US"/>
        </a:p>
      </dgm:t>
    </dgm:pt>
    <dgm:pt modelId="{E2B415BB-D7A3-49CC-9FE5-EDE12D3CC35D}">
      <dgm:prSet phldrT="[Text]"/>
      <dgm:spPr/>
      <dgm:t>
        <a:bodyPr/>
        <a:lstStyle/>
        <a:p>
          <a:r>
            <a:rPr lang="en-US" b="1" dirty="0"/>
            <a:t>The Firm</a:t>
          </a:r>
        </a:p>
      </dgm:t>
    </dgm:pt>
    <dgm:pt modelId="{7E58588B-E690-4A0C-A820-8D08E39C2D3F}" type="parTrans" cxnId="{49250CA7-BC9F-4540-A991-005FFF21FED5}">
      <dgm:prSet/>
      <dgm:spPr/>
      <dgm:t>
        <a:bodyPr/>
        <a:lstStyle/>
        <a:p>
          <a:endParaRPr lang="en-US"/>
        </a:p>
      </dgm:t>
    </dgm:pt>
    <dgm:pt modelId="{999EFCAB-6B3B-4631-B230-9DD4D737063B}" type="sibTrans" cxnId="{49250CA7-BC9F-4540-A991-005FFF21FED5}">
      <dgm:prSet/>
      <dgm:spPr/>
      <dgm:t>
        <a:bodyPr/>
        <a:lstStyle/>
        <a:p>
          <a:endParaRPr lang="en-US"/>
        </a:p>
      </dgm:t>
    </dgm:pt>
    <dgm:pt modelId="{831E092F-330C-4CE2-9537-B7891EBFE810}" type="pres">
      <dgm:prSet presAssocID="{6897663C-FB9F-4B22-AAB8-B94A68AF6C44}" presName="Name0" presStyleCnt="0">
        <dgm:presLayoutVars>
          <dgm:chMax val="4"/>
          <dgm:resizeHandles val="exact"/>
        </dgm:presLayoutVars>
      </dgm:prSet>
      <dgm:spPr/>
    </dgm:pt>
    <dgm:pt modelId="{C43C2CFA-0158-49EA-A049-127D0FF8398A}" type="pres">
      <dgm:prSet presAssocID="{6897663C-FB9F-4B22-AAB8-B94A68AF6C44}" presName="ellipse" presStyleLbl="trBgShp" presStyleIdx="0" presStyleCnt="1"/>
      <dgm:spPr/>
    </dgm:pt>
    <dgm:pt modelId="{4A217EAE-7CAE-40F5-92FF-BA832DD3FF9C}" type="pres">
      <dgm:prSet presAssocID="{6897663C-FB9F-4B22-AAB8-B94A68AF6C44}" presName="arrow1" presStyleLbl="fgShp" presStyleIdx="0" presStyleCnt="1"/>
      <dgm:spPr/>
    </dgm:pt>
    <dgm:pt modelId="{FA5E173B-2475-4290-B507-7BAA7FAC0AA5}" type="pres">
      <dgm:prSet presAssocID="{6897663C-FB9F-4B22-AAB8-B94A68AF6C44}" presName="rectangle" presStyleLbl="revTx" presStyleIdx="0" presStyleCnt="1">
        <dgm:presLayoutVars>
          <dgm:bulletEnabled val="1"/>
        </dgm:presLayoutVars>
      </dgm:prSet>
      <dgm:spPr/>
    </dgm:pt>
    <dgm:pt modelId="{DD613FD3-BB54-48FD-AB0A-CAD365BA3859}" type="pres">
      <dgm:prSet presAssocID="{3643ED31-ACDA-4E77-9ABF-9B85DF80D094}" presName="item1" presStyleLbl="node1" presStyleIdx="0" presStyleCnt="3">
        <dgm:presLayoutVars>
          <dgm:bulletEnabled val="1"/>
        </dgm:presLayoutVars>
      </dgm:prSet>
      <dgm:spPr/>
    </dgm:pt>
    <dgm:pt modelId="{64207583-E24F-4C60-973B-55CA4FF2C51A}" type="pres">
      <dgm:prSet presAssocID="{7F417804-0538-45F6-88D2-4C7C7469B97C}" presName="item2" presStyleLbl="node1" presStyleIdx="1" presStyleCnt="3">
        <dgm:presLayoutVars>
          <dgm:bulletEnabled val="1"/>
        </dgm:presLayoutVars>
      </dgm:prSet>
      <dgm:spPr/>
    </dgm:pt>
    <dgm:pt modelId="{EBA4CABA-68D5-44D2-BF8A-41F67C49449E}" type="pres">
      <dgm:prSet presAssocID="{E2B415BB-D7A3-49CC-9FE5-EDE12D3CC35D}" presName="item3" presStyleLbl="node1" presStyleIdx="2" presStyleCnt="3">
        <dgm:presLayoutVars>
          <dgm:bulletEnabled val="1"/>
        </dgm:presLayoutVars>
      </dgm:prSet>
      <dgm:spPr/>
    </dgm:pt>
    <dgm:pt modelId="{BD45D301-AFFC-4008-95AF-4238D912FA82}" type="pres">
      <dgm:prSet presAssocID="{6897663C-FB9F-4B22-AAB8-B94A68AF6C44}" presName="funnel" presStyleLbl="trAlignAcc1" presStyleIdx="0" presStyleCnt="1"/>
      <dgm:spPr/>
    </dgm:pt>
  </dgm:ptLst>
  <dgm:cxnLst>
    <dgm:cxn modelId="{A9951919-4A3C-4027-BDDD-D092DE5ED020}" srcId="{6897663C-FB9F-4B22-AAB8-B94A68AF6C44}" destId="{3643ED31-ACDA-4E77-9ABF-9B85DF80D094}" srcOrd="1" destOrd="0" parTransId="{CF65A27F-EC85-44A9-ABC2-094A51DF130B}" sibTransId="{9DC1B42E-3958-4FF2-B63B-304AE2777AF9}"/>
    <dgm:cxn modelId="{99C8ED39-DA78-4963-9085-27DC464F2579}" type="presOf" srcId="{3643ED31-ACDA-4E77-9ABF-9B85DF80D094}" destId="{64207583-E24F-4C60-973B-55CA4FF2C51A}" srcOrd="0" destOrd="0" presId="urn:microsoft.com/office/officeart/2005/8/layout/funnel1"/>
    <dgm:cxn modelId="{64109E4D-4615-42C2-9346-2EC787B1425C}" type="presOf" srcId="{E2B415BB-D7A3-49CC-9FE5-EDE12D3CC35D}" destId="{FA5E173B-2475-4290-B507-7BAA7FAC0AA5}" srcOrd="0" destOrd="0" presId="urn:microsoft.com/office/officeart/2005/8/layout/funnel1"/>
    <dgm:cxn modelId="{A3E80E85-B3D8-4640-8EAA-725A218E4148}" srcId="{6897663C-FB9F-4B22-AAB8-B94A68AF6C44}" destId="{ADDC130A-30C2-4B7A-934A-AD36BF5C75C1}" srcOrd="0" destOrd="0" parTransId="{10DAC89D-31C0-42EA-97A8-AAED47ACAEF8}" sibTransId="{69B952A6-FAAF-4790-B051-6019B514D142}"/>
    <dgm:cxn modelId="{49250CA7-BC9F-4540-A991-005FFF21FED5}" srcId="{6897663C-FB9F-4B22-AAB8-B94A68AF6C44}" destId="{E2B415BB-D7A3-49CC-9FE5-EDE12D3CC35D}" srcOrd="3" destOrd="0" parTransId="{7E58588B-E690-4A0C-A820-8D08E39C2D3F}" sibTransId="{999EFCAB-6B3B-4631-B230-9DD4D737063B}"/>
    <dgm:cxn modelId="{D795B3DD-A39B-4B1E-BEF1-A804C224A877}" srcId="{6897663C-FB9F-4B22-AAB8-B94A68AF6C44}" destId="{7F417804-0538-45F6-88D2-4C7C7469B97C}" srcOrd="2" destOrd="0" parTransId="{51B18550-6FC8-40B8-B898-7A8073F49F6A}" sibTransId="{19FD4F5B-5BFF-429B-B390-D86A5107FB90}"/>
    <dgm:cxn modelId="{9E0594F4-128D-4D81-A63B-DB9D6A4CC274}" type="presOf" srcId="{ADDC130A-30C2-4B7A-934A-AD36BF5C75C1}" destId="{EBA4CABA-68D5-44D2-BF8A-41F67C49449E}" srcOrd="0" destOrd="0" presId="urn:microsoft.com/office/officeart/2005/8/layout/funnel1"/>
    <dgm:cxn modelId="{B2DA04F6-3906-4B75-8AD2-882B7CA54EE1}" type="presOf" srcId="{7F417804-0538-45F6-88D2-4C7C7469B97C}" destId="{DD613FD3-BB54-48FD-AB0A-CAD365BA3859}" srcOrd="0" destOrd="0" presId="urn:microsoft.com/office/officeart/2005/8/layout/funnel1"/>
    <dgm:cxn modelId="{3AD9BFF9-4D07-4D4D-A35B-9F3AC3A308BF}" type="presOf" srcId="{6897663C-FB9F-4B22-AAB8-B94A68AF6C44}" destId="{831E092F-330C-4CE2-9537-B7891EBFE810}" srcOrd="0" destOrd="0" presId="urn:microsoft.com/office/officeart/2005/8/layout/funnel1"/>
    <dgm:cxn modelId="{528BC86A-A365-46D0-A6ED-0AF4B0AE1D24}" type="presParOf" srcId="{831E092F-330C-4CE2-9537-B7891EBFE810}" destId="{C43C2CFA-0158-49EA-A049-127D0FF8398A}" srcOrd="0" destOrd="0" presId="urn:microsoft.com/office/officeart/2005/8/layout/funnel1"/>
    <dgm:cxn modelId="{DE7891F6-17B7-43CE-8EAD-6345A673D117}" type="presParOf" srcId="{831E092F-330C-4CE2-9537-B7891EBFE810}" destId="{4A217EAE-7CAE-40F5-92FF-BA832DD3FF9C}" srcOrd="1" destOrd="0" presId="urn:microsoft.com/office/officeart/2005/8/layout/funnel1"/>
    <dgm:cxn modelId="{51126400-2B46-497F-B7A5-BC941421D510}" type="presParOf" srcId="{831E092F-330C-4CE2-9537-B7891EBFE810}" destId="{FA5E173B-2475-4290-B507-7BAA7FAC0AA5}" srcOrd="2" destOrd="0" presId="urn:microsoft.com/office/officeart/2005/8/layout/funnel1"/>
    <dgm:cxn modelId="{6DFD971F-1CDD-4F07-A5DB-378FE1F0B5FD}" type="presParOf" srcId="{831E092F-330C-4CE2-9537-B7891EBFE810}" destId="{DD613FD3-BB54-48FD-AB0A-CAD365BA3859}" srcOrd="3" destOrd="0" presId="urn:microsoft.com/office/officeart/2005/8/layout/funnel1"/>
    <dgm:cxn modelId="{269BBA15-F370-4F7A-AF86-2F69400863D1}" type="presParOf" srcId="{831E092F-330C-4CE2-9537-B7891EBFE810}" destId="{64207583-E24F-4C60-973B-55CA4FF2C51A}" srcOrd="4" destOrd="0" presId="urn:microsoft.com/office/officeart/2005/8/layout/funnel1"/>
    <dgm:cxn modelId="{75D8A60B-0403-41BA-84FE-5C1022CEEF86}" type="presParOf" srcId="{831E092F-330C-4CE2-9537-B7891EBFE810}" destId="{EBA4CABA-68D5-44D2-BF8A-41F67C49449E}" srcOrd="5" destOrd="0" presId="urn:microsoft.com/office/officeart/2005/8/layout/funnel1"/>
    <dgm:cxn modelId="{FE028630-7CF0-49A0-AB4D-579FB4960CD2}" type="presParOf" srcId="{831E092F-330C-4CE2-9537-B7891EBFE810}" destId="{BD45D301-AFFC-4008-95AF-4238D912FA82}"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C2CFA-0158-49EA-A049-127D0FF8398A}">
      <dsp:nvSpPr>
        <dsp:cNvPr id="0" name=""/>
        <dsp:cNvSpPr/>
      </dsp:nvSpPr>
      <dsp:spPr>
        <a:xfrm>
          <a:off x="1110018" y="88395"/>
          <a:ext cx="1754303" cy="60924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217EAE-7CAE-40F5-92FF-BA832DD3FF9C}">
      <dsp:nvSpPr>
        <dsp:cNvPr id="0" name=""/>
        <dsp:cNvSpPr/>
      </dsp:nvSpPr>
      <dsp:spPr>
        <a:xfrm>
          <a:off x="1819898" y="1580232"/>
          <a:ext cx="339981" cy="217588"/>
        </a:xfrm>
        <a:prstGeom prst="down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5E173B-2475-4290-B507-7BAA7FAC0AA5}">
      <dsp:nvSpPr>
        <dsp:cNvPr id="0" name=""/>
        <dsp:cNvSpPr/>
      </dsp:nvSpPr>
      <dsp:spPr>
        <a:xfrm>
          <a:off x="1173934" y="1754303"/>
          <a:ext cx="1631910" cy="407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The Firm</a:t>
          </a:r>
        </a:p>
      </dsp:txBody>
      <dsp:txXfrm>
        <a:off x="1173934" y="1754303"/>
        <a:ext cx="1631910" cy="407977"/>
      </dsp:txXfrm>
    </dsp:sp>
    <dsp:sp modelId="{DD613FD3-BB54-48FD-AB0A-CAD365BA3859}">
      <dsp:nvSpPr>
        <dsp:cNvPr id="0" name=""/>
        <dsp:cNvSpPr/>
      </dsp:nvSpPr>
      <dsp:spPr>
        <a:xfrm>
          <a:off x="1747822" y="744694"/>
          <a:ext cx="611966" cy="61196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Investor</a:t>
          </a:r>
        </a:p>
      </dsp:txBody>
      <dsp:txXfrm>
        <a:off x="1837442" y="834314"/>
        <a:ext cx="432726" cy="432726"/>
      </dsp:txXfrm>
    </dsp:sp>
    <dsp:sp modelId="{64207583-E24F-4C60-973B-55CA4FF2C51A}">
      <dsp:nvSpPr>
        <dsp:cNvPr id="0" name=""/>
        <dsp:cNvSpPr/>
      </dsp:nvSpPr>
      <dsp:spPr>
        <a:xfrm>
          <a:off x="1309927" y="285584"/>
          <a:ext cx="611966" cy="61196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Investor</a:t>
          </a:r>
        </a:p>
      </dsp:txBody>
      <dsp:txXfrm>
        <a:off x="1399547" y="375204"/>
        <a:ext cx="432726" cy="432726"/>
      </dsp:txXfrm>
    </dsp:sp>
    <dsp:sp modelId="{EBA4CABA-68D5-44D2-BF8A-41F67C49449E}">
      <dsp:nvSpPr>
        <dsp:cNvPr id="0" name=""/>
        <dsp:cNvSpPr/>
      </dsp:nvSpPr>
      <dsp:spPr>
        <a:xfrm>
          <a:off x="1935492" y="137624"/>
          <a:ext cx="611966" cy="6119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Investor	</a:t>
          </a:r>
        </a:p>
      </dsp:txBody>
      <dsp:txXfrm>
        <a:off x="2025112" y="227244"/>
        <a:ext cx="432726" cy="432726"/>
      </dsp:txXfrm>
    </dsp:sp>
    <dsp:sp modelId="{BD45D301-AFFC-4008-95AF-4238D912FA82}">
      <dsp:nvSpPr>
        <dsp:cNvPr id="0" name=""/>
        <dsp:cNvSpPr/>
      </dsp:nvSpPr>
      <dsp:spPr>
        <a:xfrm>
          <a:off x="1037942" y="13599"/>
          <a:ext cx="1903895" cy="152311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589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802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868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794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November 16,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977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November 16,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0633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960BD-7AC1-4217-9611-AAA56D3EE38F}" type="datetime4">
              <a:rPr lang="en-US" smtClean="0"/>
              <a:pPr/>
              <a:t>November 16, 2022</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941192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November 16,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2525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November 16,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306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November 16,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292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November 16,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39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November 16, 2022</a:t>
            </a:fld>
            <a:endParaRPr lang="en-US" dirty="0">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4215227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490133" y="1930081"/>
            <a:ext cx="9144000" cy="1960530"/>
          </a:xfrm>
        </p:spPr>
        <p:txBody>
          <a:bodyPr/>
          <a:lstStyle/>
          <a:p>
            <a:r>
              <a:rPr lang="en-US" b="1" spc="-150" dirty="0">
                <a:solidFill>
                  <a:schemeClr val="tx1">
                    <a:lumMod val="75000"/>
                    <a:lumOff val="25000"/>
                  </a:schemeClr>
                </a:solidFill>
                <a:latin typeface="Corbel" panose="020B0503020204020204" pitchFamily="34" charset="0"/>
                <a:cs typeface="Calibri" panose="020F0502020204030204" pitchFamily="34" charset="0"/>
              </a:rPr>
              <a:t>Capital Structure and the Informational Role of Debt</a:t>
            </a:r>
          </a:p>
        </p:txBody>
      </p:sp>
      <p:pic>
        <p:nvPicPr>
          <p:cNvPr id="5" name="Picture 4" descr="A picture containing text, sign&#10;&#10;Description automatically generated">
            <a:extLst>
              <a:ext uri="{FF2B5EF4-FFF2-40B4-BE49-F238E27FC236}">
                <a16:creationId xmlns:a16="http://schemas.microsoft.com/office/drawing/2014/main" id="{D464A24F-A446-5A41-8033-53B1A84C232F}"/>
              </a:ext>
            </a:extLst>
          </p:cNvPr>
          <p:cNvPicPr>
            <a:picLocks noChangeAspect="1"/>
          </p:cNvPicPr>
          <p:nvPr/>
        </p:nvPicPr>
        <p:blipFill>
          <a:blip r:embed="rId2"/>
          <a:stretch>
            <a:fillRect/>
          </a:stretch>
        </p:blipFill>
        <p:spPr>
          <a:xfrm>
            <a:off x="4370968" y="1025992"/>
            <a:ext cx="3450064" cy="681387"/>
          </a:xfrm>
          <a:prstGeom prst="rect">
            <a:avLst/>
          </a:prstGeom>
        </p:spPr>
      </p:pic>
      <p:sp>
        <p:nvSpPr>
          <p:cNvPr id="6" name="Subtitle 2">
            <a:extLst>
              <a:ext uri="{FF2B5EF4-FFF2-40B4-BE49-F238E27FC236}">
                <a16:creationId xmlns:a16="http://schemas.microsoft.com/office/drawing/2014/main" id="{EEF0D0AF-BA9D-BA4C-AB3F-F8D9E7955440}"/>
              </a:ext>
            </a:extLst>
          </p:cNvPr>
          <p:cNvSpPr txBox="1">
            <a:spLocks/>
          </p:cNvSpPr>
          <p:nvPr/>
        </p:nvSpPr>
        <p:spPr>
          <a:xfrm>
            <a:off x="1524000" y="486347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solidFill>
                  <a:schemeClr val="tx1">
                    <a:lumMod val="65000"/>
                    <a:lumOff val="35000"/>
                  </a:schemeClr>
                </a:solidFill>
                <a:latin typeface="Corbel" panose="020B0503020204020204" pitchFamily="34" charset="0"/>
              </a:rPr>
              <a:t>Milton Harris &amp; Artur </a:t>
            </a:r>
            <a:r>
              <a:rPr lang="en-US" sz="3200" dirty="0" err="1">
                <a:solidFill>
                  <a:schemeClr val="tx1">
                    <a:lumMod val="65000"/>
                    <a:lumOff val="35000"/>
                  </a:schemeClr>
                </a:solidFill>
                <a:latin typeface="Corbel" panose="020B0503020204020204" pitchFamily="34" charset="0"/>
              </a:rPr>
              <a:t>Raviv</a:t>
            </a:r>
            <a:endParaRPr lang="en-US" sz="3200" dirty="0">
              <a:solidFill>
                <a:schemeClr val="tx1">
                  <a:lumMod val="65000"/>
                  <a:lumOff val="35000"/>
                </a:schemeClr>
              </a:solidFill>
              <a:latin typeface="Corbel" panose="020B0503020204020204" pitchFamily="34" charset="0"/>
            </a:endParaRPr>
          </a:p>
          <a:p>
            <a:r>
              <a:rPr lang="en-US" dirty="0">
                <a:solidFill>
                  <a:schemeClr val="tx1">
                    <a:lumMod val="65000"/>
                    <a:lumOff val="35000"/>
                  </a:schemeClr>
                </a:solidFill>
                <a:latin typeface="Corbel" panose="020B0503020204020204" pitchFamily="34" charset="0"/>
              </a:rPr>
              <a:t>Journal of Finance | 1990</a:t>
            </a:r>
          </a:p>
        </p:txBody>
      </p:sp>
      <p:sp>
        <p:nvSpPr>
          <p:cNvPr id="8" name="Rectangle 7">
            <a:extLst>
              <a:ext uri="{FF2B5EF4-FFF2-40B4-BE49-F238E27FC236}">
                <a16:creationId xmlns:a16="http://schemas.microsoft.com/office/drawing/2014/main" id="{9A08752B-3956-1B49-A67C-A87B88B39B90}"/>
              </a:ext>
            </a:extLst>
          </p:cNvPr>
          <p:cNvSpPr/>
          <p:nvPr/>
        </p:nvSpPr>
        <p:spPr>
          <a:xfrm>
            <a:off x="5355021" y="4136613"/>
            <a:ext cx="1481958" cy="457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Rectangle 9">
            <a:extLst>
              <a:ext uri="{FF2B5EF4-FFF2-40B4-BE49-F238E27FC236}">
                <a16:creationId xmlns:a16="http://schemas.microsoft.com/office/drawing/2014/main" id="{44356E6B-40CF-5F42-B72E-3CEF14FAF60D}"/>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Tree>
    <p:extLst>
      <p:ext uri="{BB962C8B-B14F-4D97-AF65-F5344CB8AC3E}">
        <p14:creationId xmlns:p14="http://schemas.microsoft.com/office/powerpoint/2010/main" val="24146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Comparative Statics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668514"/>
                <a:ext cx="9656064" cy="362255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b="1" dirty="0">
                    <a:solidFill>
                      <a:schemeClr val="bg2">
                        <a:lumMod val="25000"/>
                      </a:schemeClr>
                    </a:solidFill>
                    <a:latin typeface="Corbel" panose="020B0503020204020204" pitchFamily="34" charset="0"/>
                  </a:rPr>
                  <a:t>Proposition 1 (Probability of Reorganization): </a:t>
                </a:r>
              </a:p>
              <a:p>
                <a:pPr algn="l">
                  <a:lnSpc>
                    <a:spcPct val="100000"/>
                  </a:lnSpc>
                </a:pPr>
                <a:r>
                  <a:rPr lang="en-US" sz="1800" dirty="0">
                    <a:solidFill>
                      <a:schemeClr val="bg2">
                        <a:lumMod val="25000"/>
                      </a:schemeClr>
                    </a:solidFill>
                    <a:latin typeface="Corbel" panose="020B0503020204020204" pitchFamily="34" charset="0"/>
                  </a:rPr>
                  <a:t>If the firm defaults in period one, then the probability that it will reorganize, </a:t>
                </a:r>
                <a14:m>
                  <m:oMath xmlns:m="http://schemas.openxmlformats.org/officeDocument/2006/math">
                    <m:r>
                      <a:rPr lang="en-US" sz="1800" b="0" i="1" smtClean="0">
                        <a:solidFill>
                          <a:schemeClr val="bg2">
                            <a:lumMod val="25000"/>
                          </a:schemeClr>
                        </a:solidFill>
                        <a:latin typeface="Cambria Math" panose="02040503050406030204" pitchFamily="18" charset="0"/>
                      </a:rPr>
                      <m:t>𝑃</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𝑅</m:t>
                        </m:r>
                      </m:e>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e>
                    </m:d>
                    <m:r>
                      <a:rPr lang="en-US" sz="1800" b="0" i="0"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is independent of default costs, K, and debt level, D.  Under the constant returns to scale assumption, </a:t>
                </a:r>
                <a14:m>
                  <m:oMath xmlns:m="http://schemas.openxmlformats.org/officeDocument/2006/math">
                    <m:r>
                      <a:rPr lang="en-US" sz="1800" i="1">
                        <a:solidFill>
                          <a:schemeClr val="bg2">
                            <a:lumMod val="25000"/>
                          </a:schemeClr>
                        </a:solidFill>
                        <a:latin typeface="Cambria Math" panose="02040503050406030204" pitchFamily="18" charset="0"/>
                      </a:rPr>
                      <m:t>𝑃</m:t>
                    </m:r>
                    <m:d>
                      <m:dPr>
                        <m:ctrlPr>
                          <a:rPr lang="en-US" sz="1800" i="1">
                            <a:solidFill>
                              <a:schemeClr val="bg2">
                                <a:lumMod val="25000"/>
                              </a:schemeClr>
                            </a:solidFill>
                            <a:latin typeface="Cambria Math" panose="02040503050406030204" pitchFamily="18" charset="0"/>
                          </a:rPr>
                        </m:ctrlPr>
                      </m:dPr>
                      <m:e>
                        <m:r>
                          <a:rPr lang="en-US" sz="1800" i="1">
                            <a:solidFill>
                              <a:schemeClr val="bg2">
                                <a:lumMod val="25000"/>
                              </a:schemeClr>
                            </a:solidFill>
                            <a:latin typeface="Cambria Math" panose="02040503050406030204" pitchFamily="18" charset="0"/>
                          </a:rPr>
                          <m:t>𝑅</m:t>
                        </m:r>
                      </m:e>
                      <m:e>
                        <m:r>
                          <a:rPr lang="en-US" sz="1800" i="1">
                            <a:solidFill>
                              <a:schemeClr val="bg2">
                                <a:lumMod val="25000"/>
                              </a:schemeClr>
                            </a:solidFill>
                            <a:latin typeface="Cambria Math" panose="02040503050406030204" pitchFamily="18" charset="0"/>
                          </a:rPr>
                          <m:t>𝑥</m:t>
                        </m:r>
                        <m:r>
                          <a:rPr lang="en-US" sz="1800" i="1">
                            <a:solidFill>
                              <a:schemeClr val="bg2">
                                <a:lumMod val="25000"/>
                              </a:schemeClr>
                            </a:solidFill>
                            <a:latin typeface="Cambria Math" panose="02040503050406030204" pitchFamily="18" charset="0"/>
                          </a:rPr>
                          <m:t>,</m:t>
                        </m:r>
                        <m:r>
                          <a:rPr lang="en-US" sz="1800" i="1">
                            <a:solidFill>
                              <a:schemeClr val="bg2">
                                <a:lumMod val="25000"/>
                              </a:schemeClr>
                            </a:solidFill>
                            <a:latin typeface="Cambria Math" panose="02040503050406030204" pitchFamily="18" charset="0"/>
                          </a:rPr>
                          <m:t>𝑠</m:t>
                        </m:r>
                      </m:e>
                    </m:d>
                  </m:oMath>
                </a14:m>
                <a:r>
                  <a:rPr lang="en-US" sz="1800" dirty="0">
                    <a:solidFill>
                      <a:schemeClr val="bg2">
                        <a:lumMod val="25000"/>
                      </a:schemeClr>
                    </a:solidFill>
                    <a:latin typeface="Corbel" panose="020B0503020204020204" pitchFamily="34" charset="0"/>
                  </a:rPr>
                  <a:t> depends on current income, x, and firm scale, s, only through the ratio the ratio </a:t>
                </a:r>
                <a14:m>
                  <m:oMath xmlns:m="http://schemas.openxmlformats.org/officeDocument/2006/math">
                    <m:f>
                      <m:fPr>
                        <m:ctrlPr>
                          <a:rPr lang="en-US" sz="1800" b="0" i="1" smtClean="0">
                            <a:solidFill>
                              <a:schemeClr val="bg2">
                                <a:lumMod val="25000"/>
                              </a:schemeClr>
                            </a:solidFill>
                            <a:latin typeface="Cambria Math" panose="02040503050406030204" pitchFamily="18" charset="0"/>
                          </a:rPr>
                        </m:ctrlPr>
                      </m:fPr>
                      <m:num>
                        <m:r>
                          <a:rPr lang="en-US" sz="1800" b="0" i="1" smtClean="0">
                            <a:solidFill>
                              <a:schemeClr val="bg2">
                                <a:lumMod val="25000"/>
                              </a:schemeClr>
                            </a:solidFill>
                            <a:latin typeface="Cambria Math" panose="02040503050406030204" pitchFamily="18" charset="0"/>
                          </a:rPr>
                          <m:t>𝑥</m:t>
                        </m:r>
                      </m:num>
                      <m:den>
                        <m:r>
                          <a:rPr lang="en-US" sz="1800" b="0" i="1" smtClean="0">
                            <a:solidFill>
                              <a:schemeClr val="bg2">
                                <a:lumMod val="25000"/>
                              </a:schemeClr>
                            </a:solidFill>
                            <a:latin typeface="Cambria Math" panose="02040503050406030204" pitchFamily="18" charset="0"/>
                          </a:rPr>
                          <m:t>𝑠</m:t>
                        </m:r>
                      </m:den>
                    </m:f>
                    <m:r>
                      <a:rPr lang="en-US" sz="1800" b="0" i="1" smtClean="0">
                        <a:solidFill>
                          <a:schemeClr val="bg2">
                            <a:lumMod val="25000"/>
                          </a:schemeClr>
                        </a:solidFill>
                        <a:latin typeface="Cambria Math" panose="02040503050406030204" pitchFamily="18" charset="0"/>
                      </a:rPr>
                      <m:t>.</m:t>
                    </m:r>
                  </m:oMath>
                </a14:m>
                <a:endParaRPr lang="en-US" sz="1800" dirty="0">
                  <a:solidFill>
                    <a:schemeClr val="bg2">
                      <a:lumMod val="25000"/>
                    </a:schemeClr>
                  </a:solidFill>
                  <a:latin typeface="Corbel" panose="020B0503020204020204" pitchFamily="34" charset="0"/>
                </a:endParaRPr>
              </a:p>
              <a:p>
                <a:pPr algn="l">
                  <a:lnSpc>
                    <a:spcPct val="100000"/>
                  </a:lnSpc>
                </a:pPr>
                <a:r>
                  <a:rPr lang="en-US" sz="2000" b="1" dirty="0">
                    <a:solidFill>
                      <a:schemeClr val="bg2">
                        <a:lumMod val="25000"/>
                      </a:schemeClr>
                    </a:solidFill>
                    <a:latin typeface="Corbel" panose="020B0503020204020204" pitchFamily="34" charset="0"/>
                  </a:rPr>
                  <a:t>Proposition 2 (Debt Level and Coverage Ratio): </a:t>
                </a:r>
              </a:p>
              <a:p>
                <a:pPr algn="l">
                  <a:lnSpc>
                    <a:spcPct val="100000"/>
                  </a:lnSpc>
                </a:pPr>
                <a:r>
                  <a:rPr lang="en-US" sz="1800" dirty="0">
                    <a:solidFill>
                      <a:schemeClr val="bg2">
                        <a:lumMod val="25000"/>
                      </a:schemeClr>
                    </a:solidFill>
                    <a:latin typeface="Corbel" panose="020B0503020204020204" pitchFamily="34" charset="0"/>
                  </a:rPr>
                  <a:t>The optimal debt level, D(s), decreases with increases in default costs, K, and increases with increases in liquidation value, L.  Additionally, the debt coverage ratio, </a:t>
                </a:r>
                <a14:m>
                  <m:oMath xmlns:m="http://schemas.openxmlformats.org/officeDocument/2006/math">
                    <m:f>
                      <m:fPr>
                        <m:ctrlPr>
                          <a:rPr lang="en-US" sz="1800" b="0" i="1" smtClean="0">
                            <a:solidFill>
                              <a:schemeClr val="bg2">
                                <a:lumMod val="25000"/>
                              </a:schemeClr>
                            </a:solidFill>
                            <a:latin typeface="Cambria Math" panose="02040503050406030204" pitchFamily="18" charset="0"/>
                          </a:rPr>
                        </m:ctrlPr>
                      </m:fPr>
                      <m:num>
                        <m:acc>
                          <m:accPr>
                            <m:chr m:val="̅"/>
                            <m:ctrlPr>
                              <a:rPr lang="en-US" sz="180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𝑥</m:t>
                            </m:r>
                          </m:e>
                        </m:acc>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e>
                        </m:d>
                      </m:num>
                      <m:den>
                        <m:r>
                          <a:rPr lang="en-US" sz="1800" b="0" i="1" smtClean="0">
                            <a:solidFill>
                              <a:schemeClr val="bg2">
                                <a:lumMod val="25000"/>
                              </a:schemeClr>
                            </a:solidFill>
                            <a:latin typeface="Cambria Math" panose="02040503050406030204" pitchFamily="18" charset="0"/>
                          </a:rPr>
                          <m:t>𝐷</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e>
                        </m:d>
                      </m:den>
                    </m:f>
                    <m:r>
                      <a:rPr lang="en-US" sz="1800" b="0" i="1" smtClean="0">
                        <a:solidFill>
                          <a:schemeClr val="bg2">
                            <a:lumMod val="25000"/>
                          </a:schemeClr>
                        </a:solidFill>
                        <a:latin typeface="Cambria Math" panose="02040503050406030204" pitchFamily="18" charset="0"/>
                      </a:rPr>
                      <m:t>, </m:t>
                    </m:r>
                  </m:oMath>
                </a14:m>
                <a:r>
                  <a:rPr lang="en-US" sz="1800" dirty="0">
                    <a:solidFill>
                      <a:schemeClr val="bg2">
                        <a:lumMod val="25000"/>
                      </a:schemeClr>
                    </a:solidFill>
                    <a:latin typeface="Corbel" panose="020B0503020204020204" pitchFamily="34" charset="0"/>
                  </a:rPr>
                  <a:t>moves in the opposite direction of the debt level with changes in K and L.  Under the constant returns to scale assumption, the debt level is proportional to firm scale, s, and the expected debt coverage ratio is independent of firm scale.  </a:t>
                </a: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668514"/>
                <a:ext cx="9656064" cy="3622558"/>
              </a:xfrm>
              <a:prstGeom prst="rect">
                <a:avLst/>
              </a:prstGeom>
              <a:blipFill>
                <a:blip r:embed="rId2"/>
                <a:stretch>
                  <a:fillRect l="-1578" t="-1010" r="-75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Analysis of the 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43411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Comparative Statics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668514"/>
                <a:ext cx="9656064" cy="362255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b="1" dirty="0">
                    <a:solidFill>
                      <a:schemeClr val="bg2">
                        <a:lumMod val="25000"/>
                      </a:schemeClr>
                    </a:solidFill>
                    <a:latin typeface="Corbel" panose="020B0503020204020204" pitchFamily="34" charset="0"/>
                  </a:rPr>
                  <a:t>Proposition 3 (Debt Level and Default Probability):</a:t>
                </a:r>
              </a:p>
              <a:p>
                <a:pPr algn="l">
                  <a:lnSpc>
                    <a:spcPct val="100000"/>
                  </a:lnSpc>
                </a:pPr>
                <a:r>
                  <a:rPr lang="en-US" sz="1800" dirty="0">
                    <a:solidFill>
                      <a:schemeClr val="bg2">
                        <a:lumMod val="25000"/>
                      </a:schemeClr>
                    </a:solidFill>
                    <a:latin typeface="Corbel" panose="020B0503020204020204" pitchFamily="34" charset="0"/>
                  </a:rPr>
                  <a:t> Debt level and default probability move in the same direction with shifts in K and L.  Under the constant returns to scale assumption, default probability is independent of firm scale, s. </a:t>
                </a:r>
              </a:p>
              <a:p>
                <a:pPr algn="l">
                  <a:lnSpc>
                    <a:spcPct val="100000"/>
                  </a:lnSpc>
                </a:pPr>
                <a:r>
                  <a:rPr lang="en-US" sz="2000" b="1" dirty="0">
                    <a:solidFill>
                      <a:schemeClr val="bg2">
                        <a:lumMod val="25000"/>
                      </a:schemeClr>
                    </a:solidFill>
                    <a:latin typeface="Corbel" panose="020B0503020204020204" pitchFamily="34" charset="0"/>
                  </a:rPr>
                  <a:t>Proposition 4 (Market Value of the Firm): </a:t>
                </a:r>
              </a:p>
              <a:p>
                <a:pPr algn="l">
                  <a:lnSpc>
                    <a:spcPct val="100000"/>
                  </a:lnSpc>
                </a:pPr>
                <a:r>
                  <a:rPr lang="en-US" sz="1800" dirty="0">
                    <a:solidFill>
                      <a:schemeClr val="bg2">
                        <a:lumMod val="25000"/>
                      </a:schemeClr>
                    </a:solidFill>
                    <a:latin typeface="Corbel" panose="020B0503020204020204" pitchFamily="34" charset="0"/>
                  </a:rPr>
                  <a:t>Market value of the firm, </a:t>
                </a:r>
                <a14:m>
                  <m:oMath xmlns:m="http://schemas.openxmlformats.org/officeDocument/2006/math">
                    <m:r>
                      <a:rPr lang="en-US" sz="1800" i="1" smtClean="0">
                        <a:solidFill>
                          <a:schemeClr val="bg2">
                            <a:lumMod val="25000"/>
                          </a:schemeClr>
                        </a:solidFill>
                        <a:latin typeface="Cambria Math" panose="02040503050406030204" pitchFamily="18" charset="0"/>
                        <a:ea typeface="Cambria Math" panose="02040503050406030204" pitchFamily="18" charset="0"/>
                      </a:rPr>
                      <m:t>𝛽</m:t>
                    </m:r>
                    <m:r>
                      <a:rPr lang="en-US" sz="1800" b="0" i="1" smtClean="0">
                        <a:solidFill>
                          <a:schemeClr val="bg2">
                            <a:lumMod val="25000"/>
                          </a:schemeClr>
                        </a:solidFill>
                        <a:latin typeface="Cambria Math" panose="02040503050406030204" pitchFamily="18" charset="0"/>
                        <a:ea typeface="Cambria Math" panose="02040503050406030204" pitchFamily="18" charset="0"/>
                      </a:rPr>
                      <m:t>𝑣</m:t>
                    </m:r>
                  </m:oMath>
                </a14:m>
                <a:r>
                  <a:rPr lang="en-US" sz="1800" dirty="0">
                    <a:solidFill>
                      <a:schemeClr val="bg2">
                        <a:lumMod val="25000"/>
                      </a:schemeClr>
                    </a:solidFill>
                    <a:latin typeface="Corbel" panose="020B0503020204020204" pitchFamily="34" charset="0"/>
                  </a:rPr>
                  <a:t>, increases in liquidation value, L, and decreases with increases in default costs, K.  Under the constant returns to scale assumption, firm value is proportional to firm scale, s.  </a:t>
                </a:r>
              </a:p>
              <a:p>
                <a:pPr algn="l">
                  <a:lnSpc>
                    <a:spcPct val="100000"/>
                  </a:lnSpc>
                </a:pPr>
                <a:r>
                  <a:rPr lang="en-US" sz="2000" b="1" dirty="0">
                    <a:solidFill>
                      <a:schemeClr val="bg2">
                        <a:lumMod val="25000"/>
                      </a:schemeClr>
                    </a:solidFill>
                    <a:latin typeface="Corbel" panose="020B0503020204020204" pitchFamily="34" charset="0"/>
                  </a:rPr>
                  <a:t>Proposition 5 (Probability of Payment):  </a:t>
                </a:r>
              </a:p>
              <a:p>
                <a:pPr algn="l">
                  <a:lnSpc>
                    <a:spcPct val="100000"/>
                  </a:lnSpc>
                </a:pPr>
                <a:r>
                  <a:rPr lang="en-US" sz="1800" dirty="0">
                    <a:solidFill>
                      <a:schemeClr val="bg2">
                        <a:lumMod val="25000"/>
                      </a:schemeClr>
                    </a:solidFill>
                    <a:latin typeface="Corbel" panose="020B0503020204020204" pitchFamily="34" charset="0"/>
                  </a:rPr>
                  <a:t>Under the constant returns to scale assumption, the probability that debtholders receive full value, promised yield, and debt-to-value ratio are independent of firm scale, s.  The market value of debt is proportional to s.  </a:t>
                </a: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668514"/>
                <a:ext cx="9656064" cy="3622558"/>
              </a:xfrm>
              <a:prstGeom prst="rect">
                <a:avLst/>
              </a:prstGeom>
              <a:blipFill>
                <a:blip r:embed="rId2"/>
                <a:stretch>
                  <a:fillRect l="-1578" t="-1010" b="-101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Analysis of the 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89452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Empirical Implications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76272"/>
            <a:ext cx="3826042" cy="459028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i="1" dirty="0">
                <a:solidFill>
                  <a:schemeClr val="bg2">
                    <a:lumMod val="25000"/>
                  </a:schemeClr>
                </a:solidFill>
                <a:latin typeface="Corbel" panose="020B0503020204020204" pitchFamily="34" charset="0"/>
              </a:rPr>
              <a:t>How does the stock market react?</a:t>
            </a:r>
          </a:p>
          <a:p>
            <a:pPr>
              <a:lnSpc>
                <a:spcPct val="100000"/>
              </a:lnSpc>
            </a:pPr>
            <a:r>
              <a:rPr lang="en-US" sz="1800" dirty="0">
                <a:solidFill>
                  <a:schemeClr val="bg2">
                    <a:lumMod val="25000"/>
                  </a:schemeClr>
                </a:solidFill>
                <a:latin typeface="Corbel" panose="020B0503020204020204" pitchFamily="34" charset="0"/>
              </a:rPr>
              <a:t>“Our results are therefore consistent with the empirical regularity that </a:t>
            </a:r>
            <a:r>
              <a:rPr lang="en-US" sz="1800" b="1" dirty="0">
                <a:solidFill>
                  <a:schemeClr val="bg2">
                    <a:lumMod val="25000"/>
                  </a:schemeClr>
                </a:solidFill>
                <a:latin typeface="Corbel" panose="020B0503020204020204" pitchFamily="34" charset="0"/>
              </a:rPr>
              <a:t>leverage-increasing changes in capital structure result in increases in stock prices, and vice versa</a:t>
            </a:r>
            <a:r>
              <a:rPr lang="en-US" sz="1800" dirty="0">
                <a:solidFill>
                  <a:schemeClr val="bg2">
                    <a:lumMod val="25000"/>
                  </a:schemeClr>
                </a:solidFill>
                <a:latin typeface="Corbel" panose="020B0503020204020204" pitchFamily="34" charset="0"/>
              </a:rPr>
              <a:t>”</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Suppose the firm experiences an unanticipated change in one if its basic parameters, Table II implies </a:t>
            </a:r>
            <a:r>
              <a:rPr lang="en-US" sz="1800" b="1" dirty="0">
                <a:solidFill>
                  <a:schemeClr val="bg2">
                    <a:lumMod val="25000"/>
                  </a:schemeClr>
                </a:solidFill>
                <a:latin typeface="Corbel" panose="020B0503020204020204" pitchFamily="34" charset="0"/>
              </a:rPr>
              <a:t>that debt level and firm value will move in the same direction</a:t>
            </a:r>
            <a:r>
              <a:rPr lang="en-US" sz="1800" dirty="0">
                <a:solidFill>
                  <a:schemeClr val="bg2">
                    <a:lumMod val="25000"/>
                  </a:schemeClr>
                </a:solidFill>
                <a:latin typeface="Corbel" panose="020B0503020204020204" pitchFamily="34" charset="0"/>
              </a:rPr>
              <a:t>.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If </a:t>
            </a:r>
            <a:r>
              <a:rPr lang="en-US" sz="1800" i="1" dirty="0">
                <a:solidFill>
                  <a:schemeClr val="bg2">
                    <a:lumMod val="25000"/>
                  </a:schemeClr>
                </a:solidFill>
                <a:latin typeface="Corbel" panose="020B0503020204020204" pitchFamily="34" charset="0"/>
              </a:rPr>
              <a:t>L</a:t>
            </a:r>
            <a:r>
              <a:rPr lang="en-US" sz="1800" dirty="0">
                <a:solidFill>
                  <a:schemeClr val="bg2">
                    <a:lumMod val="25000"/>
                  </a:schemeClr>
                </a:solidFill>
                <a:latin typeface="Corbel" panose="020B0503020204020204" pitchFamily="34" charset="0"/>
              </a:rPr>
              <a:t> increases, the firm will issue debt in exchange for equity and firm value will increase</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Analysis of the 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Picture 3" descr="Table&#10;&#10;Description automatically generated">
            <a:extLst>
              <a:ext uri="{FF2B5EF4-FFF2-40B4-BE49-F238E27FC236}">
                <a16:creationId xmlns:a16="http://schemas.microsoft.com/office/drawing/2014/main" id="{904DD66A-B9EA-342B-92BF-88978E25BF06}"/>
              </a:ext>
            </a:extLst>
          </p:cNvPr>
          <p:cNvPicPr>
            <a:picLocks noChangeAspect="1"/>
          </p:cNvPicPr>
          <p:nvPr/>
        </p:nvPicPr>
        <p:blipFill>
          <a:blip r:embed="rId3"/>
          <a:stretch>
            <a:fillRect/>
          </a:stretch>
        </p:blipFill>
        <p:spPr>
          <a:xfrm>
            <a:off x="5577010" y="1927544"/>
            <a:ext cx="5944430" cy="4334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705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23734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Specific Functional Forms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8" y="2176272"/>
                <a:ext cx="9656065" cy="440740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The dynamic model is a straightforward extension of the static model to </a:t>
                </a:r>
                <a:r>
                  <a:rPr lang="en-US" sz="1800" b="1" i="1" dirty="0">
                    <a:solidFill>
                      <a:schemeClr val="bg2">
                        <a:lumMod val="25000"/>
                      </a:schemeClr>
                    </a:solidFill>
                    <a:latin typeface="Corbel" panose="020B0503020204020204" pitchFamily="34" charset="0"/>
                  </a:rPr>
                  <a:t>T </a:t>
                </a:r>
                <a:r>
                  <a:rPr lang="en-US" sz="1800" b="1" dirty="0">
                    <a:solidFill>
                      <a:schemeClr val="bg2">
                        <a:lumMod val="25000"/>
                      </a:schemeClr>
                    </a:solidFill>
                    <a:latin typeface="Corbel" panose="020B0503020204020204" pitchFamily="34" charset="0"/>
                  </a:rPr>
                  <a:t>periods. </a:t>
                </a:r>
                <a:r>
                  <a:rPr lang="en-US" sz="1800" dirty="0">
                    <a:solidFill>
                      <a:schemeClr val="bg2">
                        <a:lumMod val="25000"/>
                      </a:schemeClr>
                    </a:solidFill>
                    <a:latin typeface="Corbel" panose="020B0503020204020204" pitchFamily="34" charset="0"/>
                  </a:rPr>
                  <a:t> Income, </a:t>
                </a:r>
                <a14:m>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acc>
                          <m:accPr>
                            <m:chr m:val="̃"/>
                            <m:ctrlPr>
                              <a:rPr lang="en-US" sz="180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𝑥</m:t>
                            </m:r>
                          </m:e>
                        </m:acc>
                      </m:e>
                      <m:sub>
                        <m:r>
                          <a:rPr lang="en-US" sz="1800" b="0" i="1" smtClean="0">
                            <a:solidFill>
                              <a:schemeClr val="bg2">
                                <a:lumMod val="25000"/>
                              </a:schemeClr>
                            </a:solidFill>
                            <a:latin typeface="Cambria Math" panose="02040503050406030204" pitchFamily="18" charset="0"/>
                          </a:rPr>
                          <m:t>𝑡</m:t>
                        </m:r>
                      </m:sub>
                    </m:sSub>
                    <m:r>
                      <a:rPr lang="en-US" sz="1800" b="0" i="1"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is </a:t>
                </a:r>
                <a:r>
                  <a:rPr lang="en-US" sz="1800" dirty="0" err="1">
                    <a:solidFill>
                      <a:schemeClr val="bg2">
                        <a:lumMod val="25000"/>
                      </a:schemeClr>
                    </a:solidFill>
                    <a:latin typeface="Corbel" panose="020B0503020204020204" pitchFamily="34" charset="0"/>
                  </a:rPr>
                  <a:t>i.i.d.</a:t>
                </a:r>
                <a:r>
                  <a:rPr lang="en-US" sz="1800" dirty="0">
                    <a:solidFill>
                      <a:schemeClr val="bg2">
                        <a:lumMod val="25000"/>
                      </a:schemeClr>
                    </a:solidFill>
                    <a:latin typeface="Corbel" panose="020B0503020204020204" pitchFamily="34" charset="0"/>
                  </a:rPr>
                  <a:t> conditional on unknown firm quality, </a:t>
                </a:r>
                <a:r>
                  <a:rPr lang="en-US" sz="1800" i="1" dirty="0">
                    <a:solidFill>
                      <a:schemeClr val="bg2">
                        <a:lumMod val="25000"/>
                      </a:schemeClr>
                    </a:solidFill>
                    <a:latin typeface="Corbel" panose="020B0503020204020204" pitchFamily="34" charset="0"/>
                  </a:rPr>
                  <a:t>q</a:t>
                </a:r>
                <a:r>
                  <a:rPr lang="en-US" sz="1800" dirty="0">
                    <a:solidFill>
                      <a:schemeClr val="bg2">
                        <a:lumMod val="25000"/>
                      </a:schemeClr>
                    </a:solidFill>
                    <a:latin typeface="Corbel" panose="020B0503020204020204" pitchFamily="34" charset="0"/>
                  </a:rPr>
                  <a:t>. </a:t>
                </a:r>
              </a:p>
              <a:p>
                <a:pPr algn="l">
                  <a:lnSpc>
                    <a:spcPct val="100000"/>
                  </a:lnSpc>
                </a:pPr>
                <a:r>
                  <a:rPr lang="en-US" sz="1800" u="sng" dirty="0">
                    <a:solidFill>
                      <a:schemeClr val="bg2">
                        <a:lumMod val="25000"/>
                      </a:schemeClr>
                    </a:solidFill>
                    <a:latin typeface="Corbel" panose="020B0503020204020204" pitchFamily="34" charset="0"/>
                  </a:rPr>
                  <a:t>The issue arises, what happens to income not paid out?</a:t>
                </a:r>
              </a:p>
              <a:p>
                <a:pPr marL="342900" indent="-342900" algn="l">
                  <a:lnSpc>
                    <a:spcPct val="100000"/>
                  </a:lnSpc>
                  <a:buFont typeface="+mj-lt"/>
                  <a:buAutoNum type="arabicPeriod"/>
                </a:pPr>
                <a:r>
                  <a:rPr lang="en-US" sz="1800" b="1" dirty="0">
                    <a:solidFill>
                      <a:schemeClr val="bg2">
                        <a:lumMod val="25000"/>
                      </a:schemeClr>
                    </a:solidFill>
                    <a:latin typeface="Corbel" panose="020B0503020204020204" pitchFamily="34" charset="0"/>
                  </a:rPr>
                  <a:t>We assume that accumulated retained earnings are unobservable</a:t>
                </a:r>
                <a:r>
                  <a:rPr lang="en-US" sz="1800" dirty="0">
                    <a:solidFill>
                      <a:schemeClr val="bg2">
                        <a:lumMod val="25000"/>
                      </a:schemeClr>
                    </a:solidFill>
                    <a:latin typeface="Corbel" panose="020B0503020204020204" pitchFamily="34" charset="0"/>
                  </a:rPr>
                  <a:t> since, otherwise income could be inferred.</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We assume </a:t>
                </a:r>
                <a:r>
                  <a:rPr lang="en-US" sz="1800" b="1" dirty="0">
                    <a:solidFill>
                      <a:schemeClr val="bg2">
                        <a:lumMod val="25000"/>
                      </a:schemeClr>
                    </a:solidFill>
                    <a:latin typeface="Corbel" panose="020B0503020204020204" pitchFamily="34" charset="0"/>
                  </a:rPr>
                  <a:t>that retained earnings are invested in a zero net present value asset </a:t>
                </a:r>
                <a:r>
                  <a:rPr lang="en-US" sz="1800" dirty="0">
                    <a:solidFill>
                      <a:schemeClr val="bg2">
                        <a:lumMod val="25000"/>
                      </a:schemeClr>
                    </a:solidFill>
                    <a:latin typeface="Corbel" panose="020B0503020204020204" pitchFamily="34" charset="0"/>
                  </a:rPr>
                  <a:t>(T-bills). </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For tractability, </a:t>
                </a:r>
                <a:r>
                  <a:rPr lang="en-US" sz="1800" b="1" dirty="0">
                    <a:solidFill>
                      <a:schemeClr val="bg2">
                        <a:lumMod val="25000"/>
                      </a:schemeClr>
                    </a:solidFill>
                    <a:latin typeface="Corbel" panose="020B0503020204020204" pitchFamily="34" charset="0"/>
                  </a:rPr>
                  <a:t>we assume that any attempt to liquidate this asset</a:t>
                </a:r>
                <a:r>
                  <a:rPr lang="en-US" sz="1800" dirty="0">
                    <a:solidFill>
                      <a:schemeClr val="bg2">
                        <a:lumMod val="25000"/>
                      </a:schemeClr>
                    </a:solidFill>
                    <a:latin typeface="Corbel" panose="020B0503020204020204" pitchFamily="34" charset="0"/>
                  </a:rPr>
                  <a:t>, in part or in whole, to meet the firm’s debt obligations </a:t>
                </a:r>
                <a:r>
                  <a:rPr lang="en-US" sz="1800" b="1" dirty="0">
                    <a:solidFill>
                      <a:schemeClr val="bg2">
                        <a:lumMod val="25000"/>
                      </a:schemeClr>
                    </a:solidFill>
                    <a:latin typeface="Corbel" panose="020B0503020204020204" pitchFamily="34" charset="0"/>
                  </a:rPr>
                  <a:t>triggers default</a:t>
                </a:r>
                <a:r>
                  <a:rPr lang="en-US" sz="1800" dirty="0">
                    <a:solidFill>
                      <a:schemeClr val="bg2">
                        <a:lumMod val="25000"/>
                      </a:schemeClr>
                    </a:solidFill>
                    <a:latin typeface="Corbel" panose="020B0503020204020204" pitchFamily="34" charset="0"/>
                  </a:rPr>
                  <a:t>.</a:t>
                </a:r>
              </a:p>
              <a:p>
                <a:pPr>
                  <a:lnSpc>
                    <a:spcPct val="100000"/>
                  </a:lnSpc>
                </a:pPr>
                <a:r>
                  <a:rPr lang="en-US" sz="1800" b="1" i="1" dirty="0">
                    <a:solidFill>
                      <a:schemeClr val="bg2">
                        <a:lumMod val="25000"/>
                      </a:schemeClr>
                    </a:solidFill>
                    <a:latin typeface="Corbel" panose="020B0503020204020204" pitchFamily="34" charset="0"/>
                  </a:rPr>
                  <a:t>The stockholders’ problem is subsequently complicated by the fact that beliefs about firm quality are affected by the history of debt payments, incomes, and investigation results (when observed) </a:t>
                </a:r>
                <a:r>
                  <a:rPr lang="en-US" sz="1800" b="1" i="1" dirty="0">
                    <a:solidFill>
                      <a:schemeClr val="bg2">
                        <a:lumMod val="25000"/>
                      </a:schemeClr>
                    </a:solidFill>
                    <a:latin typeface="Corbel" panose="020B0503020204020204" pitchFamily="34" charset="0"/>
                    <a:sym typeface="Wingdings" panose="05000000000000000000" pitchFamily="2" charset="2"/>
                  </a:rPr>
                  <a:t> these beliefs then determine the optimal liquidation decision.  </a:t>
                </a:r>
              </a:p>
              <a:p>
                <a:pPr algn="l">
                  <a:lnSpc>
                    <a:spcPct val="100000"/>
                  </a:lnSpc>
                </a:pPr>
                <a:r>
                  <a:rPr lang="en-US" sz="1800" dirty="0">
                    <a:solidFill>
                      <a:schemeClr val="bg2">
                        <a:lumMod val="25000"/>
                      </a:schemeClr>
                    </a:solidFill>
                    <a:latin typeface="Corbel" panose="020B0503020204020204" pitchFamily="34" charset="0"/>
                    <a:sym typeface="Wingdings" panose="05000000000000000000" pitchFamily="2" charset="2"/>
                  </a:rPr>
                  <a:t>Figures 1 and 2 </a:t>
                </a:r>
                <a:r>
                  <a:rPr lang="en-US" sz="1800" b="1" dirty="0">
                    <a:solidFill>
                      <a:schemeClr val="bg2">
                        <a:lumMod val="25000"/>
                      </a:schemeClr>
                    </a:solidFill>
                    <a:latin typeface="Corbel" panose="020B0503020204020204" pitchFamily="34" charset="0"/>
                    <a:sym typeface="Wingdings" panose="05000000000000000000" pitchFamily="2" charset="2"/>
                  </a:rPr>
                  <a:t>depict beliefs about quality and the distribution of income for these beliefs, respectively.</a:t>
                </a:r>
                <a:endParaRPr lang="en-US" sz="1800" b="1"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598" y="2176272"/>
                <a:ext cx="9656065" cy="4407408"/>
              </a:xfrm>
              <a:prstGeom prst="rect">
                <a:avLst/>
              </a:prstGeom>
              <a:blipFill>
                <a:blip r:embed="rId2"/>
                <a:stretch>
                  <a:fillRect l="-1452" t="-692" b="-249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Dynamic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39357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23734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Firm Income vs Quality</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Dynamic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Picture 3" descr="Chart, diagram&#10;&#10;Description automatically generated">
            <a:extLst>
              <a:ext uri="{FF2B5EF4-FFF2-40B4-BE49-F238E27FC236}">
                <a16:creationId xmlns:a16="http://schemas.microsoft.com/office/drawing/2014/main" id="{A17EEF89-8E82-69DC-784F-86CEA4AF9343}"/>
              </a:ext>
            </a:extLst>
          </p:cNvPr>
          <p:cNvPicPr>
            <a:picLocks noChangeAspect="1"/>
          </p:cNvPicPr>
          <p:nvPr/>
        </p:nvPicPr>
        <p:blipFill>
          <a:blip r:embed="rId3"/>
          <a:stretch>
            <a:fillRect/>
          </a:stretch>
        </p:blipFill>
        <p:spPr>
          <a:xfrm>
            <a:off x="6472989" y="2372637"/>
            <a:ext cx="4827438" cy="3779417"/>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B8B012A-DFC9-560C-B72D-5D7A9BCDEC0C}"/>
              </a:ext>
            </a:extLst>
          </p:cNvPr>
          <p:cNvPicPr>
            <a:picLocks noChangeAspect="1"/>
          </p:cNvPicPr>
          <p:nvPr/>
        </p:nvPicPr>
        <p:blipFill>
          <a:blip r:embed="rId4"/>
          <a:stretch>
            <a:fillRect/>
          </a:stretch>
        </p:blipFill>
        <p:spPr>
          <a:xfrm>
            <a:off x="774777" y="2182773"/>
            <a:ext cx="5455856" cy="4317146"/>
          </a:xfrm>
          <a:prstGeom prst="rect">
            <a:avLst/>
          </a:prstGeom>
        </p:spPr>
      </p:pic>
    </p:spTree>
    <p:extLst>
      <p:ext uri="{BB962C8B-B14F-4D97-AF65-F5344CB8AC3E}">
        <p14:creationId xmlns:p14="http://schemas.microsoft.com/office/powerpoint/2010/main" val="286873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23734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Analysis &amp; Results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33794"/>
                <a:ext cx="9656064" cy="382049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14:m>
                  <m:oMath xmlns:m="http://schemas.openxmlformats.org/officeDocument/2006/math">
                    <m:sSub>
                      <m:sSubPr>
                        <m:ctrlPr>
                          <a:rPr lang="en-US" sz="1800" b="1" i="1" smtClean="0">
                            <a:solidFill>
                              <a:schemeClr val="bg2">
                                <a:lumMod val="25000"/>
                              </a:schemeClr>
                            </a:solidFill>
                            <a:latin typeface="Cambria Math" panose="02040503050406030204" pitchFamily="18" charset="0"/>
                          </a:rPr>
                        </m:ctrlPr>
                      </m:sSubPr>
                      <m:e>
                        <m:r>
                          <a:rPr lang="en-US" sz="1800" b="1" i="1" smtClean="0">
                            <a:solidFill>
                              <a:schemeClr val="bg2">
                                <a:lumMod val="25000"/>
                              </a:schemeClr>
                            </a:solidFill>
                            <a:latin typeface="Cambria Math" panose="02040503050406030204" pitchFamily="18" charset="0"/>
                          </a:rPr>
                          <m:t>𝒗</m:t>
                        </m:r>
                      </m:e>
                      <m:sub>
                        <m:r>
                          <a:rPr lang="en-US" sz="1800" b="1" i="1" smtClean="0">
                            <a:solidFill>
                              <a:schemeClr val="bg2">
                                <a:lumMod val="25000"/>
                              </a:schemeClr>
                            </a:solidFill>
                            <a:latin typeface="Cambria Math" panose="02040503050406030204" pitchFamily="18" charset="0"/>
                          </a:rPr>
                          <m:t>𝒕</m:t>
                        </m:r>
                      </m:sub>
                    </m:sSub>
                    <m:d>
                      <m:dPr>
                        <m:ctrlPr>
                          <a:rPr lang="en-US" sz="1800" b="1" i="1" smtClean="0">
                            <a:solidFill>
                              <a:schemeClr val="bg2">
                                <a:lumMod val="25000"/>
                              </a:schemeClr>
                            </a:solidFill>
                            <a:latin typeface="Cambria Math" panose="02040503050406030204" pitchFamily="18" charset="0"/>
                          </a:rPr>
                        </m:ctrlPr>
                      </m:dPr>
                      <m:e>
                        <m:r>
                          <a:rPr lang="en-US" sz="1800" b="1" i="1" smtClean="0">
                            <a:solidFill>
                              <a:schemeClr val="bg2">
                                <a:lumMod val="25000"/>
                              </a:schemeClr>
                            </a:solidFill>
                            <a:latin typeface="Cambria Math" panose="02040503050406030204" pitchFamily="18" charset="0"/>
                          </a:rPr>
                          <m:t>𝒔</m:t>
                        </m:r>
                        <m:r>
                          <a:rPr lang="en-US" sz="1800" b="1" i="1" smtClean="0">
                            <a:solidFill>
                              <a:schemeClr val="bg2">
                                <a:lumMod val="25000"/>
                              </a:schemeClr>
                            </a:solidFill>
                            <a:latin typeface="Cambria Math" panose="02040503050406030204" pitchFamily="18" charset="0"/>
                          </a:rPr>
                          <m:t>,</m:t>
                        </m:r>
                        <m:r>
                          <a:rPr lang="en-US" sz="1800" b="1" i="1" smtClean="0">
                            <a:solidFill>
                              <a:schemeClr val="bg2">
                                <a:lumMod val="25000"/>
                              </a:schemeClr>
                            </a:solidFill>
                            <a:latin typeface="Cambria Math" panose="02040503050406030204" pitchFamily="18" charset="0"/>
                          </a:rPr>
                          <m:t>𝒏</m:t>
                        </m:r>
                      </m:e>
                    </m:d>
                  </m:oMath>
                </a14:m>
                <a:r>
                  <a:rPr lang="en-US" sz="1800" b="1" i="1" dirty="0">
                    <a:solidFill>
                      <a:schemeClr val="bg2">
                        <a:lumMod val="25000"/>
                      </a:schemeClr>
                    </a:solidFill>
                    <a:latin typeface="Cambria Math" panose="02040503050406030204" pitchFamily="18" charset="0"/>
                  </a:rPr>
                  <a:t> is formulated as the value of the firm at date t, given beliefs about the firm quality characterized by s and n and given optimal future decisions.  </a:t>
                </a:r>
              </a:p>
              <a:p>
                <a:pPr algn="l">
                  <a:lnSpc>
                    <a:spcPct val="100000"/>
                  </a:lnSpc>
                </a:pPr>
                <a:r>
                  <a:rPr lang="en-US" sz="1800" dirty="0">
                    <a:solidFill>
                      <a:schemeClr val="bg2">
                        <a:lumMod val="25000"/>
                      </a:schemeClr>
                    </a:solidFill>
                    <a:latin typeface="Cambria Math" panose="02040503050406030204" pitchFamily="18" charset="0"/>
                  </a:rPr>
                  <a:t>A simplified  optimality equation the dynamic program includes </a:t>
                </a:r>
                <a:r>
                  <a:rPr lang="en-US" sz="1800" b="1" i="1" dirty="0">
                    <a:solidFill>
                      <a:schemeClr val="bg2">
                        <a:lumMod val="25000"/>
                      </a:schemeClr>
                    </a:solidFill>
                    <a:latin typeface="Cambria Math" panose="02040503050406030204" pitchFamily="18" charset="0"/>
                  </a:rPr>
                  <a:t>(</a:t>
                </a:r>
                <a:r>
                  <a:rPr lang="en-US" sz="1800" b="1" i="1" dirty="0" err="1">
                    <a:solidFill>
                      <a:schemeClr val="bg2">
                        <a:lumMod val="25000"/>
                      </a:schemeClr>
                    </a:solidFill>
                    <a:latin typeface="Cambria Math" panose="02040503050406030204" pitchFamily="18" charset="0"/>
                  </a:rPr>
                  <a:t>i</a:t>
                </a:r>
                <a:r>
                  <a:rPr lang="en-US" sz="1800" b="1" i="1" dirty="0">
                    <a:solidFill>
                      <a:schemeClr val="bg2">
                        <a:lumMod val="25000"/>
                      </a:schemeClr>
                    </a:solidFill>
                    <a:latin typeface="Cambria Math" panose="02040503050406030204" pitchFamily="18" charset="0"/>
                  </a:rPr>
                  <a:t>) current expected income, (ii) the next period’s value in the absence of default, discounted by one period and multiplied by the probability of no default, and (iii) the optimal liquidation decision given current income, net of default costs.  </a:t>
                </a:r>
              </a:p>
              <a:p>
                <a:pPr algn="l">
                  <a:lnSpc>
                    <a:spcPct val="100000"/>
                  </a:lnSpc>
                </a:pPr>
                <a14:m>
                  <m:oMathPara xmlns:m="http://schemas.openxmlformats.org/officeDocument/2006/math">
                    <m:oMathParaPr>
                      <m:jc m:val="centerGroup"/>
                    </m:oMathParaPr>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rPr>
                            <m:t>𝑣</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m:t>
                      </m:r>
                      <m:sSub>
                        <m:sSubPr>
                          <m:ctrlPr>
                            <a:rPr lang="en-US" sz="1800" b="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𝜋</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𝑛</m:t>
                          </m:r>
                        </m:e>
                      </m:d>
                      <m:acc>
                        <m:accPr>
                          <m:chr m:val="̅"/>
                          <m:ctrlPr>
                            <a:rPr lang="en-US" sz="1800" b="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𝑥</m:t>
                          </m:r>
                        </m:e>
                      </m:acc>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m:t>
                      </m:r>
                    </m:oMath>
                  </m:oMathPara>
                </a14:m>
                <a:endParaRPr lang="en-US" sz="1800" b="0" dirty="0">
                  <a:solidFill>
                    <a:schemeClr val="bg2">
                      <a:lumMod val="25000"/>
                    </a:schemeClr>
                  </a:solidFill>
                  <a:latin typeface="Corbel" panose="020B0503020204020204" pitchFamily="34" charset="0"/>
                </a:endParaRPr>
              </a:p>
              <a:p>
                <a:pPr algn="l">
                  <a:lnSpc>
                    <a:spcPct val="100000"/>
                  </a:lnSpc>
                </a:pPr>
                <a14:m>
                  <m:oMathPara xmlns:m="http://schemas.openxmlformats.org/officeDocument/2006/math">
                    <m:oMathParaPr>
                      <m:jc m:val="centerGroup"/>
                    </m:oMathParaPr>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rPr>
                            <m:t>𝐷</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m:t>
                      </m:r>
                      <m:sSub>
                        <m:sSubPr>
                          <m:ctrlPr>
                            <a:rPr lang="en-US" sz="1800" b="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𝜖</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oMath>
                  </m:oMathPara>
                </a14:m>
                <a:endParaRPr lang="en-US" sz="1800" b="0" dirty="0">
                  <a:solidFill>
                    <a:schemeClr val="bg2">
                      <a:lumMod val="25000"/>
                    </a:schemeClr>
                  </a:solidFill>
                  <a:latin typeface="Corbel" panose="020B0503020204020204" pitchFamily="34" charset="0"/>
                </a:endParaRPr>
              </a:p>
              <a:p>
                <a:pPr algn="l">
                  <a:lnSpc>
                    <a:spcPct val="100000"/>
                  </a:lnSpc>
                </a:pPr>
                <a:r>
                  <a:rPr lang="en-US" sz="1800" b="0" dirty="0">
                    <a:solidFill>
                      <a:schemeClr val="bg2">
                        <a:lumMod val="25000"/>
                      </a:schemeClr>
                    </a:solidFill>
                    <a:latin typeface="Corbel" panose="020B0503020204020204" pitchFamily="34" charset="0"/>
                  </a:rPr>
                  <a:t>And</a:t>
                </a:r>
              </a:p>
              <a:p>
                <a:pPr algn="l">
                  <a:lnSpc>
                    <a:spcPct val="100000"/>
                  </a:lnSpc>
                </a:pPr>
                <a14:m>
                  <m:oMathPara xmlns:m="http://schemas.openxmlformats.org/officeDocument/2006/math">
                    <m:oMathParaPr>
                      <m:jc m:val="centerGroup"/>
                    </m:oMathParaPr>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r>
                            <a:rPr lang="en-US" sz="1800" i="1" smtClean="0">
                              <a:solidFill>
                                <a:schemeClr val="bg2">
                                  <a:lumMod val="25000"/>
                                </a:schemeClr>
                              </a:solidFill>
                              <a:latin typeface="Cambria Math" panose="02040503050406030204" pitchFamily="18" charset="0"/>
                              <a:ea typeface="Cambria Math" panose="02040503050406030204" pitchFamily="18" charset="0"/>
                            </a:rPr>
                            <m:t>𝜉</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m:t>
                      </m:r>
                      <m:sSub>
                        <m:sSubPr>
                          <m:ctrlPr>
                            <a:rPr lang="en-US" sz="1800" b="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𝜎</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𝑛</m:t>
                          </m:r>
                        </m:e>
                      </m:d>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𝑥</m:t>
                          </m:r>
                        </m:e>
                      </m:d>
                    </m:oMath>
                  </m:oMathPara>
                </a14:m>
                <a:endParaRPr lang="en-US" sz="1800" b="0" dirty="0">
                  <a:solidFill>
                    <a:schemeClr val="bg2">
                      <a:lumMod val="25000"/>
                    </a:schemeClr>
                  </a:solidFill>
                  <a:latin typeface="Corbel" panose="020B0503020204020204" pitchFamily="34" charset="0"/>
                </a:endParaRPr>
              </a:p>
              <a:p>
                <a:pPr algn="l">
                  <a:lnSpc>
                    <a:spcPct val="100000"/>
                  </a:lnSpc>
                </a:pPr>
                <a:endParaRPr lang="en-US" sz="1800" b="0" dirty="0">
                  <a:solidFill>
                    <a:schemeClr val="bg2">
                      <a:lumMod val="25000"/>
                    </a:schemeClr>
                  </a:solidFill>
                  <a:latin typeface="Corbel" panose="020B0503020204020204" pitchFamily="34" charset="0"/>
                </a:endParaRPr>
              </a:p>
              <a:p>
                <a:pPr algn="l">
                  <a:lnSpc>
                    <a:spcPct val="100000"/>
                  </a:lnSpc>
                </a:pPr>
                <a14:m>
                  <m:oMathPara xmlns:m="http://schemas.openxmlformats.org/officeDocument/2006/math">
                    <m:oMathParaPr>
                      <m:jc m:val="centerGroup"/>
                    </m:oMathParaPr>
                    <m:oMath xmlns:m="http://schemas.openxmlformats.org/officeDocument/2006/math">
                      <m:r>
                        <m:rPr>
                          <m:sty m:val="p"/>
                        </m:rPr>
                        <a:rPr lang="en-US" sz="1800" b="0" i="0" smtClean="0">
                          <a:solidFill>
                            <a:schemeClr val="bg2">
                              <a:lumMod val="25000"/>
                            </a:schemeClr>
                          </a:solidFill>
                          <a:latin typeface="Cambria Math" panose="02040503050406030204" pitchFamily="18" charset="0"/>
                        </a:rPr>
                        <m:t>Where</m:t>
                      </m:r>
                      <m:sSub>
                        <m:sSubPr>
                          <m:ctrlPr>
                            <a:rPr lang="en-US" sz="1800" i="1">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rPr>
                            <m:t> {</m:t>
                          </m:r>
                          <m:r>
                            <a:rPr lang="en-US" sz="1800" i="1" smtClean="0">
                              <a:solidFill>
                                <a:schemeClr val="bg2">
                                  <a:lumMod val="25000"/>
                                </a:schemeClr>
                              </a:solidFill>
                              <a:latin typeface="Cambria Math" panose="02040503050406030204" pitchFamily="18" charset="0"/>
                              <a:ea typeface="Cambria Math" panose="02040503050406030204" pitchFamily="18" charset="0"/>
                            </a:rPr>
                            <m:t>𝜋</m:t>
                          </m:r>
                        </m:e>
                        <m:sub>
                          <m:r>
                            <a:rPr lang="en-US" sz="1800" i="1">
                              <a:solidFill>
                                <a:schemeClr val="bg2">
                                  <a:lumMod val="25000"/>
                                </a:schemeClr>
                              </a:solidFill>
                              <a:latin typeface="Cambria Math" panose="02040503050406030204" pitchFamily="18" charset="0"/>
                            </a:rPr>
                            <m:t>𝑡</m:t>
                          </m:r>
                        </m:sub>
                      </m:sSub>
                      <m:d>
                        <m:dPr>
                          <m:ctrlPr>
                            <a:rPr lang="en-US" sz="1800" i="1">
                              <a:solidFill>
                                <a:schemeClr val="bg2">
                                  <a:lumMod val="25000"/>
                                </a:schemeClr>
                              </a:solidFill>
                              <a:latin typeface="Cambria Math" panose="02040503050406030204" pitchFamily="18" charset="0"/>
                            </a:rPr>
                          </m:ctrlPr>
                        </m:dPr>
                        <m:e>
                          <m:r>
                            <a:rPr lang="en-US" sz="1800" i="1">
                              <a:solidFill>
                                <a:schemeClr val="bg2">
                                  <a:lumMod val="25000"/>
                                </a:schemeClr>
                              </a:solidFill>
                              <a:latin typeface="Cambria Math" panose="02040503050406030204" pitchFamily="18" charset="0"/>
                            </a:rPr>
                            <m:t>𝑛</m:t>
                          </m:r>
                        </m:e>
                      </m:d>
                      <m:r>
                        <a:rPr lang="en-US" sz="1800" i="1">
                          <a:solidFill>
                            <a:schemeClr val="bg2">
                              <a:lumMod val="25000"/>
                            </a:schemeClr>
                          </a:solidFill>
                          <a:latin typeface="Cambria Math" panose="02040503050406030204" pitchFamily="18" charset="0"/>
                        </a:rPr>
                        <m:t>𝑠</m:t>
                      </m:r>
                      <m:sSub>
                        <m:sSubPr>
                          <m:ctrlPr>
                            <a:rPr lang="en-US" sz="1800" i="1">
                              <a:solidFill>
                                <a:schemeClr val="bg2">
                                  <a:lumMod val="25000"/>
                                </a:schemeClr>
                              </a:solidFill>
                              <a:latin typeface="Cambria Math" panose="02040503050406030204" pitchFamily="18" charset="0"/>
                            </a:rPr>
                          </m:ctrlPr>
                        </m:sSubPr>
                        <m:e>
                          <m:r>
                            <a:rPr lang="en-US" sz="1800" i="1">
                              <a:solidFill>
                                <a:schemeClr val="bg2">
                                  <a:lumMod val="25000"/>
                                </a:schemeClr>
                              </a:solidFill>
                              <a:latin typeface="Cambria Math" panose="02040503050406030204" pitchFamily="18" charset="0"/>
                              <a:ea typeface="Cambria Math" panose="02040503050406030204" pitchFamily="18" charset="0"/>
                            </a:rPr>
                            <m:t>𝜖</m:t>
                          </m:r>
                        </m:e>
                        <m:sub>
                          <m:r>
                            <a:rPr lang="en-US" sz="1800" i="1">
                              <a:solidFill>
                                <a:schemeClr val="bg2">
                                  <a:lumMod val="25000"/>
                                </a:schemeClr>
                              </a:solidFill>
                              <a:latin typeface="Cambria Math" panose="02040503050406030204" pitchFamily="18" charset="0"/>
                            </a:rPr>
                            <m:t>𝑡</m:t>
                          </m:r>
                        </m:sub>
                      </m:sSub>
                      <m:d>
                        <m:dPr>
                          <m:ctrlPr>
                            <a:rPr lang="en-US" sz="1800" i="1">
                              <a:solidFill>
                                <a:schemeClr val="bg2">
                                  <a:lumMod val="25000"/>
                                </a:schemeClr>
                              </a:solidFill>
                              <a:latin typeface="Cambria Math" panose="02040503050406030204" pitchFamily="18" charset="0"/>
                            </a:rPr>
                          </m:ctrlPr>
                        </m:dPr>
                        <m:e>
                          <m:r>
                            <a:rPr lang="en-US" sz="1800" i="1">
                              <a:solidFill>
                                <a:schemeClr val="bg2">
                                  <a:lumMod val="25000"/>
                                </a:schemeClr>
                              </a:solidFill>
                              <a:latin typeface="Cambria Math" panose="02040503050406030204" pitchFamily="18" charset="0"/>
                            </a:rPr>
                            <m:t>𝑛</m:t>
                          </m:r>
                        </m:e>
                      </m:d>
                      <m:r>
                        <a:rPr lang="en-US" sz="1800" i="1">
                          <a:solidFill>
                            <a:schemeClr val="bg2">
                              <a:lumMod val="25000"/>
                            </a:schemeClr>
                          </a:solidFill>
                          <a:latin typeface="Cambria Math" panose="02040503050406030204" pitchFamily="18" charset="0"/>
                        </a:rPr>
                        <m:t>𝑠</m:t>
                      </m:r>
                      <m:sSub>
                        <m:sSubPr>
                          <m:ctrlPr>
                            <a:rPr lang="en-US" sz="1800" b="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𝜎</m:t>
                          </m:r>
                        </m:e>
                        <m:sub>
                          <m:r>
                            <a:rPr lang="en-US" sz="1800" b="0" i="1" smtClean="0">
                              <a:solidFill>
                                <a:schemeClr val="bg2">
                                  <a:lumMod val="25000"/>
                                </a:schemeClr>
                              </a:solidFill>
                              <a:latin typeface="Cambria Math" panose="02040503050406030204" pitchFamily="18" charset="0"/>
                            </a:rPr>
                            <m:t>𝑡</m:t>
                          </m:r>
                        </m:sub>
                      </m:sSub>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𝑛</m:t>
                          </m:r>
                        </m:e>
                      </m:d>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satisfy</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a</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system</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of</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difference</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equations</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in</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t</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and</m:t>
                      </m:r>
                      <m:r>
                        <a:rPr lang="en-US" sz="1800" b="0" i="0"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n</m:t>
                      </m:r>
                      <m:r>
                        <a:rPr lang="en-US" sz="1800" b="0" i="0" smtClean="0">
                          <a:solidFill>
                            <a:schemeClr val="bg2">
                              <a:lumMod val="25000"/>
                            </a:schemeClr>
                          </a:solidFill>
                          <a:latin typeface="Cambria Math" panose="02040503050406030204" pitchFamily="18" charset="0"/>
                        </a:rPr>
                        <m:t>.</m:t>
                      </m:r>
                    </m:oMath>
                  </m:oMathPara>
                </a14:m>
                <a:endParaRPr lang="en-US" sz="1800" b="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33794"/>
                <a:ext cx="9656064" cy="3820498"/>
              </a:xfrm>
              <a:prstGeom prst="rect">
                <a:avLst/>
              </a:prstGeom>
              <a:blipFill>
                <a:blip r:embed="rId2"/>
                <a:stretch>
                  <a:fillRect l="-1452" t="-957" b="-159"/>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Dynamic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128685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23734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Debt Coverage Ratio</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33794"/>
                <a:ext cx="4529369" cy="4392374"/>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14:m>
                  <m:oMathPara xmlns:m="http://schemas.openxmlformats.org/officeDocument/2006/math">
                    <m:oMathParaPr>
                      <m:jc m:val="centerGroup"/>
                    </m:oMathParaPr>
                    <m:oMath xmlns:m="http://schemas.openxmlformats.org/officeDocument/2006/math">
                      <m:f>
                        <m:fPr>
                          <m:ctrlPr>
                            <a:rPr lang="en-US" sz="1800" b="0" i="1" smtClean="0">
                              <a:solidFill>
                                <a:schemeClr val="bg2">
                                  <a:lumMod val="25000"/>
                                </a:schemeClr>
                              </a:solidFill>
                              <a:latin typeface="Cambria Math" panose="02040503050406030204" pitchFamily="18" charset="0"/>
                            </a:rPr>
                          </m:ctrlPr>
                        </m:fPr>
                        <m:num>
                          <m:r>
                            <a:rPr lang="en-US" sz="1800" b="0" i="1" smtClean="0">
                              <a:solidFill>
                                <a:schemeClr val="bg2">
                                  <a:lumMod val="25000"/>
                                </a:schemeClr>
                              </a:solidFill>
                              <a:latin typeface="Cambria Math" panose="02040503050406030204" pitchFamily="18" charset="0"/>
                            </a:rPr>
                            <m:t>𝑐𝑢𝑟𝑟𝑒𝑛𝑡</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𝑒𝑥𝑝𝑒𝑐𝑡𝑒𝑑</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𝑖𝑛𝑐𝑜𝑚𝑒</m:t>
                          </m:r>
                        </m:num>
                        <m:den>
                          <m:r>
                            <a:rPr lang="en-US" sz="1800" b="0" i="1" smtClean="0">
                              <a:solidFill>
                                <a:schemeClr val="bg2">
                                  <a:lumMod val="25000"/>
                                </a:schemeClr>
                              </a:solidFill>
                              <a:latin typeface="Cambria Math" panose="02040503050406030204" pitchFamily="18" charset="0"/>
                            </a:rPr>
                            <m:t>𝑐𝑢𝑟𝑟𝑒𝑛𝑡</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𝑑𝑒𝑏𝑡</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𝑝𝑎𝑦𝑚𝑒𝑛𝑡</m:t>
                          </m:r>
                          <m:r>
                            <a:rPr lang="en-US" sz="1800" b="0" i="1" smtClean="0">
                              <a:solidFill>
                                <a:schemeClr val="bg2">
                                  <a:lumMod val="25000"/>
                                </a:schemeClr>
                              </a:solidFill>
                              <a:latin typeface="Cambria Math" panose="02040503050406030204" pitchFamily="18" charset="0"/>
                            </a:rPr>
                            <m:t> </m:t>
                          </m:r>
                        </m:den>
                      </m:f>
                    </m:oMath>
                  </m:oMathPara>
                </a14:m>
                <a:endParaRPr lang="en-US" sz="1800" dirty="0">
                  <a:solidFill>
                    <a:schemeClr val="bg2">
                      <a:lumMod val="2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In the absence of default, firm scale grows geometrically because each time a debt payment is made, beliefs about quality shift the right</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If T was infinite, s grows at the const rate</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In the finite horizon, the benefit of choosing an optimal liquidation policy declines as the horizon approaches</a:t>
                </a:r>
              </a:p>
              <a:p>
                <a:pPr>
                  <a:lnSpc>
                    <a:spcPct val="100000"/>
                  </a:lnSpc>
                </a:pPr>
                <a:r>
                  <a:rPr lang="en-US" sz="1800" b="1" i="1" dirty="0">
                    <a:solidFill>
                      <a:schemeClr val="bg2">
                        <a:lumMod val="25000"/>
                      </a:schemeClr>
                    </a:solidFill>
                    <a:latin typeface="Corbel" panose="020B0503020204020204" pitchFamily="34" charset="0"/>
                  </a:rPr>
                  <a:t>Debt payments grow initially, reflect9ing growth in firm scale, but eventually decline.</a:t>
                </a: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33794"/>
                <a:ext cx="4529369" cy="4392374"/>
              </a:xfrm>
              <a:prstGeom prst="rect">
                <a:avLst/>
              </a:prstGeom>
              <a:blipFill>
                <a:blip r:embed="rId2"/>
                <a:stretch>
                  <a:fillRect l="-2826" r="-148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Dynamic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Picture 3">
            <a:extLst>
              <a:ext uri="{FF2B5EF4-FFF2-40B4-BE49-F238E27FC236}">
                <a16:creationId xmlns:a16="http://schemas.microsoft.com/office/drawing/2014/main" id="{A17EEF89-8E82-69DC-784F-86CEA4AF9343}"/>
              </a:ext>
            </a:extLst>
          </p:cNvPr>
          <p:cNvPicPr>
            <a:picLocks noChangeAspect="1"/>
          </p:cNvPicPr>
          <p:nvPr/>
        </p:nvPicPr>
        <p:blipFill>
          <a:blip r:embed="rId4"/>
          <a:srcRect/>
          <a:stretch/>
        </p:blipFill>
        <p:spPr>
          <a:xfrm>
            <a:off x="6291032" y="2293146"/>
            <a:ext cx="5035375" cy="41700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653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5161A9-EEE9-FE43-8948-77B86A745351}"/>
              </a:ext>
            </a:extLst>
          </p:cNvPr>
          <p:cNvSpPr/>
          <p:nvPr/>
        </p:nvSpPr>
        <p:spPr>
          <a:xfrm>
            <a:off x="6858000" y="0"/>
            <a:ext cx="5334000" cy="68122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541047"/>
            <a:ext cx="6364224" cy="976394"/>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Conclusions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883920" y="1810978"/>
            <a:ext cx="5334000" cy="441167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Jensen (1989) recognized, at least in part, </a:t>
            </a:r>
            <a:r>
              <a:rPr lang="en-US" sz="1800" b="1" dirty="0">
                <a:solidFill>
                  <a:schemeClr val="tx1">
                    <a:lumMod val="65000"/>
                    <a:lumOff val="35000"/>
                  </a:schemeClr>
                </a:solidFill>
                <a:latin typeface="Corbel" panose="020B0503020204020204" pitchFamily="34" charset="0"/>
              </a:rPr>
              <a:t>that the role of debt may be responsible for the then recent increase in corporate debt levels</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The trade off between debt advantages and the costs of default leads to the optimal capital structure</a:t>
            </a:r>
          </a:p>
          <a:p>
            <a:pPr marL="285750" indent="-285750" algn="l">
              <a:lnSpc>
                <a:spcPct val="100000"/>
              </a:lnSpc>
              <a:buFont typeface="Arial" panose="020B0604020202020204" pitchFamily="34" charset="0"/>
              <a:buChar char="•"/>
            </a:pPr>
            <a:r>
              <a:rPr lang="en-US" sz="1800" b="1" dirty="0">
                <a:solidFill>
                  <a:schemeClr val="tx1">
                    <a:lumMod val="65000"/>
                    <a:lumOff val="35000"/>
                  </a:schemeClr>
                </a:solidFill>
                <a:latin typeface="Corbel" panose="020B0503020204020204" pitchFamily="34" charset="0"/>
              </a:rPr>
              <a:t>This theory allows predictions regarding default probabilities and the likelihood of reorganization rather than liquidation</a:t>
            </a:r>
          </a:p>
          <a:p>
            <a:pPr marL="285750" indent="-285750" algn="l">
              <a:lnSpc>
                <a:spcPct val="100000"/>
              </a:lnSpc>
              <a:buFont typeface="Arial" panose="020B0604020202020204" pitchFamily="34" charset="0"/>
              <a:buChar char="•"/>
            </a:pPr>
            <a:endParaRPr lang="en-US" sz="1800" dirty="0">
              <a:solidFill>
                <a:schemeClr val="tx1">
                  <a:lumMod val="65000"/>
                  <a:lumOff val="35000"/>
                </a:schemeClr>
              </a:solidFill>
              <a:latin typeface="Corbel" panose="020B0503020204020204" pitchFamily="34" charset="0"/>
            </a:endParaRPr>
          </a:p>
          <a:p>
            <a:pPr>
              <a:lnSpc>
                <a:spcPct val="100000"/>
              </a:lnSpc>
            </a:pPr>
            <a:r>
              <a:rPr lang="en-US" sz="1800" b="1" i="1" dirty="0">
                <a:solidFill>
                  <a:schemeClr val="tx1">
                    <a:lumMod val="65000"/>
                    <a:lumOff val="35000"/>
                  </a:schemeClr>
                </a:solidFill>
                <a:latin typeface="Corbel" panose="020B0503020204020204" pitchFamily="34" charset="0"/>
              </a:rPr>
              <a:t>This model is limited in so far as it makes specific distributional assumptions</a:t>
            </a:r>
            <a:r>
              <a:rPr lang="en-US" sz="1800" i="1" dirty="0">
                <a:solidFill>
                  <a:schemeClr val="tx1">
                    <a:lumMod val="65000"/>
                    <a:lumOff val="35000"/>
                  </a:schemeClr>
                </a:solidFill>
                <a:latin typeface="Corbel" panose="020B0503020204020204" pitchFamily="34" charset="0"/>
              </a:rPr>
              <a:t> and relies on numerical solutions for some comparative statics results.  This steep learning process is still inherent in the informational aspect of debt and its importance.</a:t>
            </a:r>
          </a:p>
        </p:txBody>
      </p:sp>
      <p:sp>
        <p:nvSpPr>
          <p:cNvPr id="8" name="Rectangle 7">
            <a:extLst>
              <a:ext uri="{FF2B5EF4-FFF2-40B4-BE49-F238E27FC236}">
                <a16:creationId xmlns:a16="http://schemas.microsoft.com/office/drawing/2014/main" id="{9A08752B-3956-1B49-A67C-A87B88B39B90}"/>
              </a:ext>
            </a:extLst>
          </p:cNvPr>
          <p:cNvSpPr/>
          <p:nvPr/>
        </p:nvSpPr>
        <p:spPr>
          <a:xfrm>
            <a:off x="1372684" y="1519471"/>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12" name="Picture 11">
            <a:extLst>
              <a:ext uri="{FF2B5EF4-FFF2-40B4-BE49-F238E27FC236}">
                <a16:creationId xmlns:a16="http://schemas.microsoft.com/office/drawing/2014/main" id="{DB00BF0C-2606-2848-BAD7-8C89DF9278AC}"/>
              </a:ext>
            </a:extLst>
          </p:cNvPr>
          <p:cNvPicPr>
            <a:picLocks noChangeAspect="1"/>
          </p:cNvPicPr>
          <p:nvPr/>
        </p:nvPicPr>
        <p:blipFill rotWithShape="1">
          <a:blip r:embed="rId4">
            <a:alphaModFix amt="20000"/>
          </a:blip>
          <a:srcRect l="11526" r="7794" b="1333"/>
          <a:stretch/>
        </p:blipFill>
        <p:spPr>
          <a:xfrm>
            <a:off x="6858000" y="10160"/>
            <a:ext cx="5334000" cy="6766562"/>
          </a:xfrm>
          <a:prstGeom prst="rect">
            <a:avLst/>
          </a:prstGeom>
          <a:blipFill>
            <a:blip r:embed="rId5"/>
            <a:stretch>
              <a:fillRect/>
            </a:stretch>
          </a:blipFill>
        </p:spPr>
      </p:pic>
    </p:spTree>
    <p:extLst>
      <p:ext uri="{BB962C8B-B14F-4D97-AF65-F5344CB8AC3E}">
        <p14:creationId xmlns:p14="http://schemas.microsoft.com/office/powerpoint/2010/main" val="57076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Motivations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4267923"/>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solidFill>
                  <a:schemeClr val="tx1">
                    <a:lumMod val="65000"/>
                    <a:lumOff val="35000"/>
                  </a:schemeClr>
                </a:solidFill>
                <a:latin typeface="Corbel" panose="020B0503020204020204" pitchFamily="34" charset="0"/>
              </a:rPr>
              <a:t>“We contend that, in general, managers do not always behave in the best interests of their investors and therefore need to be disciplined.”</a:t>
            </a:r>
          </a:p>
          <a:p>
            <a:pPr algn="l"/>
            <a:r>
              <a:rPr lang="en-US" u="sng" dirty="0">
                <a:solidFill>
                  <a:schemeClr val="tx1">
                    <a:lumMod val="65000"/>
                    <a:lumOff val="35000"/>
                  </a:schemeClr>
                </a:solidFill>
                <a:latin typeface="Corbel" panose="020B0503020204020204" pitchFamily="34" charset="0"/>
              </a:rPr>
              <a:t>How do investors solve this issue?</a:t>
            </a:r>
          </a:p>
          <a:p>
            <a:pPr algn="l"/>
            <a:r>
              <a:rPr lang="en-US" sz="2000" b="1" i="1" dirty="0">
                <a:solidFill>
                  <a:schemeClr val="tx1">
                    <a:lumMod val="65000"/>
                    <a:lumOff val="35000"/>
                  </a:schemeClr>
                </a:solidFill>
                <a:latin typeface="Corbel" panose="020B0503020204020204" pitchFamily="34" charset="0"/>
              </a:rPr>
              <a:t>Debt serves as a disciplining device</a:t>
            </a:r>
          </a:p>
          <a:p>
            <a:pPr marL="800100" lvl="1"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Default allows the creditors the </a:t>
            </a:r>
            <a:r>
              <a:rPr lang="en-US" b="1" dirty="0">
                <a:solidFill>
                  <a:schemeClr val="tx1">
                    <a:lumMod val="65000"/>
                    <a:lumOff val="35000"/>
                  </a:schemeClr>
                </a:solidFill>
                <a:latin typeface="Corbel" panose="020B0503020204020204" pitchFamily="34" charset="0"/>
              </a:rPr>
              <a:t>option to force the firm into liquidation</a:t>
            </a:r>
          </a:p>
          <a:p>
            <a:pPr marL="800100" lvl="1" indent="-342900" algn="l">
              <a:buFont typeface="Arial" panose="020B0604020202020204" pitchFamily="34" charset="0"/>
              <a:buChar char="•"/>
            </a:pPr>
            <a:r>
              <a:rPr lang="en-US" b="1" dirty="0">
                <a:solidFill>
                  <a:schemeClr val="tx1">
                    <a:lumMod val="65000"/>
                    <a:lumOff val="35000"/>
                  </a:schemeClr>
                </a:solidFill>
                <a:latin typeface="Corbel" panose="020B0503020204020204" pitchFamily="34" charset="0"/>
              </a:rPr>
              <a:t>Debt generates information </a:t>
            </a:r>
            <a:r>
              <a:rPr lang="en-US" dirty="0">
                <a:solidFill>
                  <a:schemeClr val="tx1">
                    <a:lumMod val="65000"/>
                    <a:lumOff val="35000"/>
                  </a:schemeClr>
                </a:solidFill>
                <a:latin typeface="Corbel" panose="020B0503020204020204" pitchFamily="34" charset="0"/>
              </a:rPr>
              <a:t>that investors use to evaluate major operating decisions (including liquidation)</a:t>
            </a:r>
          </a:p>
          <a:p>
            <a:pPr lvl="1" algn="l"/>
            <a:r>
              <a:rPr lang="en-US" b="1" dirty="0">
                <a:solidFill>
                  <a:schemeClr val="tx1">
                    <a:lumMod val="65000"/>
                    <a:lumOff val="35000"/>
                  </a:schemeClr>
                </a:solidFill>
                <a:latin typeface="Corbel" panose="020B0503020204020204" pitchFamily="34" charset="0"/>
              </a:rPr>
              <a:t>The informal consequences of debt:</a:t>
            </a:r>
          </a:p>
          <a:p>
            <a:pPr marL="914400" lvl="1" indent="-457200" algn="l">
              <a:buFont typeface="+mj-lt"/>
              <a:buAutoNum type="arabicPeriod"/>
            </a:pPr>
            <a:r>
              <a:rPr lang="en-US" dirty="0">
                <a:solidFill>
                  <a:schemeClr val="tx1">
                    <a:lumMod val="65000"/>
                    <a:lumOff val="35000"/>
                  </a:schemeClr>
                </a:solidFill>
                <a:latin typeface="Corbel" panose="020B0503020204020204" pitchFamily="34" charset="0"/>
              </a:rPr>
              <a:t>The </a:t>
            </a:r>
            <a:r>
              <a:rPr lang="en-US" b="1" dirty="0">
                <a:solidFill>
                  <a:schemeClr val="tx1">
                    <a:lumMod val="65000"/>
                    <a:lumOff val="35000"/>
                  </a:schemeClr>
                </a:solidFill>
                <a:latin typeface="Corbel" panose="020B0503020204020204" pitchFamily="34" charset="0"/>
              </a:rPr>
              <a:t>mere ability</a:t>
            </a:r>
            <a:r>
              <a:rPr lang="en-US" dirty="0">
                <a:solidFill>
                  <a:schemeClr val="tx1">
                    <a:lumMod val="65000"/>
                    <a:lumOff val="35000"/>
                  </a:schemeClr>
                </a:solidFill>
                <a:latin typeface="Corbel" panose="020B0503020204020204" pitchFamily="34" charset="0"/>
              </a:rPr>
              <a:t> of the firm to make contractual payments provides information</a:t>
            </a:r>
          </a:p>
          <a:p>
            <a:pPr marL="914400" lvl="1" indent="-457200" algn="l">
              <a:buFont typeface="+mj-lt"/>
              <a:buAutoNum type="arabicPeriod"/>
            </a:pPr>
            <a:r>
              <a:rPr lang="en-US" dirty="0">
                <a:solidFill>
                  <a:schemeClr val="tx1">
                    <a:lumMod val="65000"/>
                    <a:lumOff val="35000"/>
                  </a:schemeClr>
                </a:solidFill>
                <a:latin typeface="Corbel" panose="020B0503020204020204" pitchFamily="34" charset="0"/>
              </a:rPr>
              <a:t>In default, </a:t>
            </a:r>
            <a:r>
              <a:rPr lang="en-US" b="1" dirty="0">
                <a:solidFill>
                  <a:schemeClr val="tx1">
                    <a:lumMod val="65000"/>
                    <a:lumOff val="35000"/>
                  </a:schemeClr>
                </a:solidFill>
                <a:latin typeface="Corbel" panose="020B0503020204020204" pitchFamily="34" charset="0"/>
              </a:rPr>
              <a:t>management must placate creditors </a:t>
            </a:r>
            <a:r>
              <a:rPr lang="en-US" dirty="0">
                <a:solidFill>
                  <a:schemeClr val="tx1">
                    <a:lumMod val="65000"/>
                    <a:lumOff val="35000"/>
                  </a:schemeClr>
                </a:solidFill>
                <a:latin typeface="Corbel" panose="020B0503020204020204" pitchFamily="34" charset="0"/>
              </a:rPr>
              <a:t>(informal negotiations or formal bankruptcy filings)</a:t>
            </a:r>
          </a:p>
          <a:p>
            <a:pPr lvl="2" algn="l"/>
            <a:r>
              <a:rPr lang="en-US" dirty="0">
                <a:solidFill>
                  <a:schemeClr val="tx1">
                    <a:lumMod val="65000"/>
                    <a:lumOff val="35000"/>
                  </a:schemeClr>
                </a:solidFill>
                <a:latin typeface="Corbel" panose="020B0503020204020204" pitchFamily="34" charset="0"/>
              </a:rPr>
              <a:t>(This process, although costly, disseminates considerable information to investors.) </a:t>
            </a:r>
          </a:p>
          <a:p>
            <a:r>
              <a:rPr lang="en-US" sz="2000" i="1" u="sng" dirty="0">
                <a:solidFill>
                  <a:schemeClr val="tx1">
                    <a:lumMod val="65000"/>
                    <a:lumOff val="35000"/>
                  </a:schemeClr>
                </a:solidFill>
                <a:latin typeface="Corbel" panose="020B0503020204020204" pitchFamily="34" charset="0"/>
              </a:rPr>
              <a:t>This paper studies “the role of debt” less capital structure theory</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72136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Two Models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581029" y="2969704"/>
            <a:ext cx="4451957" cy="45589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2">
                    <a:lumMod val="25000"/>
                  </a:schemeClr>
                </a:solidFill>
                <a:latin typeface="Corbel" panose="020B0503020204020204" pitchFamily="34" charset="0"/>
              </a:rPr>
              <a:t>Static</a:t>
            </a:r>
          </a:p>
          <a:p>
            <a:pPr algn="l"/>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9592"/>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16" name="Rectangle 15">
            <a:extLst>
              <a:ext uri="{FF2B5EF4-FFF2-40B4-BE49-F238E27FC236}">
                <a16:creationId xmlns:a16="http://schemas.microsoft.com/office/drawing/2014/main" id="{B4A5CAF9-FD15-E942-A53F-6E22B9E0E13C}"/>
              </a:ext>
            </a:extLst>
          </p:cNvPr>
          <p:cNvSpPr/>
          <p:nvPr/>
        </p:nvSpPr>
        <p:spPr>
          <a:xfrm rot="16200000">
            <a:off x="1663325" y="3351972"/>
            <a:ext cx="18288" cy="1828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FB66FE-CB17-A244-89C8-51A7774591FE}"/>
              </a:ext>
            </a:extLst>
          </p:cNvPr>
          <p:cNvSpPr/>
          <p:nvPr/>
        </p:nvSpPr>
        <p:spPr>
          <a:xfrm>
            <a:off x="1581029" y="3607458"/>
            <a:ext cx="4331914" cy="3262432"/>
          </a:xfrm>
          <a:prstGeom prst="rect">
            <a:avLst/>
          </a:prstGeom>
        </p:spPr>
        <p:txBody>
          <a:bodyPr wrap="square" lIns="0">
            <a:spAutoFit/>
          </a:bodyPr>
          <a:lstStyle/>
          <a:p>
            <a:pPr>
              <a:spcAft>
                <a:spcPts val="1200"/>
              </a:spcAft>
            </a:pPr>
            <a:r>
              <a:rPr lang="en-US" dirty="0">
                <a:solidFill>
                  <a:schemeClr val="bg2">
                    <a:lumMod val="25000"/>
                  </a:schemeClr>
                </a:solidFill>
              </a:rPr>
              <a:t>Considers a “once-and-for-all” choice of debt level.</a:t>
            </a:r>
            <a:endParaRPr lang="en-US" sz="1600" dirty="0">
              <a:solidFill>
                <a:schemeClr val="bg2">
                  <a:lumMod val="25000"/>
                </a:schemeClr>
              </a:solidFill>
            </a:endParaRPr>
          </a:p>
          <a:p>
            <a:pPr marL="285750" indent="-285750">
              <a:buFont typeface="Arial" panose="020B0604020202020204" pitchFamily="34" charset="0"/>
              <a:buChar char="•"/>
            </a:pPr>
            <a:r>
              <a:rPr lang="en-US" sz="1600" dirty="0">
                <a:solidFill>
                  <a:schemeClr val="bg2">
                    <a:lumMod val="25000"/>
                  </a:schemeClr>
                </a:solidFill>
              </a:rPr>
              <a:t>The debt level, market value of debt, firm value, debt-to-value ratio, and promised bond yield </a:t>
            </a:r>
            <a:r>
              <a:rPr lang="en-US" sz="1600" b="1" dirty="0">
                <a:solidFill>
                  <a:schemeClr val="bg2">
                    <a:lumMod val="25000"/>
                  </a:schemeClr>
                </a:solidFill>
              </a:rPr>
              <a:t>all increase with increases in liquidation value </a:t>
            </a:r>
            <a:r>
              <a:rPr lang="en-US" sz="1600" dirty="0">
                <a:solidFill>
                  <a:schemeClr val="bg2">
                    <a:lumMod val="25000"/>
                  </a:schemeClr>
                </a:solidFill>
              </a:rPr>
              <a:t>and decrease with increases in default costs</a:t>
            </a:r>
          </a:p>
          <a:p>
            <a:pPr marL="285750" indent="-285750">
              <a:buFont typeface="Arial" panose="020B0604020202020204" pitchFamily="34" charset="0"/>
              <a:buChar char="•"/>
            </a:pPr>
            <a:r>
              <a:rPr lang="en-US" sz="1600" b="1" dirty="0">
                <a:solidFill>
                  <a:schemeClr val="bg2">
                    <a:lumMod val="25000"/>
                  </a:schemeClr>
                </a:solidFill>
              </a:rPr>
              <a:t>Probability of default increases with liquidation value, </a:t>
            </a:r>
            <a:r>
              <a:rPr lang="en-US" sz="1600" dirty="0">
                <a:solidFill>
                  <a:schemeClr val="bg2">
                    <a:lumMod val="25000"/>
                  </a:schemeClr>
                </a:solidFill>
              </a:rPr>
              <a:t>decreases with default costs</a:t>
            </a:r>
          </a:p>
          <a:p>
            <a:pPr marL="285750" indent="-285750">
              <a:buFont typeface="Arial" panose="020B0604020202020204" pitchFamily="34" charset="0"/>
              <a:buChar char="•"/>
            </a:pPr>
            <a:r>
              <a:rPr lang="en-US" sz="1600" b="1" dirty="0">
                <a:solidFill>
                  <a:schemeClr val="bg2">
                    <a:lumMod val="25000"/>
                  </a:schemeClr>
                </a:solidFill>
              </a:rPr>
              <a:t>Probability of reorganization given default decreases with liquidation value </a:t>
            </a:r>
            <a:r>
              <a:rPr lang="en-US" sz="1600" dirty="0">
                <a:solidFill>
                  <a:schemeClr val="bg2">
                    <a:lumMod val="25000"/>
                  </a:schemeClr>
                </a:solidFill>
              </a:rPr>
              <a:t>and is independent of default costs</a:t>
            </a:r>
          </a:p>
          <a:p>
            <a:endParaRPr lang="en-US" sz="1600" b="1" dirty="0">
              <a:solidFill>
                <a:srgbClr val="9E0605"/>
              </a:solidFill>
              <a:latin typeface="Corbel" panose="020B0503020204020204" pitchFamily="34" charset="0"/>
            </a:endParaRPr>
          </a:p>
        </p:txBody>
      </p:sp>
      <p:sp>
        <p:nvSpPr>
          <p:cNvPr id="19" name="Subtitle 2">
            <a:extLst>
              <a:ext uri="{FF2B5EF4-FFF2-40B4-BE49-F238E27FC236}">
                <a16:creationId xmlns:a16="http://schemas.microsoft.com/office/drawing/2014/main" id="{E9AB9D23-8BF4-CD4E-BBBC-07EF226AC0FC}"/>
              </a:ext>
            </a:extLst>
          </p:cNvPr>
          <p:cNvSpPr txBox="1">
            <a:spLocks/>
          </p:cNvSpPr>
          <p:nvPr/>
        </p:nvSpPr>
        <p:spPr>
          <a:xfrm>
            <a:off x="6946393" y="2965193"/>
            <a:ext cx="4451957" cy="45589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2">
                    <a:lumMod val="25000"/>
                  </a:schemeClr>
                </a:solidFill>
                <a:latin typeface="Corbel" panose="020B0503020204020204" pitchFamily="34" charset="0"/>
              </a:rPr>
              <a:t>Dynamic</a:t>
            </a:r>
          </a:p>
          <a:p>
            <a:pPr algn="l"/>
            <a:endParaRPr lang="en-US" dirty="0">
              <a:solidFill>
                <a:schemeClr val="tx1">
                  <a:lumMod val="65000"/>
                  <a:lumOff val="35000"/>
                </a:schemeClr>
              </a:solidFill>
              <a:latin typeface="Corbel" panose="020B0503020204020204" pitchFamily="34" charset="0"/>
            </a:endParaRPr>
          </a:p>
        </p:txBody>
      </p:sp>
      <p:sp>
        <p:nvSpPr>
          <p:cNvPr id="20" name="Rectangle 19">
            <a:extLst>
              <a:ext uri="{FF2B5EF4-FFF2-40B4-BE49-F238E27FC236}">
                <a16:creationId xmlns:a16="http://schemas.microsoft.com/office/drawing/2014/main" id="{9914FD1F-FD64-2742-8D51-1AC7C51AFD7C}"/>
              </a:ext>
            </a:extLst>
          </p:cNvPr>
          <p:cNvSpPr/>
          <p:nvPr/>
        </p:nvSpPr>
        <p:spPr>
          <a:xfrm rot="16200000">
            <a:off x="7028689" y="3361117"/>
            <a:ext cx="18288" cy="1828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59E447E-5E66-B44C-BCC1-6A9FC6A342E1}"/>
              </a:ext>
            </a:extLst>
          </p:cNvPr>
          <p:cNvSpPr/>
          <p:nvPr/>
        </p:nvSpPr>
        <p:spPr>
          <a:xfrm>
            <a:off x="6946393" y="3607457"/>
            <a:ext cx="4331914" cy="2769989"/>
          </a:xfrm>
          <a:prstGeom prst="rect">
            <a:avLst/>
          </a:prstGeom>
        </p:spPr>
        <p:txBody>
          <a:bodyPr wrap="square" lIns="0">
            <a:spAutoFit/>
          </a:bodyPr>
          <a:lstStyle/>
          <a:p>
            <a:pPr>
              <a:spcAft>
                <a:spcPts val="1200"/>
              </a:spcAft>
            </a:pPr>
            <a:r>
              <a:rPr lang="en-US" dirty="0">
                <a:solidFill>
                  <a:schemeClr val="bg2">
                    <a:lumMod val="25000"/>
                  </a:schemeClr>
                </a:solidFill>
              </a:rPr>
              <a:t>Examines the evolution of capital structure and net payments to debtholders over time.</a:t>
            </a:r>
          </a:p>
          <a:p>
            <a:pPr marL="285750" indent="-285750">
              <a:buFont typeface="Arial" panose="020B0604020202020204" pitchFamily="34" charset="0"/>
              <a:buChar char="•"/>
            </a:pPr>
            <a:r>
              <a:rPr lang="en-US" sz="1600" b="1" dirty="0">
                <a:solidFill>
                  <a:schemeClr val="bg2">
                    <a:lumMod val="25000"/>
                  </a:schemeClr>
                </a:solidFill>
              </a:rPr>
              <a:t>Debt levels </a:t>
            </a:r>
            <a:r>
              <a:rPr lang="en-US" sz="1600" dirty="0">
                <a:solidFill>
                  <a:schemeClr val="bg2">
                    <a:lumMod val="25000"/>
                  </a:schemeClr>
                </a:solidFill>
              </a:rPr>
              <a:t>relative to expected income and default probabilities </a:t>
            </a:r>
            <a:r>
              <a:rPr lang="en-US" sz="1600" b="1" dirty="0">
                <a:solidFill>
                  <a:schemeClr val="bg2">
                    <a:lumMod val="25000"/>
                  </a:schemeClr>
                </a:solidFill>
              </a:rPr>
              <a:t>are constant over time, </a:t>
            </a:r>
            <a:r>
              <a:rPr lang="en-US" sz="1600" dirty="0">
                <a:solidFill>
                  <a:schemeClr val="bg2">
                    <a:lumMod val="25000"/>
                  </a:schemeClr>
                </a:solidFill>
              </a:rPr>
              <a:t>except when “endgame” considerations are important</a:t>
            </a:r>
          </a:p>
          <a:p>
            <a:pPr marL="285750" indent="-285750">
              <a:buFont typeface="Arial" panose="020B0604020202020204" pitchFamily="34" charset="0"/>
              <a:buChar char="•"/>
            </a:pPr>
            <a:r>
              <a:rPr lang="en-US" sz="1600" dirty="0">
                <a:solidFill>
                  <a:schemeClr val="bg2">
                    <a:lumMod val="25000"/>
                  </a:schemeClr>
                </a:solidFill>
              </a:rPr>
              <a:t>Expected </a:t>
            </a:r>
            <a:r>
              <a:rPr lang="en-US" sz="1600" b="1" dirty="0">
                <a:solidFill>
                  <a:schemeClr val="bg2">
                    <a:lumMod val="25000"/>
                  </a:schemeClr>
                </a:solidFill>
              </a:rPr>
              <a:t>debt coverage ratios increase </a:t>
            </a:r>
            <a:r>
              <a:rPr lang="en-US" sz="1600" dirty="0">
                <a:solidFill>
                  <a:schemeClr val="bg2">
                    <a:lumMod val="25000"/>
                  </a:schemeClr>
                </a:solidFill>
              </a:rPr>
              <a:t>and default probabilities decrease </a:t>
            </a:r>
            <a:r>
              <a:rPr lang="en-US" sz="1600" b="1" dirty="0">
                <a:solidFill>
                  <a:schemeClr val="bg2">
                    <a:lumMod val="25000"/>
                  </a:schemeClr>
                </a:solidFill>
              </a:rPr>
              <a:t>following reorganization</a:t>
            </a:r>
          </a:p>
          <a:p>
            <a:endParaRPr lang="en-US" sz="1600" b="1" dirty="0">
              <a:solidFill>
                <a:srgbClr val="9E0605"/>
              </a:solidFill>
              <a:latin typeface="Corbel" panose="020B0503020204020204" pitchFamily="34" charset="0"/>
            </a:endParaRPr>
          </a:p>
        </p:txBody>
      </p:sp>
      <p:pic>
        <p:nvPicPr>
          <p:cNvPr id="5" name="Graphic 4" descr="Repeat outline">
            <a:extLst>
              <a:ext uri="{FF2B5EF4-FFF2-40B4-BE49-F238E27FC236}">
                <a16:creationId xmlns:a16="http://schemas.microsoft.com/office/drawing/2014/main" id="{46A3A77A-F73C-553F-3CEF-E9A3C0628A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83570" y="2521410"/>
            <a:ext cx="699066" cy="699066"/>
          </a:xfrm>
          <a:prstGeom prst="rect">
            <a:avLst/>
          </a:prstGeom>
        </p:spPr>
      </p:pic>
      <p:pic>
        <p:nvPicPr>
          <p:cNvPr id="12" name="Graphic 11" descr="Transfer outline">
            <a:extLst>
              <a:ext uri="{FF2B5EF4-FFF2-40B4-BE49-F238E27FC236}">
                <a16:creationId xmlns:a16="http://schemas.microsoft.com/office/drawing/2014/main" id="{4038455B-3EC9-EC1B-7269-D0112D7D01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62817" y="2485980"/>
            <a:ext cx="699066" cy="699066"/>
          </a:xfrm>
          <a:prstGeom prst="rect">
            <a:avLst/>
          </a:prstGeom>
        </p:spPr>
      </p:pic>
      <p:sp>
        <p:nvSpPr>
          <p:cNvPr id="14" name="TextBox 13">
            <a:extLst>
              <a:ext uri="{FF2B5EF4-FFF2-40B4-BE49-F238E27FC236}">
                <a16:creationId xmlns:a16="http://schemas.microsoft.com/office/drawing/2014/main" id="{E306465B-AE36-DFB8-75F8-174D80A7B6C8}"/>
              </a:ext>
            </a:extLst>
          </p:cNvPr>
          <p:cNvSpPr txBox="1"/>
          <p:nvPr/>
        </p:nvSpPr>
        <p:spPr>
          <a:xfrm>
            <a:off x="4692280" y="2065707"/>
            <a:ext cx="2807439" cy="584775"/>
          </a:xfrm>
          <a:prstGeom prst="rect">
            <a:avLst/>
          </a:prstGeom>
          <a:noFill/>
        </p:spPr>
        <p:txBody>
          <a:bodyPr wrap="square" rtlCol="0">
            <a:spAutoFit/>
          </a:bodyPr>
          <a:lstStyle/>
          <a:p>
            <a:pPr algn="ctr"/>
            <a:r>
              <a:rPr lang="en-US" sz="1600" i="1" dirty="0"/>
              <a:t>Determinants of liquidation vs. reorganization.</a:t>
            </a:r>
          </a:p>
        </p:txBody>
      </p:sp>
      <p:pic>
        <p:nvPicPr>
          <p:cNvPr id="17" name="Graphic 16" descr="Handshake outline">
            <a:extLst>
              <a:ext uri="{FF2B5EF4-FFF2-40B4-BE49-F238E27FC236}">
                <a16:creationId xmlns:a16="http://schemas.microsoft.com/office/drawing/2014/main" id="{D5DCA315-9512-6B78-6C29-74EE4AB746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85177" y="2524858"/>
            <a:ext cx="695618" cy="695618"/>
          </a:xfrm>
          <a:prstGeom prst="rect">
            <a:avLst/>
          </a:prstGeom>
        </p:spPr>
      </p:pic>
    </p:spTree>
    <p:extLst>
      <p:ext uri="{BB962C8B-B14F-4D97-AF65-F5344CB8AC3E}">
        <p14:creationId xmlns:p14="http://schemas.microsoft.com/office/powerpoint/2010/main" val="193553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Assumptions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431323"/>
                <a:ext cx="9656064" cy="365761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Aft>
                    <a:spcPts val="1200"/>
                  </a:spcAft>
                </a:pPr>
                <a:r>
                  <a:rPr lang="en-US" sz="2000" u="sng" dirty="0">
                    <a:solidFill>
                      <a:schemeClr val="bg2">
                        <a:lumMod val="25000"/>
                      </a:schemeClr>
                    </a:solidFill>
                    <a:latin typeface="Corbel" panose="020B0503020204020204" pitchFamily="34" charset="0"/>
                  </a:rPr>
                  <a:t>The model consists of a firm and many risk-neutral investors.</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All investors discount future payments at the market discount factor, </a:t>
                </a:r>
                <a:r>
                  <a:rPr lang="el-GR" sz="2000" i="1" dirty="0">
                    <a:solidFill>
                      <a:schemeClr val="bg2">
                        <a:lumMod val="25000"/>
                      </a:schemeClr>
                    </a:solidFill>
                    <a:latin typeface="Corbel" panose="020B0503020204020204" pitchFamily="34" charset="0"/>
                  </a:rPr>
                  <a:t>β</a:t>
                </a:r>
                <a:endParaRPr lang="en-US" sz="2000" i="1" dirty="0">
                  <a:solidFill>
                    <a:schemeClr val="bg2">
                      <a:lumMod val="2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The firm produces </a:t>
                </a:r>
                <a:r>
                  <a:rPr lang="en-US" sz="2000" b="1" dirty="0">
                    <a:solidFill>
                      <a:schemeClr val="bg2">
                        <a:lumMod val="25000"/>
                      </a:schemeClr>
                    </a:solidFill>
                    <a:latin typeface="Corbel" panose="020B0503020204020204" pitchFamily="34" charset="0"/>
                  </a:rPr>
                  <a:t>a random income </a:t>
                </a:r>
                <a14:m>
                  <m:oMath xmlns:m="http://schemas.openxmlformats.org/officeDocument/2006/math">
                    <m:sSub>
                      <m:sSubPr>
                        <m:ctrlPr>
                          <a:rPr lang="en-US" sz="2000" b="1" i="1" smtClean="0">
                            <a:solidFill>
                              <a:schemeClr val="bg2">
                                <a:lumMod val="25000"/>
                              </a:schemeClr>
                            </a:solidFill>
                            <a:latin typeface="Cambria Math" panose="02040503050406030204" pitchFamily="18" charset="0"/>
                          </a:rPr>
                        </m:ctrlPr>
                      </m:sSubPr>
                      <m:e>
                        <m:acc>
                          <m:accPr>
                            <m:chr m:val="̃"/>
                            <m:ctrlPr>
                              <a:rPr lang="en-US" sz="2000" b="1" i="1" smtClean="0">
                                <a:solidFill>
                                  <a:schemeClr val="bg2">
                                    <a:lumMod val="25000"/>
                                  </a:schemeClr>
                                </a:solidFill>
                                <a:latin typeface="Cambria Math" panose="02040503050406030204" pitchFamily="18" charset="0"/>
                              </a:rPr>
                            </m:ctrlPr>
                          </m:accPr>
                          <m:e>
                            <m:r>
                              <a:rPr lang="en-US" sz="2000" b="1" i="1" smtClean="0">
                                <a:solidFill>
                                  <a:schemeClr val="bg2">
                                    <a:lumMod val="25000"/>
                                  </a:schemeClr>
                                </a:solidFill>
                                <a:latin typeface="Cambria Math" panose="02040503050406030204" pitchFamily="18" charset="0"/>
                              </a:rPr>
                              <m:t>𝒙</m:t>
                            </m:r>
                          </m:e>
                        </m:acc>
                      </m:e>
                      <m:sub>
                        <m:r>
                          <a:rPr lang="en-US" sz="2000" b="1" i="1" smtClean="0">
                            <a:solidFill>
                              <a:schemeClr val="bg2">
                                <a:lumMod val="25000"/>
                              </a:schemeClr>
                            </a:solidFill>
                            <a:latin typeface="Cambria Math" panose="02040503050406030204" pitchFamily="18" charset="0"/>
                          </a:rPr>
                          <m:t>𝒕</m:t>
                        </m:r>
                      </m:sub>
                    </m:sSub>
                  </m:oMath>
                </a14:m>
                <a:r>
                  <a:rPr lang="en-US" sz="2000" b="1" dirty="0">
                    <a:solidFill>
                      <a:schemeClr val="bg2">
                        <a:lumMod val="25000"/>
                      </a:schemeClr>
                    </a:solidFill>
                    <a:latin typeface="Corbel" panose="020B0503020204020204" pitchFamily="34" charset="0"/>
                  </a:rPr>
                  <a:t> at the end of each of two periods </a:t>
                </a:r>
                <a:r>
                  <a:rPr lang="en-US" sz="2000" b="1" i="1" dirty="0">
                    <a:solidFill>
                      <a:schemeClr val="bg2">
                        <a:lumMod val="25000"/>
                      </a:schemeClr>
                    </a:solidFill>
                    <a:latin typeface="Corbel" panose="020B0503020204020204" pitchFamily="34" charset="0"/>
                  </a:rPr>
                  <a:t>t</a:t>
                </a:r>
                <a:r>
                  <a:rPr lang="en-US" sz="2000" b="1" dirty="0">
                    <a:solidFill>
                      <a:schemeClr val="bg2">
                        <a:lumMod val="25000"/>
                      </a:schemeClr>
                    </a:solidFill>
                    <a:latin typeface="Corbel" panose="020B0503020204020204" pitchFamily="34" charset="0"/>
                  </a:rPr>
                  <a:t> = 1,2</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Excluding default, </a:t>
                </a:r>
                <a:r>
                  <a:rPr lang="en-US" sz="2000" b="1" dirty="0">
                    <a:solidFill>
                      <a:schemeClr val="bg2">
                        <a:lumMod val="25000"/>
                      </a:schemeClr>
                    </a:solidFill>
                    <a:latin typeface="Corbel" panose="020B0503020204020204" pitchFamily="34" charset="0"/>
                  </a:rPr>
                  <a:t>income is unobservable by investors </a:t>
                </a:r>
                <a:r>
                  <a:rPr lang="en-US" sz="2000" dirty="0">
                    <a:solidFill>
                      <a:schemeClr val="bg2">
                        <a:lumMod val="25000"/>
                      </a:schemeClr>
                    </a:solidFill>
                    <a:latin typeface="Corbel" panose="020B0503020204020204" pitchFamily="34" charset="0"/>
                  </a:rPr>
                  <a:t>(firm can be liquidated at the end of </a:t>
                </a:r>
                <a:r>
                  <a:rPr lang="en-US" sz="2000" i="1" dirty="0">
                    <a:solidFill>
                      <a:schemeClr val="bg2">
                        <a:lumMod val="25000"/>
                      </a:schemeClr>
                    </a:solidFill>
                    <a:latin typeface="Corbel" panose="020B0503020204020204" pitchFamily="34" charset="0"/>
                  </a:rPr>
                  <a:t>t = 1</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Distribution of income depends on firm quality, </a:t>
                </a:r>
                <a:r>
                  <a:rPr lang="en-US" sz="2000" i="1" dirty="0">
                    <a:solidFill>
                      <a:schemeClr val="bg2">
                        <a:lumMod val="25000"/>
                      </a:schemeClr>
                    </a:solidFill>
                    <a:latin typeface="Corbel" panose="020B0503020204020204" pitchFamily="34" charset="0"/>
                  </a:rPr>
                  <a:t>q</a:t>
                </a:r>
                <a:r>
                  <a:rPr lang="en-US" sz="2000" dirty="0">
                    <a:solidFill>
                      <a:schemeClr val="bg2">
                        <a:lumMod val="25000"/>
                      </a:schemeClr>
                    </a:solidFill>
                    <a:latin typeface="Corbel" panose="020B0503020204020204" pitchFamily="34" charset="0"/>
                  </a:rPr>
                  <a:t>, which hinges on managerial performance, market position, etc. (income is </a:t>
                </a:r>
                <a:r>
                  <a:rPr lang="en-US" sz="2000" dirty="0" err="1">
                    <a:solidFill>
                      <a:schemeClr val="bg2">
                        <a:lumMod val="25000"/>
                      </a:schemeClr>
                    </a:solidFill>
                    <a:latin typeface="Corbel" panose="020B0503020204020204" pitchFamily="34" charset="0"/>
                  </a:rPr>
                  <a:t>i.i.d.</a:t>
                </a:r>
                <a:r>
                  <a:rPr lang="en-US" sz="2000" dirty="0">
                    <a:solidFill>
                      <a:schemeClr val="bg2">
                        <a:lumMod val="25000"/>
                      </a:schemeClr>
                    </a:solidFill>
                    <a:latin typeface="Corbel" panose="020B0503020204020204" pitchFamily="34" charset="0"/>
                  </a:rPr>
                  <a:t> across periods conditioned on </a:t>
                </a:r>
                <a:r>
                  <a:rPr lang="en-US" sz="2000" i="1" dirty="0">
                    <a:solidFill>
                      <a:schemeClr val="bg2">
                        <a:lumMod val="25000"/>
                      </a:schemeClr>
                    </a:solidFill>
                    <a:latin typeface="Corbel" panose="020B0503020204020204" pitchFamily="34" charset="0"/>
                  </a:rPr>
                  <a:t>q, </a:t>
                </a:r>
                <a:r>
                  <a:rPr lang="en-US" sz="2000" b="1" i="1" dirty="0">
                    <a:solidFill>
                      <a:schemeClr val="bg2">
                        <a:lumMod val="25000"/>
                      </a:schemeClr>
                    </a:solidFill>
                    <a:latin typeface="Corbel" panose="020B0503020204020204" pitchFamily="34" charset="0"/>
                  </a:rPr>
                  <a:t>h</a:t>
                </a:r>
                <a14:m>
                  <m:oMath xmlns:m="http://schemas.openxmlformats.org/officeDocument/2006/math">
                    <m:r>
                      <a:rPr lang="en-US" sz="2000" b="1" i="1" smtClean="0">
                        <a:solidFill>
                          <a:schemeClr val="bg2">
                            <a:lumMod val="25000"/>
                          </a:schemeClr>
                        </a:solidFill>
                        <a:latin typeface="Cambria Math" panose="02040503050406030204" pitchFamily="18" charset="0"/>
                      </a:rPr>
                      <m:t>(</m:t>
                    </m:r>
                    <m:r>
                      <a:rPr lang="en-US" sz="2000" b="1" i="1" smtClean="0">
                        <a:solidFill>
                          <a:schemeClr val="bg2">
                            <a:lumMod val="25000"/>
                          </a:schemeClr>
                        </a:solidFill>
                        <a:latin typeface="Cambria Math" panose="02040503050406030204" pitchFamily="18" charset="0"/>
                      </a:rPr>
                      <m:t>𝒙</m:t>
                    </m:r>
                    <m:r>
                      <a:rPr lang="en-US" sz="2000" b="1" i="1" smtClean="0">
                        <a:solidFill>
                          <a:schemeClr val="bg2">
                            <a:lumMod val="25000"/>
                          </a:schemeClr>
                        </a:solidFill>
                        <a:latin typeface="Cambria Math" panose="02040503050406030204" pitchFamily="18" charset="0"/>
                      </a:rPr>
                      <m:t>|</m:t>
                    </m:r>
                    <m:r>
                      <a:rPr lang="en-US" sz="2000" b="1" i="1" smtClean="0">
                        <a:solidFill>
                          <a:schemeClr val="bg2">
                            <a:lumMod val="25000"/>
                          </a:schemeClr>
                        </a:solidFill>
                        <a:latin typeface="Cambria Math" panose="02040503050406030204" pitchFamily="18" charset="0"/>
                      </a:rPr>
                      <m:t>𝒒</m:t>
                    </m:r>
                    <m:r>
                      <a:rPr lang="en-US" sz="2000" b="1" i="0" smtClean="0">
                        <a:solidFill>
                          <a:schemeClr val="bg2">
                            <a:lumMod val="25000"/>
                          </a:schemeClr>
                        </a:solidFill>
                        <a:latin typeface="Cambria Math" panose="02040503050406030204" pitchFamily="18" charset="0"/>
                      </a:rPr>
                      <m:t>)</m:t>
                    </m:r>
                  </m:oMath>
                </a14:m>
                <a:r>
                  <a:rPr lang="en-US" sz="2000" b="1" dirty="0">
                    <a:solidFill>
                      <a:schemeClr val="bg2">
                        <a:lumMod val="25000"/>
                      </a:schemeClr>
                    </a:solidFill>
                    <a:latin typeface="Corbel" panose="020B0503020204020204" pitchFamily="34" charset="0"/>
                  </a:rPr>
                  <a:t> </a:t>
                </a:r>
                <a:r>
                  <a:rPr lang="en-US" sz="2000" b="1" dirty="0">
                    <a:solidFill>
                      <a:schemeClr val="bg2">
                        <a:lumMod val="25000"/>
                      </a:schemeClr>
                    </a:solidFill>
                    <a:latin typeface="Corbel" panose="020B0503020204020204" pitchFamily="34" charset="0"/>
                    <a:sym typeface="Wingdings" panose="05000000000000000000" pitchFamily="2" charset="2"/>
                  </a:rPr>
                  <a:t>Monotone Likelihood Ratio Property (MLRP)</a:t>
                </a:r>
                <a:r>
                  <a:rPr lang="en-US" sz="2000" dirty="0">
                    <a:solidFill>
                      <a:schemeClr val="bg2">
                        <a:lumMod val="25000"/>
                      </a:schemeClr>
                    </a:solidFill>
                    <a:latin typeface="Corbel" panose="020B0503020204020204" pitchFamily="34" charset="0"/>
                  </a:rPr>
                  <a:t>)</a:t>
                </a:r>
              </a:p>
              <a:p>
                <a:pPr marL="285750" indent="-285750" algn="l">
                  <a:lnSpc>
                    <a:spcPct val="100000"/>
                  </a:lnSpc>
                  <a:buFont typeface="Arial" panose="020B0604020202020204" pitchFamily="34" charset="0"/>
                  <a:buChar char="•"/>
                </a:pPr>
                <a14:m>
                  <m:oMath xmlns:m="http://schemas.openxmlformats.org/officeDocument/2006/math">
                    <m:r>
                      <a:rPr lang="en-US" sz="2000" b="1" i="1" smtClean="0">
                        <a:solidFill>
                          <a:schemeClr val="bg2">
                            <a:lumMod val="25000"/>
                          </a:schemeClr>
                        </a:solidFill>
                        <a:latin typeface="Cambria Math" panose="02040503050406030204" pitchFamily="18" charset="0"/>
                      </a:rPr>
                      <m:t>𝑯</m:t>
                    </m:r>
                    <m:r>
                      <a:rPr lang="en-US" sz="2000" b="1" i="1" smtClean="0">
                        <a:solidFill>
                          <a:schemeClr val="bg2">
                            <a:lumMod val="25000"/>
                          </a:schemeClr>
                        </a:solidFill>
                        <a:latin typeface="Cambria Math" panose="02040503050406030204" pitchFamily="18" charset="0"/>
                      </a:rPr>
                      <m:t>(</m:t>
                    </m:r>
                    <m:r>
                      <a:rPr lang="en-US" sz="2000" b="1" i="1" smtClean="0">
                        <a:solidFill>
                          <a:schemeClr val="bg2">
                            <a:lumMod val="25000"/>
                          </a:schemeClr>
                        </a:solidFill>
                        <a:latin typeface="Cambria Math" panose="02040503050406030204" pitchFamily="18" charset="0"/>
                      </a:rPr>
                      <m:t>𝒙</m:t>
                    </m:r>
                    <m:r>
                      <a:rPr lang="en-US" sz="2000" b="1" i="1" smtClean="0">
                        <a:solidFill>
                          <a:schemeClr val="bg2">
                            <a:lumMod val="25000"/>
                          </a:schemeClr>
                        </a:solidFill>
                        <a:latin typeface="Cambria Math" panose="02040503050406030204" pitchFamily="18" charset="0"/>
                      </a:rPr>
                      <m:t>;</m:t>
                    </m:r>
                    <m:r>
                      <a:rPr lang="en-US" sz="2000" b="1" i="0" smtClean="0">
                        <a:solidFill>
                          <a:schemeClr val="bg2">
                            <a:lumMod val="25000"/>
                          </a:schemeClr>
                        </a:solidFill>
                        <a:latin typeface="Cambria Math" panose="02040503050406030204" pitchFamily="18" charset="0"/>
                      </a:rPr>
                      <m:t>𝐩</m:t>
                    </m:r>
                    <m:r>
                      <a:rPr lang="en-US" sz="2000" b="1" i="0" smtClean="0">
                        <a:solidFill>
                          <a:schemeClr val="bg2">
                            <a:lumMod val="25000"/>
                          </a:schemeClr>
                        </a:solidFill>
                        <a:latin typeface="Cambria Math" panose="02040503050406030204" pitchFamily="18" charset="0"/>
                      </a:rPr>
                      <m:t>)</m:t>
                    </m:r>
                  </m:oMath>
                </a14:m>
                <a:r>
                  <a:rPr lang="en-US" sz="2000" b="1" dirty="0">
                    <a:solidFill>
                      <a:schemeClr val="bg2">
                        <a:lumMod val="25000"/>
                      </a:schemeClr>
                    </a:solidFill>
                    <a:latin typeface="Corbel" panose="020B0503020204020204" pitchFamily="34" charset="0"/>
                  </a:rPr>
                  <a:t> denotes the marginal distribution of income when prior beliefs are given by </a:t>
                </a:r>
                <a:r>
                  <a:rPr lang="en-US" sz="2000" b="1" i="1" dirty="0">
                    <a:solidFill>
                      <a:schemeClr val="bg2">
                        <a:lumMod val="25000"/>
                      </a:schemeClr>
                    </a:solidFill>
                    <a:latin typeface="Corbel" panose="020B0503020204020204" pitchFamily="34" charset="0"/>
                  </a:rPr>
                  <a:t>p</a:t>
                </a:r>
              </a:p>
              <a:p>
                <a:pPr algn="l">
                  <a:lnSpc>
                    <a:spcPct val="100000"/>
                  </a:lnSpc>
                </a:pPr>
                <a:endParaRPr lang="en-US" sz="1800" b="1" i="1" dirty="0">
                  <a:solidFill>
                    <a:schemeClr val="bg2">
                      <a:lumMod val="25000"/>
                    </a:schemeClr>
                  </a:solidFill>
                  <a:latin typeface="Corbel" panose="020B0503020204020204" pitchFamily="34" charset="0"/>
                </a:endParaRPr>
              </a:p>
              <a:p>
                <a:pPr algn="l">
                  <a:lnSpc>
                    <a:spcPct val="100000"/>
                  </a:lnSpc>
                </a:pPr>
                <a:r>
                  <a:rPr lang="en-US" sz="1800" dirty="0">
                    <a:solidFill>
                      <a:schemeClr val="bg2">
                        <a:lumMod val="25000"/>
                      </a:schemeClr>
                    </a:solidFill>
                    <a:latin typeface="Corbel" panose="020B0503020204020204" pitchFamily="34" charset="0"/>
                  </a:rPr>
                  <a:t> </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431323"/>
                <a:ext cx="9656064" cy="3657611"/>
              </a:xfrm>
              <a:prstGeom prst="rect">
                <a:avLst/>
              </a:prstGeom>
              <a:blipFill>
                <a:blip r:embed="rId2"/>
                <a:stretch>
                  <a:fillRect l="-1578" t="-1000" r="-379" b="-20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graphicFrame>
        <p:nvGraphicFramePr>
          <p:cNvPr id="3" name="Diagram 2">
            <a:extLst>
              <a:ext uri="{FF2B5EF4-FFF2-40B4-BE49-F238E27FC236}">
                <a16:creationId xmlns:a16="http://schemas.microsoft.com/office/drawing/2014/main" id="{470AF91F-A673-460F-7C9D-2D69DA1D3308}"/>
              </a:ext>
            </a:extLst>
          </p:cNvPr>
          <p:cNvGraphicFramePr/>
          <p:nvPr>
            <p:extLst>
              <p:ext uri="{D42A27DB-BD31-4B8C-83A1-F6EECF244321}">
                <p14:modId xmlns:p14="http://schemas.microsoft.com/office/powerpoint/2010/main" val="2393075548"/>
              </p:ext>
            </p:extLst>
          </p:nvPr>
        </p:nvGraphicFramePr>
        <p:xfrm>
          <a:off x="6840621" y="914400"/>
          <a:ext cx="3979779" cy="21758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746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460455" y="2731794"/>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Notation</a:t>
            </a:r>
          </a:p>
        </p:txBody>
      </p:sp>
      <p:sp>
        <p:nvSpPr>
          <p:cNvPr id="8" name="Rectangle 7">
            <a:extLst>
              <a:ext uri="{FF2B5EF4-FFF2-40B4-BE49-F238E27FC236}">
                <a16:creationId xmlns:a16="http://schemas.microsoft.com/office/drawing/2014/main" id="{9A08752B-3956-1B49-A67C-A87B88B39B90}"/>
              </a:ext>
            </a:extLst>
          </p:cNvPr>
          <p:cNvSpPr/>
          <p:nvPr/>
        </p:nvSpPr>
        <p:spPr>
          <a:xfrm>
            <a:off x="464794" y="3600475"/>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464794" y="2384322"/>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9" name="Picture 8">
            <a:extLst>
              <a:ext uri="{FF2B5EF4-FFF2-40B4-BE49-F238E27FC236}">
                <a16:creationId xmlns:a16="http://schemas.microsoft.com/office/drawing/2014/main" id="{6E8C9759-4F5B-41FE-68E5-D05522BB629E}"/>
              </a:ext>
            </a:extLst>
          </p:cNvPr>
          <p:cNvPicPr>
            <a:picLocks noChangeAspect="1"/>
          </p:cNvPicPr>
          <p:nvPr/>
        </p:nvPicPr>
        <p:blipFill>
          <a:blip r:embed="rId3"/>
          <a:srcRect/>
          <a:stretch/>
        </p:blipFill>
        <p:spPr>
          <a:xfrm>
            <a:off x="3682864" y="740664"/>
            <a:ext cx="7344800" cy="5811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051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Quality (s) </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95994"/>
                <a:ext cx="9468853" cy="355616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b="1" i="1" dirty="0">
                    <a:solidFill>
                      <a:schemeClr val="bg2">
                        <a:lumMod val="25000"/>
                      </a:schemeClr>
                    </a:solidFill>
                    <a:latin typeface="Corbel" panose="020B0503020204020204" pitchFamily="34" charset="0"/>
                  </a:rPr>
                  <a:t>One class of results of interest is what happens to debt levels, default probabilities, etc., when investor beliefs about quality become more optimistic.</a:t>
                </a:r>
              </a:p>
              <a:p>
                <a:pPr algn="l">
                  <a:lnSpc>
                    <a:spcPct val="100000"/>
                  </a:lnSpc>
                  <a:spcAft>
                    <a:spcPts val="1200"/>
                  </a:spcAft>
                </a:pPr>
                <a:r>
                  <a:rPr lang="en-US" sz="2000" dirty="0">
                    <a:solidFill>
                      <a:schemeClr val="bg2">
                        <a:lumMod val="25000"/>
                      </a:schemeClr>
                    </a:solidFill>
                    <a:latin typeface="Corbel" panose="020B0503020204020204" pitchFamily="34" charset="0"/>
                  </a:rPr>
                  <a:t>Firm Scale </a:t>
                </a:r>
                <a:r>
                  <a:rPr lang="en-US" sz="2000" dirty="0">
                    <a:solidFill>
                      <a:schemeClr val="bg2">
                        <a:lumMod val="25000"/>
                      </a:schemeClr>
                    </a:solidFill>
                    <a:latin typeface="Corbel" panose="020B0503020204020204" pitchFamily="34" charset="0"/>
                    <a:sym typeface="Wingdings" panose="05000000000000000000" pitchFamily="2" charset="2"/>
                  </a:rPr>
                  <a:t> </a:t>
                </a:r>
                <a:r>
                  <a:rPr lang="en-US" sz="2000" b="1" dirty="0">
                    <a:solidFill>
                      <a:schemeClr val="bg2">
                        <a:lumMod val="25000"/>
                      </a:schemeClr>
                    </a:solidFill>
                    <a:latin typeface="Corbel" panose="020B0503020204020204" pitchFamily="34" charset="0"/>
                    <a:sym typeface="Wingdings" panose="05000000000000000000" pitchFamily="2" charset="2"/>
                  </a:rPr>
                  <a:t>larger (optimistic) incomes in the sense of first-order stochastic dominance</a:t>
                </a:r>
                <a:r>
                  <a:rPr lang="en-US" sz="2000" dirty="0">
                    <a:solidFill>
                      <a:schemeClr val="bg2">
                        <a:lumMod val="25000"/>
                      </a:schemeClr>
                    </a:solidFill>
                    <a:latin typeface="Corbel" panose="020B0503020204020204" pitchFamily="34" charset="0"/>
                    <a:sym typeface="Wingdings" panose="05000000000000000000" pitchFamily="2" charset="2"/>
                  </a:rPr>
                  <a:t>, often restrict changes in beliefs to those that preserve the shape of the quality distribution (all </a:t>
                </a:r>
                <a:r>
                  <a:rPr lang="en-US" sz="2000" dirty="0" err="1">
                    <a:solidFill>
                      <a:schemeClr val="bg2">
                        <a:lumMod val="25000"/>
                      </a:schemeClr>
                    </a:solidFill>
                    <a:latin typeface="Corbel" panose="020B0503020204020204" pitchFamily="34" charset="0"/>
                    <a:sym typeface="Wingdings" panose="05000000000000000000" pitchFamily="2" charset="2"/>
                  </a:rPr>
                  <a:t>fractiles</a:t>
                </a:r>
                <a:r>
                  <a:rPr lang="en-US" sz="2000" dirty="0">
                    <a:solidFill>
                      <a:schemeClr val="bg2">
                        <a:lumMod val="25000"/>
                      </a:schemeClr>
                    </a:solidFill>
                    <a:latin typeface="Corbel" panose="020B0503020204020204" pitchFamily="34" charset="0"/>
                    <a:sym typeface="Wingdings" panose="05000000000000000000" pitchFamily="2" charset="2"/>
                  </a:rPr>
                  <a:t> increase by the same percentage).</a:t>
                </a:r>
              </a:p>
              <a:p>
                <a:pPr algn="l">
                  <a:lnSpc>
                    <a:spcPct val="100000"/>
                  </a:lnSpc>
                </a:pPr>
                <a:r>
                  <a:rPr lang="en-US" sz="2000" dirty="0">
                    <a:solidFill>
                      <a:schemeClr val="bg2">
                        <a:lumMod val="25000"/>
                      </a:schemeClr>
                    </a:solidFill>
                    <a:latin typeface="Corbel" panose="020B0503020204020204" pitchFamily="34" charset="0"/>
                    <a:sym typeface="Wingdings" panose="05000000000000000000" pitchFamily="2" charset="2"/>
                  </a:rPr>
                  <a:t>Formally (for any scale s &gt; 0),</a:t>
                </a:r>
              </a:p>
              <a:p>
                <a:pPr algn="l">
                  <a:lnSpc>
                    <a:spcPct val="100000"/>
                  </a:lnSpc>
                </a:pPr>
                <a14:m>
                  <m:oMathPara xmlns:m="http://schemas.openxmlformats.org/officeDocument/2006/math">
                    <m:oMathParaPr>
                      <m:jc m:val="centerGroup"/>
                    </m:oMathParaPr>
                    <m:oMath xmlns:m="http://schemas.openxmlformats.org/officeDocument/2006/math">
                      <m:r>
                        <a:rPr lang="en-US" sz="2000" b="0" i="1" smtClean="0">
                          <a:solidFill>
                            <a:schemeClr val="bg2">
                              <a:lumMod val="25000"/>
                            </a:schemeClr>
                          </a:solidFill>
                          <a:latin typeface="Cambria Math" panose="02040503050406030204" pitchFamily="18" charset="0"/>
                        </a:rPr>
                        <m:t>𝑃</m:t>
                      </m:r>
                      <m:d>
                        <m:dPr>
                          <m:ctrlPr>
                            <a:rPr lang="en-US" sz="2000" b="0" i="1" smtClean="0">
                              <a:solidFill>
                                <a:schemeClr val="bg2">
                                  <a:lumMod val="25000"/>
                                </a:schemeClr>
                              </a:solidFill>
                              <a:latin typeface="Cambria Math" panose="02040503050406030204" pitchFamily="18" charset="0"/>
                            </a:rPr>
                          </m:ctrlPr>
                        </m:dPr>
                        <m:e>
                          <m:r>
                            <a:rPr lang="en-US" sz="2000" b="0" i="1" smtClean="0">
                              <a:solidFill>
                                <a:schemeClr val="bg2">
                                  <a:lumMod val="25000"/>
                                </a:schemeClr>
                              </a:solidFill>
                              <a:latin typeface="Cambria Math" panose="02040503050406030204" pitchFamily="18" charset="0"/>
                            </a:rPr>
                            <m:t>𝑞</m:t>
                          </m:r>
                        </m:e>
                        <m:e>
                          <m:r>
                            <a:rPr lang="en-US" sz="2000" b="0" i="1" smtClean="0">
                              <a:solidFill>
                                <a:schemeClr val="bg2">
                                  <a:lumMod val="25000"/>
                                </a:schemeClr>
                              </a:solidFill>
                              <a:latin typeface="Cambria Math" panose="02040503050406030204" pitchFamily="18" charset="0"/>
                            </a:rPr>
                            <m:t>𝑠</m:t>
                          </m:r>
                        </m:e>
                      </m:d>
                      <m:r>
                        <a:rPr lang="en-US" sz="2000" b="0" i="1" smtClean="0">
                          <a:solidFill>
                            <a:schemeClr val="bg2">
                              <a:lumMod val="25000"/>
                            </a:schemeClr>
                          </a:solidFill>
                          <a:latin typeface="Cambria Math" panose="02040503050406030204" pitchFamily="18" charset="0"/>
                        </a:rPr>
                        <m:t>=</m:t>
                      </m:r>
                      <m:r>
                        <a:rPr lang="en-US" sz="2000" b="0" i="1" smtClean="0">
                          <a:solidFill>
                            <a:schemeClr val="bg2">
                              <a:lumMod val="25000"/>
                            </a:schemeClr>
                          </a:solidFill>
                          <a:latin typeface="Cambria Math" panose="02040503050406030204" pitchFamily="18" charset="0"/>
                        </a:rPr>
                        <m:t>𝑃</m:t>
                      </m:r>
                      <m:d>
                        <m:dPr>
                          <m:ctrlPr>
                            <a:rPr lang="en-US" sz="2000" b="0" i="1" smtClean="0">
                              <a:solidFill>
                                <a:schemeClr val="bg2">
                                  <a:lumMod val="25000"/>
                                </a:schemeClr>
                              </a:solidFill>
                              <a:latin typeface="Cambria Math" panose="02040503050406030204" pitchFamily="18" charset="0"/>
                            </a:rPr>
                          </m:ctrlPr>
                        </m:dPr>
                        <m:e>
                          <m:f>
                            <m:fPr>
                              <m:ctrlPr>
                                <a:rPr lang="en-US" sz="2000" b="0" i="1" smtClean="0">
                                  <a:solidFill>
                                    <a:schemeClr val="bg2">
                                      <a:lumMod val="25000"/>
                                    </a:schemeClr>
                                  </a:solidFill>
                                  <a:latin typeface="Cambria Math" panose="02040503050406030204" pitchFamily="18" charset="0"/>
                                </a:rPr>
                              </m:ctrlPr>
                            </m:fPr>
                            <m:num>
                              <m:r>
                                <a:rPr lang="en-US" sz="2000" b="0" i="1" smtClean="0">
                                  <a:solidFill>
                                    <a:schemeClr val="bg2">
                                      <a:lumMod val="25000"/>
                                    </a:schemeClr>
                                  </a:solidFill>
                                  <a:latin typeface="Cambria Math" panose="02040503050406030204" pitchFamily="18" charset="0"/>
                                </a:rPr>
                                <m:t>𝑞</m:t>
                              </m:r>
                            </m:num>
                            <m:den>
                              <m:r>
                                <a:rPr lang="en-US" sz="2000" b="0" i="1" smtClean="0">
                                  <a:solidFill>
                                    <a:schemeClr val="bg2">
                                      <a:lumMod val="25000"/>
                                    </a:schemeClr>
                                  </a:solidFill>
                                  <a:latin typeface="Cambria Math" panose="02040503050406030204" pitchFamily="18" charset="0"/>
                                </a:rPr>
                                <m:t>𝑠</m:t>
                              </m:r>
                            </m:den>
                          </m:f>
                        </m:e>
                        <m:e>
                          <m:r>
                            <a:rPr lang="en-US" sz="2000" b="0" i="1" smtClean="0">
                              <a:solidFill>
                                <a:schemeClr val="bg2">
                                  <a:lumMod val="25000"/>
                                </a:schemeClr>
                              </a:solidFill>
                              <a:latin typeface="Cambria Math" panose="02040503050406030204" pitchFamily="18" charset="0"/>
                            </a:rPr>
                            <m:t>1</m:t>
                          </m:r>
                        </m:e>
                      </m:d>
                    </m:oMath>
                  </m:oMathPara>
                </a14:m>
                <a:endParaRPr lang="en-US" sz="2000" dirty="0">
                  <a:solidFill>
                    <a:schemeClr val="bg2">
                      <a:lumMod val="25000"/>
                    </a:schemeClr>
                  </a:solidFill>
                  <a:latin typeface="Corbel" panose="020B0503020204020204" pitchFamily="34" charset="0"/>
                  <a:sym typeface="Wingdings" panose="05000000000000000000" pitchFamily="2" charset="2"/>
                </a:endParaRPr>
              </a:p>
              <a:p>
                <a:pPr algn="l">
                  <a:lnSpc>
                    <a:spcPct val="100000"/>
                  </a:lnSpc>
                  <a:spcBef>
                    <a:spcPts val="1200"/>
                  </a:spcBef>
                </a:pPr>
                <a:r>
                  <a:rPr lang="en-US" sz="2000" dirty="0">
                    <a:solidFill>
                      <a:schemeClr val="bg2">
                        <a:lumMod val="25000"/>
                      </a:schemeClr>
                    </a:solidFill>
                    <a:latin typeface="Corbel" panose="020B0503020204020204" pitchFamily="34" charset="0"/>
                    <a:sym typeface="Wingdings" panose="05000000000000000000" pitchFamily="2" charset="2"/>
                  </a:rPr>
                  <a:t>Where, for example, </a:t>
                </a:r>
                <a14:m>
                  <m:oMath xmlns:m="http://schemas.openxmlformats.org/officeDocument/2006/math">
                    <m:r>
                      <a:rPr lang="en-US" sz="2000" b="0" i="1" smtClean="0">
                        <a:solidFill>
                          <a:schemeClr val="bg2">
                            <a:lumMod val="25000"/>
                          </a:schemeClr>
                        </a:solidFill>
                        <a:latin typeface="Cambria Math" panose="02040503050406030204" pitchFamily="18" charset="0"/>
                      </a:rPr>
                      <m:t>𝑃</m:t>
                    </m:r>
                    <m:d>
                      <m:dPr>
                        <m:ctrlPr>
                          <a:rPr lang="en-US" sz="2000" b="0" i="1" smtClean="0">
                            <a:solidFill>
                              <a:schemeClr val="bg2">
                                <a:lumMod val="25000"/>
                              </a:schemeClr>
                            </a:solidFill>
                            <a:latin typeface="Cambria Math" panose="02040503050406030204" pitchFamily="18" charset="0"/>
                          </a:rPr>
                        </m:ctrlPr>
                      </m:dPr>
                      <m:e>
                        <m:r>
                          <a:rPr lang="en-US" sz="2000" b="0" i="1" smtClean="0">
                            <a:solidFill>
                              <a:schemeClr val="bg2">
                                <a:lumMod val="25000"/>
                              </a:schemeClr>
                            </a:solidFill>
                            <a:latin typeface="Cambria Math" panose="02040503050406030204" pitchFamily="18" charset="0"/>
                          </a:rPr>
                          <m:t>𝑞</m:t>
                        </m:r>
                      </m:e>
                      <m:e>
                        <m:r>
                          <a:rPr lang="en-US" sz="2000" b="0" i="1" smtClean="0">
                            <a:solidFill>
                              <a:schemeClr val="bg2">
                                <a:lumMod val="25000"/>
                              </a:schemeClr>
                            </a:solidFill>
                            <a:latin typeface="Cambria Math" panose="02040503050406030204" pitchFamily="18" charset="0"/>
                          </a:rPr>
                          <m:t>1</m:t>
                        </m:r>
                      </m:e>
                    </m:d>
                  </m:oMath>
                </a14:m>
                <a:r>
                  <a:rPr lang="en-US" sz="2000" dirty="0">
                    <a:solidFill>
                      <a:schemeClr val="bg2">
                        <a:lumMod val="25000"/>
                      </a:schemeClr>
                    </a:solidFill>
                    <a:latin typeface="Corbel" panose="020B0503020204020204" pitchFamily="34" charset="0"/>
                    <a:sym typeface="Wingdings" panose="05000000000000000000" pitchFamily="2" charset="2"/>
                  </a:rPr>
                  <a:t> is the cumulative prior distribution of quality with scale parameter </a:t>
                </a:r>
                <a14:m>
                  <m:oMath xmlns:m="http://schemas.openxmlformats.org/officeDocument/2006/math">
                    <m:r>
                      <a:rPr lang="en-US" sz="2000" b="0" i="1" smtClean="0">
                        <a:solidFill>
                          <a:schemeClr val="bg2">
                            <a:lumMod val="25000"/>
                          </a:schemeClr>
                        </a:solidFill>
                        <a:latin typeface="Cambria Math" panose="02040503050406030204" pitchFamily="18" charset="0"/>
                      </a:rPr>
                      <m:t>𝑠</m:t>
                    </m:r>
                    <m:r>
                      <a:rPr lang="en-US" sz="2000" b="0" i="1" smtClean="0">
                        <a:solidFill>
                          <a:schemeClr val="bg2">
                            <a:lumMod val="25000"/>
                          </a:schemeClr>
                        </a:solidFill>
                        <a:latin typeface="Cambria Math" panose="02040503050406030204" pitchFamily="18" charset="0"/>
                      </a:rPr>
                      <m:t>=1</m:t>
                    </m:r>
                  </m:oMath>
                </a14:m>
                <a:endParaRPr lang="en-US" sz="2000" dirty="0">
                  <a:solidFill>
                    <a:schemeClr val="bg2">
                      <a:lumMod val="25000"/>
                    </a:schemeClr>
                  </a:solidFill>
                  <a:latin typeface="Corbel" panose="020B0503020204020204" pitchFamily="34" charset="0"/>
                  <a:sym typeface="Wingdings" panose="05000000000000000000" pitchFamily="2" charset="2"/>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95994"/>
                <a:ext cx="9468853" cy="3556166"/>
              </a:xfrm>
              <a:prstGeom prst="rect">
                <a:avLst/>
              </a:prstGeom>
              <a:blipFill>
                <a:blip r:embed="rId2"/>
                <a:stretch>
                  <a:fillRect l="-1610" t="-1029" b="-291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9473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Promised Payment</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137612"/>
                <a:ext cx="9656065" cy="453751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ambria Math" panose="02040503050406030204" pitchFamily="18" charset="0"/>
                  </a:rPr>
                  <a:t>The purpose of debt is to generate information about q and use the information to affect an optimal decision with regard to liquidation or continuation of the firm.</a:t>
                </a:r>
              </a:p>
              <a:p>
                <a:pPr algn="l">
                  <a:lnSpc>
                    <a:spcPct val="100000"/>
                  </a:lnSpc>
                  <a:spcAft>
                    <a:spcPts val="1200"/>
                  </a:spcAft>
                </a:pPr>
                <a:r>
                  <a:rPr lang="en-US" sz="1800" dirty="0">
                    <a:solidFill>
                      <a:schemeClr val="bg2">
                        <a:lumMod val="25000"/>
                      </a:schemeClr>
                    </a:solidFill>
                    <a:latin typeface="Cambria Math" panose="02040503050406030204" pitchFamily="18" charset="0"/>
                  </a:rPr>
                  <a:t>The </a:t>
                </a:r>
                <a:r>
                  <a:rPr lang="en-US" sz="1800" b="1" i="1" dirty="0">
                    <a:solidFill>
                      <a:schemeClr val="bg2">
                        <a:lumMod val="25000"/>
                      </a:schemeClr>
                    </a:solidFill>
                    <a:latin typeface="Cambria Math" panose="02040503050406030204" pitchFamily="18" charset="0"/>
                  </a:rPr>
                  <a:t>expected</a:t>
                </a:r>
                <a:r>
                  <a:rPr lang="en-US" sz="1800" dirty="0">
                    <a:solidFill>
                      <a:schemeClr val="bg2">
                        <a:lumMod val="25000"/>
                      </a:schemeClr>
                    </a:solidFill>
                    <a:latin typeface="Cambria Math" panose="02040503050406030204" pitchFamily="18" charset="0"/>
                  </a:rPr>
                  <a:t> payment to debtholders is the same whether the firm is liquidated or reorganized</a:t>
                </a:r>
                <a:r>
                  <a:rPr lang="en-US" sz="1800" i="1" dirty="0">
                    <a:solidFill>
                      <a:schemeClr val="bg2">
                        <a:lumMod val="25000"/>
                      </a:schemeClr>
                    </a:solidFill>
                    <a:latin typeface="Cambria Math" panose="02040503050406030204" pitchFamily="18" charset="0"/>
                  </a:rPr>
                  <a:t>, </a:t>
                </a:r>
                <a:r>
                  <a:rPr lang="en-US" sz="1800" b="1" i="1" dirty="0">
                    <a:solidFill>
                      <a:schemeClr val="bg2">
                        <a:lumMod val="25000"/>
                      </a:schemeClr>
                    </a:solidFill>
                    <a:latin typeface="Cambria Math" panose="02040503050406030204" pitchFamily="18" charset="0"/>
                  </a:rPr>
                  <a:t>B</a:t>
                </a:r>
                <a:r>
                  <a:rPr lang="en-US" sz="1800" i="1" dirty="0">
                    <a:solidFill>
                      <a:schemeClr val="bg2">
                        <a:lumMod val="25000"/>
                      </a:schemeClr>
                    </a:solidFill>
                    <a:latin typeface="Cambria Math" panose="02040503050406030204" pitchFamily="18" charset="0"/>
                  </a:rPr>
                  <a:t>, </a:t>
                </a:r>
                <a:r>
                  <a:rPr lang="en-US" sz="1800" dirty="0">
                    <a:solidFill>
                      <a:schemeClr val="bg2">
                        <a:lumMod val="25000"/>
                      </a:schemeClr>
                    </a:solidFill>
                    <a:latin typeface="Cambria Math" panose="02040503050406030204" pitchFamily="18" charset="0"/>
                  </a:rPr>
                  <a:t>which is discounted to date one</a:t>
                </a:r>
                <a:r>
                  <a:rPr lang="en-US" sz="1800" i="1" dirty="0">
                    <a:solidFill>
                      <a:schemeClr val="bg2">
                        <a:lumMod val="25000"/>
                      </a:schemeClr>
                    </a:solidFill>
                    <a:latin typeface="Cambria Math" panose="02040503050406030204" pitchFamily="18" charset="0"/>
                  </a:rPr>
                  <a:t>.</a:t>
                </a:r>
                <a:endParaRPr lang="en-US" sz="1800" b="0" i="1" dirty="0">
                  <a:solidFill>
                    <a:schemeClr val="bg2">
                      <a:lumMod val="25000"/>
                    </a:schemeClr>
                  </a:solidFill>
                  <a:latin typeface="Cambria Math" panose="02040503050406030204" pitchFamily="18" charset="0"/>
                </a:endParaRP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rPr>
                        <m:t>𝐵</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𝐷</m:t>
                      </m:r>
                      <m:d>
                        <m:dPr>
                          <m:begChr m:val="["/>
                          <m:endChr m:val="]"/>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1−</m:t>
                          </m:r>
                          <m:r>
                            <a:rPr lang="en-US" sz="1800" b="0" i="1" smtClean="0">
                              <a:solidFill>
                                <a:schemeClr val="bg2">
                                  <a:lumMod val="25000"/>
                                </a:schemeClr>
                              </a:solidFill>
                              <a:latin typeface="Cambria Math" panose="02040503050406030204" pitchFamily="18" charset="0"/>
                            </a:rPr>
                            <m:t>𝐻</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𝐷</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𝑝</m:t>
                              </m:r>
                            </m:e>
                          </m:d>
                        </m:e>
                      </m:d>
                      <m:r>
                        <a:rPr lang="en-US" sz="1800" b="0" i="1" smtClean="0">
                          <a:solidFill>
                            <a:schemeClr val="bg2">
                              <a:lumMod val="25000"/>
                            </a:schemeClr>
                          </a:solidFill>
                          <a:latin typeface="Cambria Math" panose="02040503050406030204" pitchFamily="18" charset="0"/>
                        </a:rPr>
                        <m:t>+</m:t>
                      </m:r>
                      <m:nary>
                        <m:naryPr>
                          <m:ctrlPr>
                            <a:rPr lang="en-US" sz="1800" b="0" i="1" smtClean="0">
                              <a:solidFill>
                                <a:schemeClr val="bg2">
                                  <a:lumMod val="25000"/>
                                </a:schemeClr>
                              </a:solidFill>
                              <a:latin typeface="Cambria Math" panose="02040503050406030204" pitchFamily="18" charset="0"/>
                            </a:rPr>
                          </m:ctrlPr>
                        </m:naryPr>
                        <m:sub>
                          <m:r>
                            <m:rPr>
                              <m:brk m:alnAt="23"/>
                            </m:rPr>
                            <a:rPr lang="en-US" sz="1800" b="0" i="1" smtClean="0">
                              <a:solidFill>
                                <a:schemeClr val="bg2">
                                  <a:lumMod val="25000"/>
                                </a:schemeClr>
                              </a:solidFill>
                              <a:latin typeface="Cambria Math" panose="02040503050406030204" pitchFamily="18" charset="0"/>
                            </a:rPr>
                            <m:t>0</m:t>
                          </m:r>
                        </m:sub>
                        <m:sup>
                          <m:r>
                            <a:rPr lang="en-US" sz="1800" b="0" i="1" smtClean="0">
                              <a:solidFill>
                                <a:schemeClr val="bg2">
                                  <a:lumMod val="25000"/>
                                </a:schemeClr>
                              </a:solidFill>
                              <a:latin typeface="Cambria Math" panose="02040503050406030204" pitchFamily="18" charset="0"/>
                            </a:rPr>
                            <m:t>𝐷</m:t>
                          </m:r>
                        </m:sup>
                        <m:e>
                          <m:r>
                            <a:rPr lang="en-US" sz="1800" b="0" i="1" smtClean="0">
                              <a:solidFill>
                                <a:schemeClr val="bg2">
                                  <a:lumMod val="25000"/>
                                </a:schemeClr>
                              </a:solidFill>
                              <a:latin typeface="Cambria Math" panose="02040503050406030204" pitchFamily="18" charset="0"/>
                            </a:rPr>
                            <m:t>𝐸</m:t>
                          </m:r>
                          <m:d>
                            <m:dPr>
                              <m:begChr m:val="["/>
                              <m:endChr m:val="]"/>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𝑏</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acc>
                                    <m:accPr>
                                      <m:chr m:val="̃"/>
                                      <m:ctrlPr>
                                        <a:rPr lang="en-US" sz="1800" b="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𝑎</m:t>
                                      </m:r>
                                    </m:e>
                                  </m:acc>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𝐷</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𝑝</m:t>
                                  </m:r>
                                </m:e>
                              </m:d>
                            </m:e>
                          </m:d>
                          <m:r>
                            <a:rPr lang="en-US" sz="1800" b="0" i="1" smtClean="0">
                              <a:solidFill>
                                <a:schemeClr val="bg2">
                                  <a:lumMod val="25000"/>
                                </a:schemeClr>
                              </a:solidFill>
                              <a:latin typeface="Cambria Math" panose="02040503050406030204" pitchFamily="18" charset="0"/>
                            </a:rPr>
                            <m:t>h</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rPr>
                            <m:t>ⅆ</m:t>
                          </m:r>
                          <m:r>
                            <a:rPr lang="en-US" sz="1800" b="0" i="1" smtClean="0">
                              <a:solidFill>
                                <a:schemeClr val="bg2">
                                  <a:lumMod val="25000"/>
                                </a:schemeClr>
                              </a:solidFill>
                              <a:latin typeface="Cambria Math" panose="02040503050406030204" pitchFamily="18" charset="0"/>
                            </a:rPr>
                            <m:t>𝑥</m:t>
                          </m:r>
                        </m:e>
                      </m:nary>
                    </m:oMath>
                  </m:oMathPara>
                </a14:m>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r>
                  <a:rPr lang="en-US" sz="1800" i="1" u="sng" dirty="0">
                    <a:solidFill>
                      <a:schemeClr val="bg2">
                        <a:lumMod val="25000"/>
                      </a:schemeClr>
                    </a:solidFill>
                    <a:latin typeface="Corbel" panose="020B0503020204020204" pitchFamily="34" charset="0"/>
                  </a:rPr>
                  <a:t>Constant Returns to Scale Assumptions:</a:t>
                </a:r>
              </a:p>
              <a:p>
                <a:pPr marL="342900" indent="-342900" algn="l">
                  <a:lnSpc>
                    <a:spcPct val="100000"/>
                  </a:lnSpc>
                  <a:buFont typeface="+mj-lt"/>
                  <a:buAutoNum type="alphaLcParenR"/>
                </a:pPr>
                <a:r>
                  <a:rPr lang="en-US" sz="1800" dirty="0">
                    <a:solidFill>
                      <a:schemeClr val="bg2">
                        <a:lumMod val="25000"/>
                      </a:schemeClr>
                    </a:solidFill>
                    <a:latin typeface="Corbel" panose="020B0503020204020204" pitchFamily="34" charset="0"/>
                  </a:rPr>
                  <a:t>Quality, </a:t>
                </a:r>
                <a:r>
                  <a:rPr lang="en-US" sz="1800" i="1" dirty="0">
                    <a:solidFill>
                      <a:schemeClr val="bg2">
                        <a:lumMod val="25000"/>
                      </a:schemeClr>
                    </a:solidFill>
                    <a:latin typeface="Corbel" panose="020B0503020204020204" pitchFamily="34" charset="0"/>
                  </a:rPr>
                  <a:t>q</a:t>
                </a:r>
                <a:r>
                  <a:rPr lang="en-US" sz="1800" dirty="0">
                    <a:solidFill>
                      <a:schemeClr val="bg2">
                        <a:lumMod val="25000"/>
                      </a:schemeClr>
                    </a:solidFill>
                    <a:latin typeface="Corbel" panose="020B0503020204020204" pitchFamily="34" charset="0"/>
                  </a:rPr>
                  <a:t>, is a scale parameter in the sense of equation (1) for the distributions </a:t>
                </a:r>
                <a14:m>
                  <m:oMath xmlns:m="http://schemas.openxmlformats.org/officeDocument/2006/math">
                    <m:r>
                      <a:rPr lang="en-US" sz="1800" b="0" i="1" smtClean="0">
                        <a:solidFill>
                          <a:schemeClr val="bg2">
                            <a:lumMod val="25000"/>
                          </a:schemeClr>
                        </a:solidFill>
                        <a:latin typeface="Cambria Math" panose="02040503050406030204" pitchFamily="18" charset="0"/>
                      </a:rPr>
                      <m:t>𝐻</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𝑞</m:t>
                    </m:r>
                    <m:r>
                      <a:rPr lang="en-US" sz="1800" b="0" i="1"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and </a:t>
                </a:r>
                <a14:m>
                  <m:oMath xmlns:m="http://schemas.openxmlformats.org/officeDocument/2006/math">
                    <m:r>
                      <a:rPr lang="en-US" sz="1800" b="0" i="1" smtClean="0">
                        <a:solidFill>
                          <a:schemeClr val="bg2">
                            <a:lumMod val="25000"/>
                          </a:schemeClr>
                        </a:solidFill>
                        <a:latin typeface="Cambria Math" panose="02040503050406030204" pitchFamily="18" charset="0"/>
                      </a:rPr>
                      <m:t>𝐹</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𝑎</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𝑞</m:t>
                    </m:r>
                    <m:r>
                      <a:rPr lang="en-US" sz="1800" b="0" i="1"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a:t>
                </a:r>
              </a:p>
              <a:p>
                <a:pPr marL="342900" indent="-342900" algn="l">
                  <a:lnSpc>
                    <a:spcPct val="100000"/>
                  </a:lnSpc>
                  <a:buFont typeface="+mj-lt"/>
                  <a:buAutoNum type="alphaLcParenR"/>
                </a:pPr>
                <a:r>
                  <a:rPr lang="en-US" sz="1800" dirty="0">
                    <a:solidFill>
                      <a:schemeClr val="bg2">
                        <a:lumMod val="25000"/>
                      </a:schemeClr>
                    </a:solidFill>
                    <a:latin typeface="Corbel" panose="020B0503020204020204" pitchFamily="34" charset="0"/>
                  </a:rPr>
                  <a:t>The functions </a:t>
                </a:r>
                <a14:m>
                  <m:oMath xmlns:m="http://schemas.openxmlformats.org/officeDocument/2006/math">
                    <m:r>
                      <a:rPr lang="en-US" sz="1800" b="0" i="1" smtClean="0">
                        <a:solidFill>
                          <a:schemeClr val="bg2">
                            <a:lumMod val="25000"/>
                          </a:schemeClr>
                        </a:solidFill>
                        <a:latin typeface="Cambria Math" panose="02040503050406030204" pitchFamily="18" charset="0"/>
                      </a:rPr>
                      <m:t>𝐿</m:t>
                    </m:r>
                    <m:r>
                      <a:rPr lang="en-US" sz="1800" b="0" i="1" smtClean="0">
                        <a:solidFill>
                          <a:schemeClr val="bg2">
                            <a:lumMod val="25000"/>
                          </a:schemeClr>
                        </a:solidFill>
                        <a:latin typeface="Cambria Math" panose="02040503050406030204" pitchFamily="18" charset="0"/>
                      </a:rPr>
                      <m:t> </m:t>
                    </m:r>
                    <m:r>
                      <m:rPr>
                        <m:sty m:val="p"/>
                      </m:rPr>
                      <a:rPr lang="en-US" sz="1800" b="0" i="0" smtClean="0">
                        <a:solidFill>
                          <a:schemeClr val="bg2">
                            <a:lumMod val="25000"/>
                          </a:schemeClr>
                        </a:solidFill>
                        <a:latin typeface="Cambria Math" panose="02040503050406030204" pitchFamily="18" charset="0"/>
                      </a:rPr>
                      <m:t>and</m:t>
                    </m:r>
                    <m:r>
                      <a:rPr lang="en-US" sz="1800" b="0" i="1" smtClean="0">
                        <a:solidFill>
                          <a:schemeClr val="bg2">
                            <a:lumMod val="25000"/>
                          </a:schemeClr>
                        </a:solidFill>
                        <a:latin typeface="Cambria Math" panose="02040503050406030204" pitchFamily="18" charset="0"/>
                      </a:rPr>
                      <m:t> </m:t>
                    </m:r>
                    <m:r>
                      <a:rPr lang="en-US" sz="1800" b="0" i="1" smtClean="0">
                        <a:solidFill>
                          <a:schemeClr val="bg2">
                            <a:lumMod val="25000"/>
                          </a:schemeClr>
                        </a:solidFill>
                        <a:latin typeface="Cambria Math" panose="02040503050406030204" pitchFamily="18" charset="0"/>
                      </a:rPr>
                      <m:t>𝐾</m:t>
                    </m:r>
                  </m:oMath>
                </a14:m>
                <a:r>
                  <a:rPr lang="en-US" sz="1800" dirty="0">
                    <a:solidFill>
                      <a:schemeClr val="bg2">
                        <a:lumMod val="25000"/>
                      </a:schemeClr>
                    </a:solidFill>
                    <a:latin typeface="Corbel" panose="020B0503020204020204" pitchFamily="34" charset="0"/>
                  </a:rPr>
                  <a:t> exhibit constant returns to scale</a:t>
                </a:r>
              </a:p>
              <a:p>
                <a:pPr>
                  <a:lnSpc>
                    <a:spcPct val="100000"/>
                  </a:lnSpc>
                </a:pPr>
                <a:r>
                  <a:rPr lang="en-US" sz="1800" dirty="0">
                    <a:solidFill>
                      <a:schemeClr val="bg2">
                        <a:lumMod val="25000"/>
                      </a:schemeClr>
                    </a:solidFill>
                    <a:latin typeface="Corbel" panose="020B0503020204020204" pitchFamily="34" charset="0"/>
                  </a:rPr>
                  <a:t>Where K is the cost of default and L is the liquidation value of the firm.</a:t>
                </a: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599" y="2137612"/>
                <a:ext cx="9656065" cy="4537512"/>
              </a:xfrm>
              <a:prstGeom prst="rect">
                <a:avLst/>
              </a:prstGeom>
              <a:blipFill>
                <a:blip r:embed="rId2"/>
                <a:stretch>
                  <a:fillRect l="-1452" t="-941" r="-75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3" name="Left Brace 2">
            <a:extLst>
              <a:ext uri="{FF2B5EF4-FFF2-40B4-BE49-F238E27FC236}">
                <a16:creationId xmlns:a16="http://schemas.microsoft.com/office/drawing/2014/main" id="{DC63BB7C-1ECD-4A3B-7D1A-E0197851F601}"/>
              </a:ext>
            </a:extLst>
          </p:cNvPr>
          <p:cNvSpPr/>
          <p:nvPr/>
        </p:nvSpPr>
        <p:spPr>
          <a:xfrm rot="16200000">
            <a:off x="4773306" y="3650225"/>
            <a:ext cx="245659" cy="139889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F696DDE6-805B-09AC-4779-A13CDE773FD5}"/>
              </a:ext>
            </a:extLst>
          </p:cNvPr>
          <p:cNvSpPr/>
          <p:nvPr/>
        </p:nvSpPr>
        <p:spPr>
          <a:xfrm rot="16200000">
            <a:off x="7145171" y="2978641"/>
            <a:ext cx="245659" cy="2742064"/>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78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8872780"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Stockholders’ Maximization</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57353" y="2128540"/>
                <a:ext cx="9914021" cy="4464284"/>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bg2">
                        <a:lumMod val="25000"/>
                      </a:schemeClr>
                    </a:solidFill>
                  </a:rPr>
                  <a:t>To maximize their equity while taking into account debt and default costs, </a:t>
                </a:r>
                <a:r>
                  <a:rPr lang="en-US" sz="1800" b="1" dirty="0">
                    <a:solidFill>
                      <a:schemeClr val="bg2">
                        <a:lumMod val="25000"/>
                      </a:schemeClr>
                    </a:solidFill>
                  </a:rPr>
                  <a:t>stockholders calculate the value of equity by discounting three things: </a:t>
                </a:r>
              </a:p>
              <a:p>
                <a:pPr marL="400050" indent="-400050" algn="l">
                  <a:lnSpc>
                    <a:spcPct val="100000"/>
                  </a:lnSpc>
                  <a:spcBef>
                    <a:spcPts val="600"/>
                  </a:spcBef>
                  <a:buFont typeface="+mj-lt"/>
                  <a:buAutoNum type="romanLcPeriod"/>
                </a:pPr>
                <a:r>
                  <a:rPr lang="en-US" sz="1800" b="0" dirty="0">
                    <a:solidFill>
                      <a:schemeClr val="bg2">
                        <a:lumMod val="25000"/>
                      </a:schemeClr>
                    </a:solidFill>
                  </a:rPr>
                  <a:t>The amount debtholders pay for their claim, </a:t>
                </a:r>
                <a:r>
                  <a:rPr lang="en-US" sz="1800" b="0" i="1" dirty="0">
                    <a:solidFill>
                      <a:schemeClr val="bg2">
                        <a:lumMod val="25000"/>
                      </a:schemeClr>
                    </a:solidFill>
                  </a:rPr>
                  <a:t>B</a:t>
                </a:r>
                <a:endParaRPr lang="en-US" sz="1800" i="1" dirty="0">
                  <a:solidFill>
                    <a:schemeClr val="bg2">
                      <a:lumMod val="25000"/>
                    </a:schemeClr>
                  </a:solidFill>
                </a:endParaRPr>
              </a:p>
              <a:p>
                <a:pPr marL="400050" indent="-400050" algn="l">
                  <a:lnSpc>
                    <a:spcPct val="100000"/>
                  </a:lnSpc>
                  <a:spcBef>
                    <a:spcPts val="600"/>
                  </a:spcBef>
                  <a:buFont typeface="+mj-lt"/>
                  <a:buAutoNum type="romanLcPeriod"/>
                </a:pPr>
                <a:r>
                  <a:rPr lang="en-US" sz="1800" b="0" dirty="0">
                    <a:solidFill>
                      <a:schemeClr val="bg2">
                        <a:lumMod val="25000"/>
                      </a:schemeClr>
                    </a:solidFill>
                  </a:rPr>
                  <a:t>In the case of default</a:t>
                </a:r>
                <a:r>
                  <a:rPr lang="en-US" sz="1800" dirty="0">
                    <a:solidFill>
                      <a:schemeClr val="bg2">
                        <a:lumMod val="25000"/>
                      </a:schemeClr>
                    </a:solidFill>
                  </a:rPr>
                  <a:t>, first period income, </a:t>
                </a:r>
                <a:r>
                  <a:rPr lang="en-US" sz="1800" i="1" dirty="0">
                    <a:solidFill>
                      <a:schemeClr val="bg2">
                        <a:lumMod val="25000"/>
                      </a:schemeClr>
                    </a:solidFill>
                  </a:rPr>
                  <a:t>x</a:t>
                </a:r>
                <a:r>
                  <a:rPr lang="en-US" sz="1800" dirty="0">
                    <a:solidFill>
                      <a:schemeClr val="bg2">
                        <a:lumMod val="25000"/>
                      </a:schemeClr>
                    </a:solidFill>
                  </a:rPr>
                  <a:t>, minus default costs, </a:t>
                </a:r>
                <a:r>
                  <a:rPr lang="en-US" sz="1800" i="1" dirty="0">
                    <a:solidFill>
                      <a:schemeClr val="bg2">
                        <a:lumMod val="25000"/>
                      </a:schemeClr>
                    </a:solidFill>
                  </a:rPr>
                  <a:t>K(</a:t>
                </a:r>
                <a:r>
                  <a:rPr lang="en-US" sz="1800" i="1" dirty="0" err="1">
                    <a:solidFill>
                      <a:schemeClr val="bg2">
                        <a:lumMod val="25000"/>
                      </a:schemeClr>
                    </a:solidFill>
                  </a:rPr>
                  <a:t>x,p</a:t>
                </a:r>
                <a:r>
                  <a:rPr lang="en-US" sz="1800" i="1" dirty="0">
                    <a:solidFill>
                      <a:schemeClr val="bg2">
                        <a:lumMod val="25000"/>
                      </a:schemeClr>
                    </a:solidFill>
                  </a:rPr>
                  <a:t>)</a:t>
                </a:r>
              </a:p>
              <a:p>
                <a:pPr marL="400050" indent="-400050" algn="l">
                  <a:lnSpc>
                    <a:spcPct val="100000"/>
                  </a:lnSpc>
                  <a:spcBef>
                    <a:spcPts val="600"/>
                  </a:spcBef>
                  <a:buFont typeface="+mj-lt"/>
                  <a:buAutoNum type="romanLcPeriod"/>
                </a:pPr>
                <a:r>
                  <a:rPr lang="en-US" sz="1800" b="0" dirty="0">
                    <a:solidFill>
                      <a:schemeClr val="bg2">
                        <a:lumMod val="25000"/>
                      </a:schemeClr>
                    </a:solidFill>
                  </a:rPr>
                  <a:t>Without default</a:t>
                </a:r>
                <a:r>
                  <a:rPr lang="en-US" sz="1800" dirty="0">
                    <a:solidFill>
                      <a:schemeClr val="bg2">
                        <a:lumMod val="25000"/>
                      </a:schemeClr>
                    </a:solidFill>
                  </a:rPr>
                  <a:t>, the present value of the firm’s income over periods one and two (</a:t>
                </a:r>
                <a:r>
                  <a:rPr lang="en-US" sz="1800" i="1" dirty="0">
                    <a:solidFill>
                      <a:schemeClr val="bg2">
                        <a:lumMod val="25000"/>
                      </a:schemeClr>
                    </a:solidFill>
                  </a:rPr>
                  <a:t>net payments, D</a:t>
                </a:r>
                <a:r>
                  <a:rPr lang="en-US" sz="1800" dirty="0">
                    <a:solidFill>
                      <a:schemeClr val="bg2">
                        <a:lumMod val="25000"/>
                      </a:schemeClr>
                    </a:solidFill>
                  </a:rPr>
                  <a:t>)</a:t>
                </a:r>
              </a:p>
              <a:p>
                <a:pPr algn="l">
                  <a:lnSpc>
                    <a:spcPct val="100000"/>
                  </a:lnSpc>
                </a:pPr>
                <a:r>
                  <a:rPr lang="en-US" sz="1800" b="1" i="1" dirty="0">
                    <a:solidFill>
                      <a:schemeClr val="bg2">
                        <a:lumMod val="25000"/>
                      </a:schemeClr>
                    </a:solidFill>
                  </a:rPr>
                  <a:t>Therefore, the value of equity at date one is,</a:t>
                </a: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rPr>
                        <m:t>𝑣</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rPr>
                        <m:t>=</m:t>
                      </m:r>
                      <m:func>
                        <m:funcPr>
                          <m:ctrlPr>
                            <a:rPr lang="en-US" sz="1800" b="0" i="1" smtClean="0">
                              <a:solidFill>
                                <a:schemeClr val="bg2">
                                  <a:lumMod val="25000"/>
                                </a:schemeClr>
                              </a:solidFill>
                              <a:latin typeface="Cambria Math" panose="02040503050406030204" pitchFamily="18" charset="0"/>
                            </a:rPr>
                          </m:ctrlPr>
                        </m:funcPr>
                        <m:fName>
                          <m:limLow>
                            <m:limLowPr>
                              <m:ctrlPr>
                                <a:rPr lang="en-US" sz="1800" b="0" i="1" smtClean="0">
                                  <a:solidFill>
                                    <a:schemeClr val="bg2">
                                      <a:lumMod val="25000"/>
                                    </a:schemeClr>
                                  </a:solidFill>
                                  <a:latin typeface="Cambria Math" panose="02040503050406030204" pitchFamily="18" charset="0"/>
                                </a:rPr>
                              </m:ctrlPr>
                            </m:limLowPr>
                            <m:e>
                              <m:r>
                                <m:rPr>
                                  <m:sty m:val="p"/>
                                </m:rPr>
                                <a:rPr lang="en-US" sz="1800" b="0" i="0" smtClean="0">
                                  <a:solidFill>
                                    <a:schemeClr val="bg2">
                                      <a:lumMod val="25000"/>
                                    </a:schemeClr>
                                  </a:solidFill>
                                  <a:latin typeface="Cambria Math" panose="02040503050406030204" pitchFamily="18" charset="0"/>
                                </a:rPr>
                                <m:t>max</m:t>
                              </m:r>
                            </m:e>
                            <m:lim>
                              <m:r>
                                <a:rPr lang="en-US" sz="1800" b="0" i="1" smtClean="0">
                                  <a:solidFill>
                                    <a:schemeClr val="bg2">
                                      <a:lumMod val="25000"/>
                                    </a:schemeClr>
                                  </a:solidFill>
                                  <a:latin typeface="Cambria Math" panose="02040503050406030204" pitchFamily="18" charset="0"/>
                                </a:rPr>
                                <m:t>𝐷</m:t>
                              </m:r>
                              <m:r>
                                <a:rPr lang="en-US" sz="1800" b="0" i="1" smtClean="0">
                                  <a:solidFill>
                                    <a:schemeClr val="bg2">
                                      <a:lumMod val="25000"/>
                                    </a:schemeClr>
                                  </a:solidFill>
                                  <a:latin typeface="Cambria Math" panose="02040503050406030204" pitchFamily="18" charset="0"/>
                                  <a:ea typeface="Cambria Math" panose="02040503050406030204" pitchFamily="18" charset="0"/>
                                </a:rPr>
                                <m:t>≥0</m:t>
                              </m:r>
                            </m:lim>
                          </m:limLow>
                        </m:fName>
                        <m:e>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1+</m:t>
                              </m:r>
                              <m:r>
                                <a:rPr lang="en-US" sz="1800" b="0" i="1" smtClean="0">
                                  <a:solidFill>
                                    <a:schemeClr val="bg2">
                                      <a:lumMod val="25000"/>
                                    </a:schemeClr>
                                  </a:solidFill>
                                  <a:latin typeface="Cambria Math" panose="02040503050406030204" pitchFamily="18" charset="0"/>
                                  <a:ea typeface="Cambria Math" panose="02040503050406030204" pitchFamily="18" charset="0"/>
                                </a:rPr>
                                <m:t>𝛽</m:t>
                              </m:r>
                            </m:e>
                          </m:d>
                          <m:acc>
                            <m:accPr>
                              <m: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e>
                          </m:acc>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rPr>
                            <m:t>+</m:t>
                          </m:r>
                          <m:nary>
                            <m:naryPr>
                              <m:ctrlPr>
                                <a:rPr lang="en-US" sz="1800" b="0" i="1" smtClean="0">
                                  <a:solidFill>
                                    <a:schemeClr val="bg2">
                                      <a:lumMod val="25000"/>
                                    </a:schemeClr>
                                  </a:solidFill>
                                  <a:latin typeface="Cambria Math" panose="02040503050406030204" pitchFamily="18" charset="0"/>
                                </a:rPr>
                              </m:ctrlPr>
                            </m:naryPr>
                            <m:sub>
                              <m:r>
                                <m:rPr>
                                  <m:brk m:alnAt="23"/>
                                </m:rPr>
                                <a:rPr lang="en-US" sz="1800" b="0" i="1" smtClean="0">
                                  <a:solidFill>
                                    <a:schemeClr val="bg2">
                                      <a:lumMod val="25000"/>
                                    </a:schemeClr>
                                  </a:solidFill>
                                  <a:latin typeface="Cambria Math" panose="02040503050406030204" pitchFamily="18" charset="0"/>
                                </a:rPr>
                                <m:t>0</m:t>
                              </m:r>
                            </m:sub>
                            <m:sup>
                              <m:r>
                                <a:rPr lang="en-US" sz="1800" b="0" i="1" smtClean="0">
                                  <a:solidFill>
                                    <a:schemeClr val="bg2">
                                      <a:lumMod val="25000"/>
                                    </a:schemeClr>
                                  </a:solidFill>
                                  <a:latin typeface="Cambria Math" panose="02040503050406030204" pitchFamily="18" charset="0"/>
                                </a:rPr>
                                <m:t>𝐷</m:t>
                              </m:r>
                            </m:sup>
                            <m:e>
                              <m:d>
                                <m:dPr>
                                  <m:begChr m:val="["/>
                                  <m:end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𝜉</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𝐾</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𝛽</m:t>
                                  </m:r>
                                  <m:sSup>
                                    <m:sSup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sSupPr>
                                    <m:e>
                                      <m:acc>
                                        <m:accPr>
                                          <m: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e>
                                      </m:acc>
                                    </m:e>
                                    <m:sup>
                                      <m:r>
                                        <a:rPr lang="en-US" sz="1800" b="0" i="1" smtClean="0">
                                          <a:solidFill>
                                            <a:schemeClr val="bg2">
                                              <a:lumMod val="25000"/>
                                            </a:schemeClr>
                                          </a:solidFill>
                                          <a:latin typeface="Cambria Math" panose="02040503050406030204" pitchFamily="18" charset="0"/>
                                          <a:ea typeface="Cambria Math" panose="02040503050406030204" pitchFamily="18" charset="0"/>
                                        </a:rPr>
                                        <m:t>𝑑</m:t>
                                      </m:r>
                                    </m:sup>
                                  </m:sSup>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e>
                              </m:d>
                              <m:r>
                                <a:rPr lang="en-US" sz="1800" b="0" i="1" smtClean="0">
                                  <a:solidFill>
                                    <a:schemeClr val="bg2">
                                      <a:lumMod val="25000"/>
                                    </a:schemeClr>
                                  </a:solidFill>
                                  <a:latin typeface="Cambria Math" panose="02040503050406030204" pitchFamily="18" charset="0"/>
                                  <a:ea typeface="Cambria Math" panose="02040503050406030204" pitchFamily="18" charset="0"/>
                                </a:rPr>
                                <m:t>h</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r>
                                <a:rPr lang="en-US" sz="1800" b="0" i="1" smtClean="0">
                                  <a:solidFill>
                                    <a:schemeClr val="bg2">
                                      <a:lumMod val="25000"/>
                                    </a:schemeClr>
                                  </a:solidFill>
                                  <a:latin typeface="Cambria Math" panose="02040503050406030204" pitchFamily="18" charset="0"/>
                                  <a:ea typeface="Cambria Math" panose="02040503050406030204" pitchFamily="18" charset="0"/>
                                </a:rPr>
                                <m:t>)ⅆ</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e>
                          </m:nary>
                        </m:e>
                      </m:func>
                    </m:oMath>
                  </m:oMathPara>
                </a14:m>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spcAft>
                    <a:spcPts val="1200"/>
                  </a:spcAft>
                </a:pPr>
                <a:r>
                  <a:rPr lang="en-US" sz="1800" b="1" i="1" dirty="0">
                    <a:solidFill>
                      <a:schemeClr val="bg2">
                        <a:lumMod val="25000"/>
                      </a:schemeClr>
                    </a:solidFill>
                    <a:latin typeface="Corbel" panose="020B0503020204020204" pitchFamily="34" charset="0"/>
                  </a:rPr>
                  <a:t>Where,</a:t>
                </a: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ea typeface="Cambria Math" panose="02040503050406030204" pitchFamily="18" charset="0"/>
                        </a:rPr>
                        <m:t>𝜉</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𝐸</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m:rPr>
                          <m:sty m:val="p"/>
                        </m:rPr>
                        <a:rPr lang="en-US" sz="1800" b="0" i="0" smtClean="0">
                          <a:solidFill>
                            <a:schemeClr val="bg2">
                              <a:lumMod val="25000"/>
                            </a:schemeClr>
                          </a:solidFill>
                          <a:latin typeface="Cambria Math" panose="02040503050406030204" pitchFamily="18" charset="0"/>
                          <a:ea typeface="Cambria Math" panose="02040503050406030204" pitchFamily="18" charset="0"/>
                        </a:rPr>
                        <m:t>max</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𝐿</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acc>
                            <m:accPr>
                              <m: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e>
                          </m:acc>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e>
                      </m:d>
                      <m:r>
                        <a:rPr lang="en-US" sz="1800" i="1">
                          <a:solidFill>
                            <a:schemeClr val="bg2">
                              <a:lumMod val="25000"/>
                            </a:schemeClr>
                          </a:solidFill>
                          <a:latin typeface="Cambria Math" panose="02040503050406030204" pitchFamily="18" charset="0"/>
                          <a:ea typeface="Cambria Math" panose="02040503050406030204" pitchFamily="18" charset="0"/>
                        </a:rPr>
                        <m:t>,</m:t>
                      </m:r>
                      <m:r>
                        <a:rPr lang="en-US" sz="1800" i="1">
                          <a:solidFill>
                            <a:schemeClr val="bg2">
                              <a:lumMod val="25000"/>
                            </a:schemeClr>
                          </a:solidFill>
                          <a:latin typeface="Cambria Math" panose="02040503050406030204" pitchFamily="18" charset="0"/>
                          <a:ea typeface="Cambria Math" panose="02040503050406030204" pitchFamily="18" charset="0"/>
                        </a:rPr>
                        <m:t>𝛽</m:t>
                      </m:r>
                      <m:sSup>
                        <m:sSupPr>
                          <m:ctrlPr>
                            <a:rPr lang="en-US" sz="1800" i="1">
                              <a:solidFill>
                                <a:schemeClr val="bg2">
                                  <a:lumMod val="25000"/>
                                </a:schemeClr>
                              </a:solidFill>
                              <a:latin typeface="Cambria Math" panose="02040503050406030204" pitchFamily="18" charset="0"/>
                              <a:ea typeface="Cambria Math" panose="02040503050406030204" pitchFamily="18" charset="0"/>
                            </a:rPr>
                          </m:ctrlPr>
                        </m:sSupPr>
                        <m:e>
                          <m:acc>
                            <m:accPr>
                              <m:chr m:val="̅"/>
                              <m:ctrlPr>
                                <a:rPr lang="en-US" sz="1800" i="1">
                                  <a:solidFill>
                                    <a:schemeClr val="bg2">
                                      <a:lumMod val="25000"/>
                                    </a:schemeClr>
                                  </a:solidFill>
                                  <a:latin typeface="Cambria Math" panose="02040503050406030204" pitchFamily="18" charset="0"/>
                                  <a:ea typeface="Cambria Math" panose="02040503050406030204" pitchFamily="18" charset="0"/>
                                </a:rPr>
                              </m:ctrlPr>
                            </m:accPr>
                            <m:e>
                              <m:r>
                                <a:rPr lang="en-US" sz="1800" i="1">
                                  <a:solidFill>
                                    <a:schemeClr val="bg2">
                                      <a:lumMod val="25000"/>
                                    </a:schemeClr>
                                  </a:solidFill>
                                  <a:latin typeface="Cambria Math" panose="02040503050406030204" pitchFamily="18" charset="0"/>
                                  <a:ea typeface="Cambria Math" panose="02040503050406030204" pitchFamily="18" charset="0"/>
                                </a:rPr>
                                <m:t>𝑥</m:t>
                              </m:r>
                            </m:e>
                          </m:acc>
                        </m:e>
                        <m:sup>
                          <m:r>
                            <a:rPr lang="en-US" sz="1800" b="0" i="1" smtClean="0">
                              <a:solidFill>
                                <a:schemeClr val="bg2">
                                  <a:lumMod val="25000"/>
                                </a:schemeClr>
                              </a:solidFill>
                              <a:latin typeface="Cambria Math" panose="02040503050406030204" pitchFamily="18" charset="0"/>
                              <a:ea typeface="Cambria Math" panose="02040503050406030204" pitchFamily="18" charset="0"/>
                            </a:rPr>
                            <m:t>𝑖</m:t>
                          </m:r>
                        </m:sup>
                      </m:sSup>
                      <m:d>
                        <m:dPr>
                          <m:ctrlPr>
                            <a:rPr lang="en-US" sz="1800" i="1">
                              <a:solidFill>
                                <a:schemeClr val="bg2">
                                  <a:lumMod val="25000"/>
                                </a:schemeClr>
                              </a:solidFill>
                              <a:latin typeface="Cambria Math" panose="02040503050406030204" pitchFamily="18" charset="0"/>
                              <a:ea typeface="Cambria Math" panose="02040503050406030204" pitchFamily="18" charset="0"/>
                            </a:rPr>
                          </m:ctrlPr>
                        </m:dPr>
                        <m:e>
                          <m:r>
                            <a:rPr lang="en-US" sz="1800" i="1">
                              <a:solidFill>
                                <a:schemeClr val="bg2">
                                  <a:lumMod val="25000"/>
                                </a:schemeClr>
                              </a:solidFill>
                              <a:latin typeface="Cambria Math" panose="02040503050406030204" pitchFamily="18" charset="0"/>
                              <a:ea typeface="Cambria Math" panose="02040503050406030204" pitchFamily="18" charset="0"/>
                            </a:rPr>
                            <m:t>𝑥</m:t>
                          </m:r>
                          <m:r>
                            <a:rPr lang="en-US" sz="1800" i="1">
                              <a:solidFill>
                                <a:schemeClr val="bg2">
                                  <a:lumMod val="25000"/>
                                </a:schemeClr>
                              </a:solidFill>
                              <a:latin typeface="Cambria Math" panose="02040503050406030204" pitchFamily="18" charset="0"/>
                              <a:ea typeface="Cambria Math" panose="02040503050406030204" pitchFamily="18" charset="0"/>
                            </a:rPr>
                            <m:t>,</m:t>
                          </m:r>
                          <m:acc>
                            <m:accPr>
                              <m:chr m:val="̃"/>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e>
                          </m:acc>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i="1">
                              <a:solidFill>
                                <a:schemeClr val="bg2">
                                  <a:lumMod val="25000"/>
                                </a:schemeClr>
                              </a:solidFill>
                              <a:latin typeface="Cambria Math" panose="02040503050406030204" pitchFamily="18" charset="0"/>
                              <a:ea typeface="Cambria Math" panose="02040503050406030204" pitchFamily="18" charset="0"/>
                            </a:rPr>
                            <m:t>𝑝</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𝑝</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oMath>
                  </m:oMathPara>
                </a14:m>
                <a:endParaRPr lang="en-US" sz="1800" dirty="0">
                  <a:solidFill>
                    <a:schemeClr val="bg2">
                      <a:lumMod val="2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57353" y="2128540"/>
                <a:ext cx="9914021" cy="4464284"/>
              </a:xfrm>
              <a:prstGeom prst="rect">
                <a:avLst/>
              </a:prstGeom>
              <a:blipFill>
                <a:blip r:embed="rId2"/>
                <a:stretch>
                  <a:fillRect l="-1476" t="-682"/>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69706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3" name="Left Brace 2">
            <a:extLst>
              <a:ext uri="{FF2B5EF4-FFF2-40B4-BE49-F238E27FC236}">
                <a16:creationId xmlns:a16="http://schemas.microsoft.com/office/drawing/2014/main" id="{D6765D76-DEEA-9E70-096B-F12A95EB1077}"/>
              </a:ext>
            </a:extLst>
          </p:cNvPr>
          <p:cNvSpPr/>
          <p:nvPr/>
        </p:nvSpPr>
        <p:spPr>
          <a:xfrm rot="16200000">
            <a:off x="4136978" y="4251880"/>
            <a:ext cx="245659" cy="1525138"/>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4" name="Left Brace 3">
            <a:extLst>
              <a:ext uri="{FF2B5EF4-FFF2-40B4-BE49-F238E27FC236}">
                <a16:creationId xmlns:a16="http://schemas.microsoft.com/office/drawing/2014/main" id="{65882403-CFB3-36A6-D06D-8EC44A90B57A}"/>
              </a:ext>
            </a:extLst>
          </p:cNvPr>
          <p:cNvSpPr/>
          <p:nvPr/>
        </p:nvSpPr>
        <p:spPr>
          <a:xfrm rot="16200000">
            <a:off x="5930519" y="4541895"/>
            <a:ext cx="245659" cy="699449"/>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97AEFCCE-40F1-7890-8B7B-96ABF7D30849}"/>
              </a:ext>
            </a:extLst>
          </p:cNvPr>
          <p:cNvSpPr/>
          <p:nvPr/>
        </p:nvSpPr>
        <p:spPr>
          <a:xfrm rot="16200000">
            <a:off x="6790331" y="4448637"/>
            <a:ext cx="245659" cy="885966"/>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E556DA79-9E16-8480-C724-0B285C843834}"/>
              </a:ext>
            </a:extLst>
          </p:cNvPr>
          <p:cNvSpPr/>
          <p:nvPr/>
        </p:nvSpPr>
        <p:spPr>
          <a:xfrm rot="16200000">
            <a:off x="7952666" y="4328082"/>
            <a:ext cx="245659" cy="1127076"/>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C80445CC-E4F3-B484-A31B-813E0C189722}"/>
              </a:ext>
            </a:extLst>
          </p:cNvPr>
          <p:cNvSpPr/>
          <p:nvPr/>
        </p:nvSpPr>
        <p:spPr>
          <a:xfrm rot="10800000">
            <a:off x="8736840" y="4992576"/>
            <a:ext cx="405454" cy="80706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1C55C4D-D5CA-597C-98C5-675F6A004C89}"/>
                  </a:ext>
                </a:extLst>
              </p:cNvPr>
              <p:cNvSpPr txBox="1"/>
              <p:nvPr/>
            </p:nvSpPr>
            <p:spPr>
              <a:xfrm>
                <a:off x="3307306" y="5244897"/>
                <a:ext cx="1905001" cy="523220"/>
              </a:xfrm>
              <a:prstGeom prst="rect">
                <a:avLst/>
              </a:prstGeom>
              <a:noFill/>
            </p:spPr>
            <p:txBody>
              <a:bodyPr wrap="square" rtlCol="0">
                <a:spAutoFit/>
              </a:bodyPr>
              <a:lstStyle/>
              <a:p>
                <a:pPr algn="ctr"/>
                <a:r>
                  <a:rPr lang="en-US" sz="1400" dirty="0"/>
                  <a:t>The present value of expected income </a:t>
                </a:r>
                <a14:m>
                  <m:oMath xmlns:m="http://schemas.openxmlformats.org/officeDocument/2006/math">
                    <m:acc>
                      <m:accPr>
                        <m:chr m:val="̅"/>
                        <m:ctrlPr>
                          <a:rPr lang="en-US" sz="1400" b="0" i="1" smtClean="0">
                            <a:solidFill>
                              <a:schemeClr val="bg2">
                                <a:lumMod val="25000"/>
                              </a:schemeClr>
                            </a:solidFill>
                            <a:latin typeface="Cambria Math" panose="02040503050406030204" pitchFamily="18" charset="0"/>
                            <a:ea typeface="Cambria Math" panose="02040503050406030204" pitchFamily="18" charset="0"/>
                          </a:rPr>
                        </m:ctrlPr>
                      </m:accPr>
                      <m:e>
                        <m:r>
                          <a:rPr lang="en-US" sz="1400" b="0" i="1" smtClean="0">
                            <a:solidFill>
                              <a:schemeClr val="bg2">
                                <a:lumMod val="25000"/>
                              </a:schemeClr>
                            </a:solidFill>
                            <a:latin typeface="Cambria Math" panose="02040503050406030204" pitchFamily="18" charset="0"/>
                            <a:ea typeface="Cambria Math" panose="02040503050406030204" pitchFamily="18" charset="0"/>
                          </a:rPr>
                          <m:t>𝑥</m:t>
                        </m:r>
                      </m:e>
                    </m:acc>
                    <m:d>
                      <m:dPr>
                        <m:ctrlPr>
                          <a:rPr lang="en-US" sz="1400" b="0" i="1" smtClean="0">
                            <a:solidFill>
                              <a:schemeClr val="bg2">
                                <a:lumMod val="25000"/>
                              </a:schemeClr>
                            </a:solidFill>
                            <a:latin typeface="Cambria Math" panose="02040503050406030204" pitchFamily="18" charset="0"/>
                          </a:rPr>
                        </m:ctrlPr>
                      </m:dPr>
                      <m:e>
                        <m:r>
                          <a:rPr lang="en-US" sz="1400" b="0" i="1" smtClean="0">
                            <a:solidFill>
                              <a:schemeClr val="bg2">
                                <a:lumMod val="25000"/>
                              </a:schemeClr>
                            </a:solidFill>
                            <a:latin typeface="Cambria Math" panose="02040503050406030204" pitchFamily="18" charset="0"/>
                          </a:rPr>
                          <m:t>𝑝</m:t>
                        </m:r>
                      </m:e>
                    </m:d>
                  </m:oMath>
                </a14:m>
                <a:endParaRPr lang="en-US" sz="1400" dirty="0"/>
              </a:p>
            </p:txBody>
          </p:sp>
        </mc:Choice>
        <mc:Fallback xmlns="">
          <p:sp>
            <p:nvSpPr>
              <p:cNvPr id="12" name="TextBox 11">
                <a:extLst>
                  <a:ext uri="{FF2B5EF4-FFF2-40B4-BE49-F238E27FC236}">
                    <a16:creationId xmlns:a16="http://schemas.microsoft.com/office/drawing/2014/main" id="{11C55C4D-D5CA-597C-98C5-675F6A004C89}"/>
                  </a:ext>
                </a:extLst>
              </p:cNvPr>
              <p:cNvSpPr txBox="1">
                <a:spLocks noRot="1" noChangeAspect="1" noMove="1" noResize="1" noEditPoints="1" noAdjustHandles="1" noChangeArrowheads="1" noChangeShapeType="1" noTextEdit="1"/>
              </p:cNvSpPr>
              <p:nvPr/>
            </p:nvSpPr>
            <p:spPr>
              <a:xfrm>
                <a:off x="3307306" y="5244897"/>
                <a:ext cx="1905001" cy="523220"/>
              </a:xfrm>
              <a:prstGeom prst="rect">
                <a:avLst/>
              </a:prstGeom>
              <a:blipFill>
                <a:blip r:embed="rId4"/>
                <a:stretch>
                  <a:fillRect t="-1163" b="-1162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FEBBD4D-9678-B11F-BF52-E196FBE347B6}"/>
              </a:ext>
            </a:extLst>
          </p:cNvPr>
          <p:cNvSpPr txBox="1"/>
          <p:nvPr/>
        </p:nvSpPr>
        <p:spPr>
          <a:xfrm>
            <a:off x="5265190" y="5060979"/>
            <a:ext cx="1398898" cy="954107"/>
          </a:xfrm>
          <a:prstGeom prst="rect">
            <a:avLst/>
          </a:prstGeom>
          <a:noFill/>
        </p:spPr>
        <p:txBody>
          <a:bodyPr wrap="square" rtlCol="0">
            <a:spAutoFit/>
          </a:bodyPr>
          <a:lstStyle/>
          <a:p>
            <a:pPr algn="ctr"/>
            <a:r>
              <a:rPr lang="en-US" sz="1400" dirty="0"/>
              <a:t>PV of future income under the optimal policy</a:t>
            </a:r>
          </a:p>
        </p:txBody>
      </p:sp>
      <p:sp>
        <p:nvSpPr>
          <p:cNvPr id="15" name="TextBox 14">
            <a:extLst>
              <a:ext uri="{FF2B5EF4-FFF2-40B4-BE49-F238E27FC236}">
                <a16:creationId xmlns:a16="http://schemas.microsoft.com/office/drawing/2014/main" id="{5155C0BE-A20B-C78B-4240-0182135CA24D}"/>
              </a:ext>
            </a:extLst>
          </p:cNvPr>
          <p:cNvSpPr txBox="1"/>
          <p:nvPr/>
        </p:nvSpPr>
        <p:spPr>
          <a:xfrm>
            <a:off x="6470177" y="5137279"/>
            <a:ext cx="885967" cy="523220"/>
          </a:xfrm>
          <a:prstGeom prst="rect">
            <a:avLst/>
          </a:prstGeom>
          <a:noFill/>
        </p:spPr>
        <p:txBody>
          <a:bodyPr wrap="square" rtlCol="0">
            <a:spAutoFit/>
          </a:bodyPr>
          <a:lstStyle/>
          <a:p>
            <a:pPr algn="ctr"/>
            <a:r>
              <a:rPr lang="en-US" sz="1400" dirty="0"/>
              <a:t>Default costs</a:t>
            </a:r>
          </a:p>
        </p:txBody>
      </p:sp>
      <p:sp>
        <p:nvSpPr>
          <p:cNvPr id="16" name="TextBox 15">
            <a:extLst>
              <a:ext uri="{FF2B5EF4-FFF2-40B4-BE49-F238E27FC236}">
                <a16:creationId xmlns:a16="http://schemas.microsoft.com/office/drawing/2014/main" id="{DDD13363-8C58-1A2D-5D26-3D0FDB96B7F4}"/>
              </a:ext>
            </a:extLst>
          </p:cNvPr>
          <p:cNvSpPr txBox="1"/>
          <p:nvPr/>
        </p:nvSpPr>
        <p:spPr>
          <a:xfrm>
            <a:off x="7376046" y="5060979"/>
            <a:ext cx="1398897" cy="738664"/>
          </a:xfrm>
          <a:prstGeom prst="rect">
            <a:avLst/>
          </a:prstGeom>
          <a:noFill/>
        </p:spPr>
        <p:txBody>
          <a:bodyPr wrap="square" rtlCol="0">
            <a:spAutoFit/>
          </a:bodyPr>
          <a:lstStyle/>
          <a:p>
            <a:pPr algn="ctr"/>
            <a:r>
              <a:rPr lang="en-US" sz="1400" dirty="0"/>
              <a:t>PV of unconditional continuation</a:t>
            </a:r>
          </a:p>
        </p:txBody>
      </p:sp>
      <p:sp>
        <p:nvSpPr>
          <p:cNvPr id="17" name="Left Bracket 16">
            <a:extLst>
              <a:ext uri="{FF2B5EF4-FFF2-40B4-BE49-F238E27FC236}">
                <a16:creationId xmlns:a16="http://schemas.microsoft.com/office/drawing/2014/main" id="{3C4629E4-C305-2928-46AE-3151024E82D8}"/>
              </a:ext>
            </a:extLst>
          </p:cNvPr>
          <p:cNvSpPr/>
          <p:nvPr/>
        </p:nvSpPr>
        <p:spPr>
          <a:xfrm>
            <a:off x="5363570" y="5045089"/>
            <a:ext cx="53457" cy="770443"/>
          </a:xfrm>
          <a:prstGeom prst="lef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8999139E-6F61-BA0F-B52D-DC06BDE3CC6B}"/>
              </a:ext>
            </a:extLst>
          </p:cNvPr>
          <p:cNvSpPr txBox="1"/>
          <p:nvPr/>
        </p:nvSpPr>
        <p:spPr>
          <a:xfrm>
            <a:off x="9132614" y="4953256"/>
            <a:ext cx="1905001" cy="954107"/>
          </a:xfrm>
          <a:prstGeom prst="rect">
            <a:avLst/>
          </a:prstGeom>
          <a:noFill/>
        </p:spPr>
        <p:txBody>
          <a:bodyPr wrap="square" rtlCol="0">
            <a:spAutoFit/>
          </a:bodyPr>
          <a:lstStyle/>
          <a:p>
            <a:pPr algn="ctr"/>
            <a:r>
              <a:rPr lang="en-US" sz="1400" dirty="0"/>
              <a:t>The expected gain in form value due to an optimal continuation policy </a:t>
            </a:r>
          </a:p>
        </p:txBody>
      </p:sp>
    </p:spTree>
    <p:extLst>
      <p:ext uri="{BB962C8B-B14F-4D97-AF65-F5344CB8AC3E}">
        <p14:creationId xmlns:p14="http://schemas.microsoft.com/office/powerpoint/2010/main" val="413335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Comparative Statics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09124"/>
                <a:ext cx="9656064" cy="438369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ambria Math" panose="02040503050406030204" pitchFamily="18" charset="0"/>
                  </a:rPr>
                  <a:t>The optimal debt level is a function of the model’s parameters.  Authors provide comparative statics on the probability of reorganization given default.</a:t>
                </a:r>
              </a:p>
              <a:p>
                <a:pPr algn="l">
                  <a:lnSpc>
                    <a:spcPct val="100000"/>
                  </a:lnSpc>
                </a:pPr>
                <a:r>
                  <a:rPr lang="en-US" sz="1800" dirty="0">
                    <a:solidFill>
                      <a:schemeClr val="bg2">
                        <a:lumMod val="25000"/>
                      </a:schemeClr>
                    </a:solidFill>
                    <a:latin typeface="Cambria Math" panose="02040503050406030204" pitchFamily="18" charset="0"/>
                  </a:rPr>
                  <a:t>Stockholders will be </a:t>
                </a:r>
                <a:r>
                  <a:rPr lang="en-US" sz="1800" b="1" dirty="0">
                    <a:solidFill>
                      <a:schemeClr val="bg2">
                        <a:lumMod val="25000"/>
                      </a:schemeClr>
                    </a:solidFill>
                    <a:latin typeface="Cambria Math" panose="02040503050406030204" pitchFamily="18" charset="0"/>
                  </a:rPr>
                  <a:t>indifferent between liquidation and reorganization </a:t>
                </a:r>
                <a:r>
                  <a:rPr lang="en-US" sz="1800" dirty="0">
                    <a:solidFill>
                      <a:schemeClr val="bg2">
                        <a:lumMod val="25000"/>
                      </a:schemeClr>
                    </a:solidFill>
                    <a:latin typeface="Cambria Math" panose="02040503050406030204" pitchFamily="18" charset="0"/>
                  </a:rPr>
                  <a:t>if the liquidation value equals the present value of expected second -period income.</a:t>
                </a:r>
              </a:p>
              <a:p>
                <a:pPr algn="l">
                  <a:lnSpc>
                    <a:spcPct val="100000"/>
                  </a:lnSpc>
                </a:pPr>
                <a:endParaRPr lang="en-US" sz="1800" i="1" dirty="0">
                  <a:solidFill>
                    <a:schemeClr val="bg2">
                      <a:lumMod val="25000"/>
                    </a:schemeClr>
                  </a:solidFill>
                  <a:latin typeface="Cambria Math" panose="02040503050406030204" pitchFamily="18" charset="0"/>
                </a:endParaRP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ea typeface="Cambria Math" panose="02040503050406030204" pitchFamily="18" charset="0"/>
                        </a:rPr>
                        <m:t>𝐿</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 </m:t>
                      </m:r>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d>
                        <m:d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i="1">
                          <a:solidFill>
                            <a:schemeClr val="bg2">
                              <a:lumMod val="25000"/>
                            </a:schemeClr>
                          </a:solidFill>
                          <a:latin typeface="Cambria Math" panose="02040503050406030204" pitchFamily="18" charset="0"/>
                          <a:ea typeface="Cambria Math" panose="02040503050406030204" pitchFamily="18" charset="0"/>
                        </a:rPr>
                        <m:t>𝛽</m:t>
                      </m:r>
                      <m:sSup>
                        <m:sSupPr>
                          <m:ctrlPr>
                            <a:rPr lang="en-US" sz="1800" i="1">
                              <a:solidFill>
                                <a:schemeClr val="bg2">
                                  <a:lumMod val="25000"/>
                                </a:schemeClr>
                              </a:solidFill>
                              <a:latin typeface="Cambria Math" panose="02040503050406030204" pitchFamily="18" charset="0"/>
                              <a:ea typeface="Cambria Math" panose="02040503050406030204" pitchFamily="18" charset="0"/>
                            </a:rPr>
                          </m:ctrlPr>
                        </m:sSupPr>
                        <m:e>
                          <m:acc>
                            <m:accPr>
                              <m:chr m:val="̅"/>
                              <m:ctrlPr>
                                <a:rPr lang="en-US" sz="1800" i="1">
                                  <a:solidFill>
                                    <a:schemeClr val="bg2">
                                      <a:lumMod val="25000"/>
                                    </a:schemeClr>
                                  </a:solidFill>
                                  <a:latin typeface="Cambria Math" panose="02040503050406030204" pitchFamily="18" charset="0"/>
                                  <a:ea typeface="Cambria Math" panose="02040503050406030204" pitchFamily="18" charset="0"/>
                                </a:rPr>
                              </m:ctrlPr>
                            </m:accPr>
                            <m:e>
                              <m:r>
                                <a:rPr lang="en-US" sz="1800" i="1">
                                  <a:solidFill>
                                    <a:schemeClr val="bg2">
                                      <a:lumMod val="25000"/>
                                    </a:schemeClr>
                                  </a:solidFill>
                                  <a:latin typeface="Cambria Math" panose="02040503050406030204" pitchFamily="18" charset="0"/>
                                  <a:ea typeface="Cambria Math" panose="02040503050406030204" pitchFamily="18" charset="0"/>
                                </a:rPr>
                                <m:t>𝑥</m:t>
                              </m:r>
                            </m:e>
                          </m:acc>
                        </m:e>
                        <m:sup>
                          <m:r>
                            <a:rPr lang="en-US" sz="1800" b="0" i="1" smtClean="0">
                              <a:solidFill>
                                <a:schemeClr val="bg2">
                                  <a:lumMod val="25000"/>
                                </a:schemeClr>
                              </a:solidFill>
                              <a:latin typeface="Cambria Math" panose="02040503050406030204" pitchFamily="18" charset="0"/>
                              <a:ea typeface="Cambria Math" panose="02040503050406030204" pitchFamily="18" charset="0"/>
                            </a:rPr>
                            <m:t>𝑖</m:t>
                          </m:r>
                        </m:sup>
                      </m:sSup>
                      <m:d>
                        <m:dPr>
                          <m:ctrlPr>
                            <a:rPr lang="en-US" sz="1800" i="1">
                              <a:solidFill>
                                <a:schemeClr val="bg2">
                                  <a:lumMod val="25000"/>
                                </a:schemeClr>
                              </a:solidFill>
                              <a:latin typeface="Cambria Math" panose="02040503050406030204" pitchFamily="18" charset="0"/>
                              <a:ea typeface="Cambria Math" panose="02040503050406030204" pitchFamily="18" charset="0"/>
                            </a:rPr>
                          </m:ctrlPr>
                        </m:dPr>
                        <m:e>
                          <m:r>
                            <a:rPr lang="en-US" sz="1800" i="1">
                              <a:solidFill>
                                <a:schemeClr val="bg2">
                                  <a:lumMod val="25000"/>
                                </a:schemeClr>
                              </a:solidFill>
                              <a:latin typeface="Cambria Math" panose="02040503050406030204" pitchFamily="18" charset="0"/>
                              <a:ea typeface="Cambria Math" panose="02040503050406030204" pitchFamily="18" charset="0"/>
                            </a:rPr>
                            <m:t>𝑥</m:t>
                          </m:r>
                          <m:r>
                            <a:rPr lang="en-US" sz="1800" i="1">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oMath>
                  </m:oMathPara>
                </a14:m>
                <a:endParaRPr lang="en-US" sz="1800" i="1" dirty="0">
                  <a:solidFill>
                    <a:schemeClr val="bg2">
                      <a:lumMod val="25000"/>
                    </a:schemeClr>
                  </a:solidFill>
                  <a:latin typeface="Cambria Math" panose="02040503050406030204" pitchFamily="18" charset="0"/>
                </a:endParaRPr>
              </a:p>
              <a:p>
                <a:pPr algn="l">
                  <a:lnSpc>
                    <a:spcPct val="100000"/>
                  </a:lnSpc>
                </a:pPr>
                <a:endParaRPr lang="en-US" sz="1800" i="1" dirty="0">
                  <a:solidFill>
                    <a:schemeClr val="bg2">
                      <a:lumMod val="25000"/>
                    </a:schemeClr>
                  </a:solidFill>
                  <a:latin typeface="Cambria Math" panose="02040503050406030204" pitchFamily="18" charset="0"/>
                </a:endParaRPr>
              </a:p>
              <a:p>
                <a:pPr algn="l">
                  <a:lnSpc>
                    <a:spcPct val="100000"/>
                  </a:lnSpc>
                </a:pPr>
                <a:r>
                  <a:rPr lang="en-US" sz="1800" dirty="0">
                    <a:solidFill>
                      <a:schemeClr val="bg2">
                        <a:lumMod val="25000"/>
                      </a:schemeClr>
                    </a:solidFill>
                    <a:latin typeface="Cambria Math" panose="02040503050406030204" pitchFamily="18" charset="0"/>
                  </a:rPr>
                  <a:t>Therefore, shareholders prefer to reorganize if and only if </a:t>
                </a:r>
                <a14:m>
                  <m:oMath xmlns:m="http://schemas.openxmlformats.org/officeDocument/2006/math">
                    <m:r>
                      <a:rPr lang="en-US" sz="1800" b="0" i="1" smtClean="0">
                        <a:solidFill>
                          <a:schemeClr val="bg2">
                            <a:lumMod val="25000"/>
                          </a:schemeClr>
                        </a:solidFill>
                        <a:latin typeface="Cambria Math" panose="02040503050406030204" pitchFamily="18" charset="0"/>
                      </a:rPr>
                      <m:t>𝑎</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𝑎</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𝑥</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r>
                      <a:rPr lang="en-US" sz="1800" b="0" i="1" smtClean="0">
                        <a:solidFill>
                          <a:schemeClr val="bg2">
                            <a:lumMod val="25000"/>
                          </a:schemeClr>
                        </a:solidFill>
                        <a:latin typeface="Cambria Math" panose="02040503050406030204" pitchFamily="18" charset="0"/>
                        <a:ea typeface="Cambria Math" panose="02040503050406030204" pitchFamily="18" charset="0"/>
                      </a:rPr>
                      <m:t>𝑠</m:t>
                    </m:r>
                    <m:r>
                      <a:rPr lang="en-US" sz="1800" b="0" i="1" smtClean="0">
                        <a:solidFill>
                          <a:schemeClr val="bg2">
                            <a:lumMod val="25000"/>
                          </a:schemeClr>
                        </a:solidFill>
                        <a:latin typeface="Cambria Math" panose="02040503050406030204" pitchFamily="18" charset="0"/>
                        <a:ea typeface="Cambria Math" panose="02040503050406030204" pitchFamily="18" charset="0"/>
                      </a:rPr>
                      <m:t>)</m:t>
                    </m:r>
                  </m:oMath>
                </a14:m>
                <a:r>
                  <a:rPr lang="en-US" sz="1800" dirty="0">
                    <a:solidFill>
                      <a:schemeClr val="bg2">
                        <a:lumMod val="25000"/>
                      </a:schemeClr>
                    </a:solidFill>
                    <a:latin typeface="Cambria Math" panose="02040503050406030204" pitchFamily="18" charset="0"/>
                  </a:rPr>
                  <a:t> (level of the audit signal)</a:t>
                </a:r>
              </a:p>
              <a:p>
                <a:pPr algn="l">
                  <a:lnSpc>
                    <a:spcPct val="100000"/>
                  </a:lnSpc>
                </a:pPr>
                <a:endParaRPr lang="en-US" sz="1800" b="0" i="1" dirty="0">
                  <a:solidFill>
                    <a:schemeClr val="bg2">
                      <a:lumMod val="25000"/>
                    </a:schemeClr>
                  </a:solidFill>
                  <a:latin typeface="Cambria Math" panose="02040503050406030204" pitchFamily="18" charset="0"/>
                </a:endParaRPr>
              </a:p>
              <a:p>
                <a:pPr algn="l">
                  <a:lnSpc>
                    <a:spcPct val="100000"/>
                  </a:lnSpc>
                </a:pPr>
                <a14:m>
                  <m:oMathPara xmlns:m="http://schemas.openxmlformats.org/officeDocument/2006/math">
                    <m:oMathParaPr>
                      <m:jc m:val="centerGroup"/>
                    </m:oMathParaPr>
                    <m:oMath xmlns:m="http://schemas.openxmlformats.org/officeDocument/2006/math">
                      <m:r>
                        <a:rPr lang="en-US" sz="1800" b="0" i="1" smtClean="0">
                          <a:solidFill>
                            <a:schemeClr val="bg2">
                              <a:lumMod val="25000"/>
                            </a:schemeClr>
                          </a:solidFill>
                          <a:latin typeface="Cambria Math" panose="02040503050406030204" pitchFamily="18" charset="0"/>
                        </a:rPr>
                        <m:t>𝑃</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𝑅</m:t>
                          </m:r>
                        </m:e>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e>
                      </m:d>
                      <m:r>
                        <a:rPr lang="en-US" sz="1800" b="0" i="1" smtClean="0">
                          <a:solidFill>
                            <a:schemeClr val="bg2">
                              <a:lumMod val="25000"/>
                            </a:schemeClr>
                          </a:solidFill>
                          <a:latin typeface="Cambria Math" panose="02040503050406030204" pitchFamily="18" charset="0"/>
                        </a:rPr>
                        <m:t>=1−</m:t>
                      </m:r>
                      <m:r>
                        <a:rPr lang="en-US" sz="1800" b="0" i="1" smtClean="0">
                          <a:solidFill>
                            <a:schemeClr val="bg2">
                              <a:lumMod val="25000"/>
                            </a:schemeClr>
                          </a:solidFill>
                          <a:latin typeface="Cambria Math" panose="02040503050406030204" pitchFamily="18" charset="0"/>
                        </a:rPr>
                        <m:t>𝐹</m:t>
                      </m:r>
                      <m:d>
                        <m:dPr>
                          <m:begChr m:val="["/>
                          <m:endChr m:val="]"/>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𝑎</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e>
                          </m:d>
                        </m:e>
                        <m:e>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e>
                      </m:d>
                    </m:oMath>
                  </m:oMathPara>
                </a14:m>
                <a:endParaRPr lang="en-US" sz="1800" b="0" dirty="0">
                  <a:solidFill>
                    <a:schemeClr val="bg2">
                      <a:lumMod val="25000"/>
                    </a:schemeClr>
                  </a:solidFill>
                  <a:latin typeface="Corbel" panose="020B0503020204020204" pitchFamily="34" charset="0"/>
                </a:endParaRPr>
              </a:p>
              <a:p>
                <a:pPr algn="l">
                  <a:lnSpc>
                    <a:spcPct val="100000"/>
                  </a:lnSpc>
                </a:pPr>
                <a:r>
                  <a:rPr lang="en-US" sz="1800" dirty="0">
                    <a:solidFill>
                      <a:schemeClr val="bg2">
                        <a:lumMod val="25000"/>
                      </a:schemeClr>
                    </a:solidFill>
                    <a:latin typeface="Corbel" panose="020B0503020204020204" pitchFamily="34" charset="0"/>
                  </a:rPr>
                  <a:t>Where </a:t>
                </a:r>
                <a14:m>
                  <m:oMath xmlns:m="http://schemas.openxmlformats.org/officeDocument/2006/math">
                    <m:r>
                      <a:rPr lang="en-US" sz="1800" b="0" i="1" smtClean="0">
                        <a:solidFill>
                          <a:schemeClr val="bg2">
                            <a:lumMod val="25000"/>
                          </a:schemeClr>
                        </a:solidFill>
                        <a:latin typeface="Cambria Math" panose="02040503050406030204" pitchFamily="18" charset="0"/>
                      </a:rPr>
                      <m:t>𝐹</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𝑎</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𝑥</m:t>
                    </m:r>
                    <m:r>
                      <a:rPr lang="en-US" sz="1800" b="0" i="1" smtClean="0">
                        <a:solidFill>
                          <a:schemeClr val="bg2">
                            <a:lumMod val="25000"/>
                          </a:schemeClr>
                        </a:solidFill>
                        <a:latin typeface="Cambria Math" panose="02040503050406030204" pitchFamily="18" charset="0"/>
                      </a:rPr>
                      <m:t>,</m:t>
                    </m:r>
                    <m:r>
                      <a:rPr lang="en-US" sz="1800" b="0" i="1" smtClean="0">
                        <a:solidFill>
                          <a:schemeClr val="bg2">
                            <a:lumMod val="25000"/>
                          </a:schemeClr>
                        </a:solidFill>
                        <a:latin typeface="Cambria Math" panose="02040503050406030204" pitchFamily="18" charset="0"/>
                      </a:rPr>
                      <m:t>𝑠</m:t>
                    </m:r>
                    <m:r>
                      <a:rPr lang="en-US" sz="1800" b="0" i="1"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is the conditional distribution of the audit result </a:t>
                </a:r>
                <a:r>
                  <a:rPr lang="en-US" sz="1800" i="1" dirty="0">
                    <a:solidFill>
                      <a:schemeClr val="bg2">
                        <a:lumMod val="25000"/>
                      </a:schemeClr>
                    </a:solidFill>
                    <a:latin typeface="Corbel" panose="020B0503020204020204" pitchFamily="34" charset="0"/>
                  </a:rPr>
                  <a:t>a</a:t>
                </a:r>
                <a:r>
                  <a:rPr lang="en-US" sz="1800" dirty="0">
                    <a:solidFill>
                      <a:schemeClr val="bg2">
                        <a:lumMod val="25000"/>
                      </a:schemeClr>
                    </a:solidFill>
                    <a:latin typeface="Corbel" panose="020B0503020204020204" pitchFamily="34" charset="0"/>
                  </a:rPr>
                  <a:t>, given current income </a:t>
                </a:r>
                <a:r>
                  <a:rPr lang="en-US" sz="1800" i="1" dirty="0">
                    <a:solidFill>
                      <a:schemeClr val="bg2">
                        <a:lumMod val="25000"/>
                      </a:schemeClr>
                    </a:solidFill>
                    <a:latin typeface="Corbel" panose="020B0503020204020204" pitchFamily="34" charset="0"/>
                  </a:rPr>
                  <a:t>x </a:t>
                </a:r>
                <a:r>
                  <a:rPr lang="en-US" sz="1800" dirty="0">
                    <a:solidFill>
                      <a:schemeClr val="bg2">
                        <a:lumMod val="25000"/>
                      </a:schemeClr>
                    </a:solidFill>
                    <a:latin typeface="Corbel" panose="020B0503020204020204" pitchFamily="34" charset="0"/>
                  </a:rPr>
                  <a:t>and firm scale </a:t>
                </a:r>
                <a:r>
                  <a:rPr lang="en-US" sz="1800" i="1" dirty="0">
                    <a:solidFill>
                      <a:schemeClr val="bg2">
                        <a:lumMod val="25000"/>
                      </a:schemeClr>
                    </a:solidFill>
                    <a:latin typeface="Corbel" panose="020B0503020204020204" pitchFamily="34" charset="0"/>
                  </a:rPr>
                  <a:t>s.</a:t>
                </a:r>
                <a:r>
                  <a:rPr lang="en-US" sz="1800" dirty="0">
                    <a:solidFill>
                      <a:schemeClr val="bg2">
                        <a:lumMod val="25000"/>
                      </a:schemeClr>
                    </a:solidFill>
                    <a:latin typeface="Corbel" panose="020B0503020204020204" pitchFamily="34" charset="0"/>
                  </a:rPr>
                  <a:t> </a:t>
                </a: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09124"/>
                <a:ext cx="9656064" cy="4383699"/>
              </a:xfrm>
              <a:prstGeom prst="rect">
                <a:avLst/>
              </a:prstGeom>
              <a:blipFill>
                <a:blip r:embed="rId2"/>
                <a:stretch>
                  <a:fillRect l="-1452" t="-834" r="-50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599" y="566928"/>
            <a:ext cx="3231397"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Analysis of the Static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470026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2550</TotalTime>
  <Words>1875</Words>
  <Application>Microsoft Office PowerPoint</Application>
  <PresentationFormat>Widescreen</PresentationFormat>
  <Paragraphs>173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Corbel</vt:lpstr>
      <vt:lpstr>Office Theme</vt:lpstr>
      <vt:lpstr>Capital Structure and the Informational Role of Debt</vt:lpstr>
      <vt:lpstr>Motivations</vt:lpstr>
      <vt:lpstr>Two Models</vt:lpstr>
      <vt:lpstr>Assumptions</vt:lpstr>
      <vt:lpstr>Notation</vt:lpstr>
      <vt:lpstr>Quality (s) </vt:lpstr>
      <vt:lpstr>Promised Payment</vt:lpstr>
      <vt:lpstr>Stockholders’ Maximization</vt:lpstr>
      <vt:lpstr>Comparative Statics</vt:lpstr>
      <vt:lpstr>Comparative Statics</vt:lpstr>
      <vt:lpstr>Comparative Statics</vt:lpstr>
      <vt:lpstr>Empirical Implications</vt:lpstr>
      <vt:lpstr>Specific Functional Forms</vt:lpstr>
      <vt:lpstr>Firm Income vs Quality</vt:lpstr>
      <vt:lpstr>Analysis &amp; Results</vt:lpstr>
      <vt:lpstr>Debt Coverage Ratio</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Dillon, Charles</dc:creator>
  <cp:lastModifiedBy>Adam Bozman</cp:lastModifiedBy>
  <cp:revision>156</cp:revision>
  <dcterms:created xsi:type="dcterms:W3CDTF">2021-09-07T17:43:47Z</dcterms:created>
  <dcterms:modified xsi:type="dcterms:W3CDTF">2022-11-17T00:56:17Z</dcterms:modified>
</cp:coreProperties>
</file>