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73" r:id="rId4"/>
    <p:sldId id="303" r:id="rId5"/>
    <p:sldId id="359" r:id="rId6"/>
    <p:sldId id="343" r:id="rId7"/>
    <p:sldId id="364" r:id="rId8"/>
    <p:sldId id="356" r:id="rId9"/>
    <p:sldId id="350" r:id="rId10"/>
    <p:sldId id="329" r:id="rId11"/>
    <p:sldId id="360" r:id="rId12"/>
    <p:sldId id="351" r:id="rId13"/>
    <p:sldId id="366" r:id="rId14"/>
    <p:sldId id="353" r:id="rId15"/>
    <p:sldId id="365" r:id="rId16"/>
    <p:sldId id="354" r:id="rId17"/>
    <p:sldId id="3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C9093-873A-4F36-9598-E22E552022B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8C79C-1877-46D0-A08F-70B7B0814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34D-5118-431C-8879-C04F0A9E64DA}" type="datetime1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2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086-A7B2-47D5-BF8A-066E796BC3AA}" type="datetime1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9C3-54A7-445B-8081-67147955F385}" type="datetime1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9838-1C8D-440C-8BBA-45F7B8D93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C4891-8177-4AA3-848C-002AF4BA6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30D05-A0F7-4B5B-A6DD-9BB11673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A516-C029-4006-A782-A465D36E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7F00C-532A-4DEF-A3EF-8F3B7CD8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98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7825-59DB-42B9-9346-FC0B7ADE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C0B9-E308-4004-8209-8681709D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0804-B874-4D32-B2F9-9CE130F5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D2317-A223-4ABD-A167-D6ACF54E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F58B-6105-431F-9086-52091CB0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4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8FDA-06F7-4A18-B399-24BA9D61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9D3D8-F6D4-4BF8-937F-54DE239D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3CF5-D72D-4A4B-849A-EE65EA91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C1AFA-6EF1-43D1-8D58-1D835187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0E641-C05D-4CA5-BF85-FC4D35BA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9D5A-F1C7-4CE2-96B6-543056FB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F159-DBEA-4534-94D7-5556560CF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A298-20D5-42E0-A32E-7A81A03DD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D7A13-AAD2-46AA-A706-B8D5DE9E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62420-B68E-4D6E-AE5B-FFF69E8F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91453-BDE7-4212-9FCE-6D1F272B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1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7782-996E-4AFB-B70B-CD9F8026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C7DE8-446F-4348-815E-3912C2C8A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E66AF-6473-4EAE-B0F7-B895420B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C95FE-22DA-4565-BB94-1C9CE31A2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C16A4-039B-4288-9B75-76656D173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F1A84-F39D-4E22-9F73-ED4538B0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6CDE6-DBD5-4FD8-90B1-E98D2E5A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ADB24-A5FD-4F24-B3CE-C9FF983A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58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4E58-DE18-492C-8325-93F077C4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F8EB2-DDCE-4E18-910C-67EB092A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18900-A597-4DE2-9CCF-D1B6B4DA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3A15B-E652-4728-BFC6-E6B8613A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1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6AC3D-2335-49C2-8161-555C1676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9BB03-7A67-4F3A-BE93-27D0854E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D5AFF-0514-4116-A0AE-1DB176AD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5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0DD0-7BC1-4689-A2E0-FBAB6F52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A538-744E-4EF4-8830-D67A0D688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9454E-B2F7-4C44-8394-A4C88CA02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FDAB5-2504-4135-B652-49EC93A4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49199-C9A4-4A31-A5AF-0FB59595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02EF6-36FB-4FCD-ACED-7F00E84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5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14E-51C0-4A81-B7CA-9FA64F2CDFEC}" type="datetime1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6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AB67-9DAE-49EF-92F1-58DB871E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EA31A-7D19-4E3F-BA2C-5AB0C5433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CBC41-BBC2-4345-B071-A2172593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19FF6-CC06-4CCD-90DB-8A61077C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AD66C-DA77-4B6F-9AD6-13A971B1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F896C-4ACE-40A2-B2F8-AFF0E5A1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6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1AA2-2B4F-46B3-B548-9B1648E6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D5B8F-CFC6-4DC1-AB3E-360D77B3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52BE-4667-466D-92DD-444A7D5B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F02C-B89B-4DF7-BC4F-B7462CB8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6184-DA7E-4E7B-9FA7-48F500C9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5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6B3DA-70DB-4CBD-A3BB-B2FD923B1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A9ED-3A00-4D23-83D2-5084E008E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E0973-EEC5-408A-A4FB-A708A1E9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789-E14C-4DAD-A080-7ABE3E81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A3F77-FD20-4CEC-A52B-54487223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517C-6012-47B4-8A6D-44AB56B236F4}" type="datetime1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60D2-11C7-47B2-8631-6D59D33C0CCB}" type="datetime1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5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BEE8-AFE9-4147-BDCF-BBA24AED9037}" type="datetime1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0325-462E-42FE-BEED-5BAC5F9A3495}" type="datetime1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9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EA3C-11C3-42E2-8023-60602581479A}" type="datetime1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2" descr="Image result for uccs">
            <a:extLst>
              <a:ext uri="{FF2B5EF4-FFF2-40B4-BE49-F238E27FC236}">
                <a16:creationId xmlns:a16="http://schemas.microsoft.com/office/drawing/2014/main" id="{4285EDA2-0E42-4F62-A38F-CE43349FC2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44" y="6257810"/>
            <a:ext cx="4096512" cy="56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9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7E06-DB7D-492C-A73C-02E18133FE1A}" type="datetime1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6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2887-4908-4C81-A70A-0A6FE55596F1}" type="datetime1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CC39-9A95-40BD-A2C9-5F910E5ABB0D}" type="datetime1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0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F5680-4726-4A32-B9FF-2D31737D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D08AB-DD84-4E48-A42C-BB33D5DB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1BD7-D837-4235-8544-BBF669FF1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79ACD-EB4A-4451-8801-01409E5490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F055-F4D6-4173-8EB2-6E9388D0A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40DFD-36DD-4803-AF1E-F17E48C10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8366"/>
            <a:ext cx="9144000" cy="2235078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Process Address Space Verifier: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 Novel Defense Against Control Flow Violations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4203"/>
            <a:ext cx="9144000" cy="2114127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Concept and Proposal</a:t>
            </a: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Adam Duby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aduby@uccs.edu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F7A3-C7F4-4349-9ABF-898686DE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11/12/2018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43E6F-CFA1-487F-BDD4-F459974B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fld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uccs">
            <a:extLst>
              <a:ext uri="{FF2B5EF4-FFF2-40B4-BE49-F238E27FC236}">
                <a16:creationId xmlns:a16="http://schemas.microsoft.com/office/drawing/2014/main" id="{EA22283E-C2A3-43F4-AE35-F31D4A561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DE753-6F95-48BB-B854-26C96A3ACCC0}"/>
              </a:ext>
            </a:extLst>
          </p:cNvPr>
          <p:cNvSpPr txBox="1"/>
          <p:nvPr/>
        </p:nvSpPr>
        <p:spPr>
          <a:xfrm>
            <a:off x="657257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Address Space Verifier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428310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Virtual Address Descriptors (VAD)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11/19/2018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virtual address descriptor">
            <a:extLst>
              <a:ext uri="{FF2B5EF4-FFF2-40B4-BE49-F238E27FC236}">
                <a16:creationId xmlns:a16="http://schemas.microsoft.com/office/drawing/2014/main" id="{1F37DBA0-5921-41CB-B729-06030FCC3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1" y="984996"/>
            <a:ext cx="61722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A56219-1EE4-46E0-A8AD-8B7EE152F8B3}"/>
              </a:ext>
            </a:extLst>
          </p:cNvPr>
          <p:cNvSpPr txBox="1"/>
          <p:nvPr/>
        </p:nvSpPr>
        <p:spPr>
          <a:xfrm>
            <a:off x="2456215" y="4787690"/>
            <a:ext cx="103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VAD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02E6AE-D3C9-43BC-B1AD-5DFE410EF1E1}"/>
              </a:ext>
            </a:extLst>
          </p:cNvPr>
          <p:cNvSpPr/>
          <p:nvPr/>
        </p:nvSpPr>
        <p:spPr>
          <a:xfrm>
            <a:off x="6131194" y="1186704"/>
            <a:ext cx="59588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_LDR_DATA_TABLE_ENTRY</a:t>
            </a:r>
          </a:p>
          <a:p>
            <a:r>
              <a:rPr lang="nl-NL" dirty="0"/>
              <a:t>   +0x050 DdagNode : Ptr32 _LDR_DDAG_NODE</a:t>
            </a:r>
          </a:p>
          <a:p>
            <a:endParaRPr lang="nl-NL" dirty="0"/>
          </a:p>
          <a:p>
            <a:r>
              <a:rPr lang="en-US" dirty="0"/>
              <a:t>0:000&gt; dt </a:t>
            </a:r>
            <a:r>
              <a:rPr lang="en-US" dirty="0" err="1"/>
              <a:t>ntdll!_LDR_DDAG_NODE</a:t>
            </a:r>
            <a:endParaRPr lang="en-US" dirty="0"/>
          </a:p>
          <a:p>
            <a:r>
              <a:rPr lang="en-US" dirty="0"/>
              <a:t>   +0x000 Modules          : _LIST_ENTRY</a:t>
            </a:r>
          </a:p>
          <a:p>
            <a:r>
              <a:rPr lang="en-US" dirty="0"/>
              <a:t>   +0x008 </a:t>
            </a:r>
            <a:r>
              <a:rPr lang="en-US" dirty="0" err="1"/>
              <a:t>ServiceTagList</a:t>
            </a:r>
            <a:r>
              <a:rPr lang="en-US" dirty="0"/>
              <a:t>   : Ptr32 _LDR_SERVICE_TAG_RECORD</a:t>
            </a:r>
          </a:p>
          <a:p>
            <a:r>
              <a:rPr lang="en-US" b="1" dirty="0"/>
              <a:t>   </a:t>
            </a:r>
            <a:r>
              <a:rPr lang="en-US" b="1" dirty="0">
                <a:highlight>
                  <a:srgbClr val="FFFF00"/>
                </a:highlight>
              </a:rPr>
              <a:t>+0x00c </a:t>
            </a:r>
            <a:r>
              <a:rPr lang="en-US" b="1" dirty="0" err="1">
                <a:highlight>
                  <a:srgbClr val="FFFF00"/>
                </a:highlight>
              </a:rPr>
              <a:t>LoadCount</a:t>
            </a:r>
            <a:r>
              <a:rPr lang="en-US" b="1" dirty="0">
                <a:highlight>
                  <a:srgbClr val="FFFF00"/>
                </a:highlight>
              </a:rPr>
              <a:t>        : Uint4B</a:t>
            </a:r>
          </a:p>
          <a:p>
            <a:r>
              <a:rPr lang="en-US" dirty="0"/>
              <a:t>   +0x010 </a:t>
            </a:r>
            <a:r>
              <a:rPr lang="en-US" dirty="0" err="1"/>
              <a:t>LoadWhileUnloadingCount</a:t>
            </a:r>
            <a:r>
              <a:rPr lang="en-US" dirty="0"/>
              <a:t> : Uint4B</a:t>
            </a:r>
          </a:p>
          <a:p>
            <a:r>
              <a:rPr lang="en-US" dirty="0"/>
              <a:t>   +0x014 </a:t>
            </a:r>
            <a:r>
              <a:rPr lang="en-US" dirty="0" err="1"/>
              <a:t>LowestLink</a:t>
            </a:r>
            <a:r>
              <a:rPr lang="en-US" dirty="0"/>
              <a:t>       : Uint4B</a:t>
            </a:r>
          </a:p>
          <a:p>
            <a:r>
              <a:rPr lang="en-US" dirty="0"/>
              <a:t>   +0x018 Dependencies     : _LDRP_CSLIST</a:t>
            </a:r>
          </a:p>
          <a:p>
            <a:r>
              <a:rPr lang="en-US" dirty="0"/>
              <a:t>   +0x01c </a:t>
            </a:r>
            <a:r>
              <a:rPr lang="en-US" dirty="0" err="1"/>
              <a:t>IncomingDependencies</a:t>
            </a:r>
            <a:r>
              <a:rPr lang="en-US" dirty="0"/>
              <a:t> : _LDRP_CSLIST</a:t>
            </a:r>
          </a:p>
          <a:p>
            <a:r>
              <a:rPr lang="en-US" dirty="0"/>
              <a:t>   +0x020 State            : _LDR_DDAG_STATE</a:t>
            </a:r>
          </a:p>
          <a:p>
            <a:r>
              <a:rPr lang="en-US" dirty="0"/>
              <a:t>   +0x024 </a:t>
            </a:r>
            <a:r>
              <a:rPr lang="en-US" dirty="0" err="1"/>
              <a:t>CondenseLink</a:t>
            </a:r>
            <a:r>
              <a:rPr lang="en-US" dirty="0"/>
              <a:t>     : _SINGLE_LIST_ENTRY</a:t>
            </a:r>
          </a:p>
          <a:p>
            <a:r>
              <a:rPr lang="en-US" dirty="0"/>
              <a:t>   +0x028 </a:t>
            </a:r>
            <a:r>
              <a:rPr lang="en-US" dirty="0" err="1"/>
              <a:t>PreorderNumber</a:t>
            </a:r>
            <a:r>
              <a:rPr lang="en-US" dirty="0"/>
              <a:t>   : Uint4B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8591E-5DE9-4FDD-8D99-8DABBE09B57C}"/>
              </a:ext>
            </a:extLst>
          </p:cNvPr>
          <p:cNvSpPr txBox="1"/>
          <p:nvPr/>
        </p:nvSpPr>
        <p:spPr>
          <a:xfrm>
            <a:off x="405165" y="5157022"/>
            <a:ext cx="110594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VAD Interface: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ntdll!NtMapViewOfSection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// Insert node or decrement count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ntdll!NtUnMapViewOfSection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// Delete node or decrement 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B1A0B-5614-4142-9735-41D37900A270}"/>
              </a:ext>
            </a:extLst>
          </p:cNvPr>
          <p:cNvSpPr txBox="1"/>
          <p:nvPr/>
        </p:nvSpPr>
        <p:spPr>
          <a:xfrm>
            <a:off x="657257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Address Space Verifier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362349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Defense Concept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11/19/2018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AC0FF1-7712-42B3-9B0D-0EBE65EBD567}"/>
              </a:ext>
            </a:extLst>
          </p:cNvPr>
          <p:cNvSpPr/>
          <p:nvPr/>
        </p:nvSpPr>
        <p:spPr>
          <a:xfrm>
            <a:off x="719564" y="1202141"/>
            <a:ext cx="2043280" cy="3412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949948-323D-4E56-90CE-641FA1873245}"/>
              </a:ext>
            </a:extLst>
          </p:cNvPr>
          <p:cNvSpPr/>
          <p:nvPr/>
        </p:nvSpPr>
        <p:spPr>
          <a:xfrm>
            <a:off x="719564" y="1801190"/>
            <a:ext cx="2043280" cy="109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C1498B-4400-43B5-AE6F-D94F42C8ED9A}"/>
              </a:ext>
            </a:extLst>
          </p:cNvPr>
          <p:cNvSpPr/>
          <p:nvPr/>
        </p:nvSpPr>
        <p:spPr>
          <a:xfrm>
            <a:off x="719564" y="1188073"/>
            <a:ext cx="2043280" cy="599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PE32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program.exe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A5F7A7-7E96-48B5-8AD4-FD7267D03FD6}"/>
              </a:ext>
            </a:extLst>
          </p:cNvPr>
          <p:cNvSpPr/>
          <p:nvPr/>
        </p:nvSpPr>
        <p:spPr>
          <a:xfrm>
            <a:off x="951680" y="2375925"/>
            <a:ext cx="1579047" cy="419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959EAE-EDAB-4DB6-A4BB-C2BC7E3C405F}"/>
              </a:ext>
            </a:extLst>
          </p:cNvPr>
          <p:cNvSpPr/>
          <p:nvPr/>
        </p:nvSpPr>
        <p:spPr>
          <a:xfrm>
            <a:off x="719564" y="2885878"/>
            <a:ext cx="2043280" cy="42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B15909-F6EB-4257-87B3-4AAEE6029904}"/>
              </a:ext>
            </a:extLst>
          </p:cNvPr>
          <p:cNvSpPr/>
          <p:nvPr/>
        </p:nvSpPr>
        <p:spPr>
          <a:xfrm>
            <a:off x="719564" y="3321542"/>
            <a:ext cx="2043280" cy="42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0D725B-4536-464C-9A03-76D59946041A}"/>
              </a:ext>
            </a:extLst>
          </p:cNvPr>
          <p:cNvSpPr/>
          <p:nvPr/>
        </p:nvSpPr>
        <p:spPr>
          <a:xfrm>
            <a:off x="719563" y="3757206"/>
            <a:ext cx="2043280" cy="42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DA68BC-7FD7-41CF-BE70-C4AE67529A5D}"/>
              </a:ext>
            </a:extLst>
          </p:cNvPr>
          <p:cNvSpPr/>
          <p:nvPr/>
        </p:nvSpPr>
        <p:spPr>
          <a:xfrm>
            <a:off x="719563" y="4186270"/>
            <a:ext cx="2043280" cy="42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.reloc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488853-7337-43C0-9F78-CA30B093A0D8}"/>
              </a:ext>
            </a:extLst>
          </p:cNvPr>
          <p:cNvSpPr txBox="1"/>
          <p:nvPr/>
        </p:nvSpPr>
        <p:spPr>
          <a:xfrm>
            <a:off x="747076" y="4628534"/>
            <a:ext cx="198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Application on Disk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EF8A0-EF79-4E5A-9616-F564AEFEAC6B}"/>
              </a:ext>
            </a:extLst>
          </p:cNvPr>
          <p:cNvSpPr txBox="1"/>
          <p:nvPr/>
        </p:nvSpPr>
        <p:spPr>
          <a:xfrm>
            <a:off x="3581400" y="1397527"/>
            <a:ext cx="82234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 time: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Instrument the loader via function hooking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Extract dependencies from import section of PE32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Construct binary tree of dependencies with node counts</a:t>
            </a:r>
          </a:p>
          <a:p>
            <a:endParaRPr lang="en-US" sz="2400" dirty="0"/>
          </a:p>
          <a:p>
            <a:r>
              <a:rPr lang="en-US" sz="2400" dirty="0"/>
              <a:t>Run time: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 of context library calls will increment the VAD node 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Discrepancy in tree reveals out of context library call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EA87F6-0501-4767-AC23-AC95C47A4610}"/>
              </a:ext>
            </a:extLst>
          </p:cNvPr>
          <p:cNvSpPr txBox="1"/>
          <p:nvPr/>
        </p:nvSpPr>
        <p:spPr>
          <a:xfrm>
            <a:off x="657257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Address Space Verifier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357984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Defense Concept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11/19/2018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494EE65-137A-4784-B6E4-221E6D5DA0B7}"/>
              </a:ext>
            </a:extLst>
          </p:cNvPr>
          <p:cNvSpPr/>
          <p:nvPr/>
        </p:nvSpPr>
        <p:spPr>
          <a:xfrm>
            <a:off x="923279" y="1435389"/>
            <a:ext cx="1032472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</a:rPr>
              <a:t>// Load Time Node Count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// (Before execution is transferred to application entry point)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_LDR_MODULE </a:t>
            </a:r>
            <a:r>
              <a:rPr lang="en-US" sz="2000" dirty="0" err="1">
                <a:latin typeface="Courier New" panose="02070309020205020404" pitchFamily="49" charset="0"/>
              </a:rPr>
              <a:t>peb_ldr_module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Obtain address of </a:t>
            </a:r>
            <a:r>
              <a:rPr lang="en-US" sz="2000" dirty="0" err="1">
                <a:highlight>
                  <a:srgbClr val="FFFF00"/>
                </a:highlight>
                <a:latin typeface="Courier New" panose="02070309020205020404" pitchFamily="49" charset="0"/>
              </a:rPr>
              <a:t>peb_ldr_data.InLoadOrderModuleList.Flink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while(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ReadProcessMemory</a:t>
            </a:r>
            <a:r>
              <a:rPr lang="en-US" sz="2000" dirty="0">
                <a:latin typeface="Courier New" panose="02070309020205020404" pitchFamily="49" charset="0"/>
              </a:rPr>
              <a:t>())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</a:t>
            </a:r>
            <a:r>
              <a:rPr lang="en-US" sz="2000" dirty="0" err="1">
                <a:highlight>
                  <a:srgbClr val="FFFF00"/>
                </a:highlight>
                <a:latin typeface="Courier New" panose="02070309020205020404" pitchFamily="49" charset="0"/>
              </a:rPr>
              <a:t>loadCount</a:t>
            </a:r>
            <a:r>
              <a:rPr lang="en-US" sz="2000" dirty="0">
                <a:latin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</a:rPr>
              <a:t>peb_ldr_module.LoadCount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get address of next </a:t>
            </a:r>
            <a:r>
              <a:rPr lang="en-US" sz="2000" dirty="0" err="1">
                <a:latin typeface="Courier New" panose="02070309020205020404" pitchFamily="49" charset="0"/>
              </a:rPr>
              <a:t>peb_ldr_module.InLoadOrderModuleList.Flink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</a:rPr>
              <a:t>// Hook 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NtMapViewOfSection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</a:rPr>
              <a:t>()</a:t>
            </a:r>
            <a:r>
              <a:rPr lang="en-US" sz="2000" b="1" dirty="0">
                <a:latin typeface="Courier New" panose="02070309020205020404" pitchFamily="49" charset="0"/>
              </a:rPr>
              <a:t> and </a:t>
            </a:r>
            <a:r>
              <a:rPr lang="en-US" sz="2000" b="1" dirty="0" err="1">
                <a:latin typeface="Courier New" panose="02070309020205020404" pitchFamily="49" charset="0"/>
              </a:rPr>
              <a:t>NtUnMapViewOfSection</a:t>
            </a:r>
            <a:r>
              <a:rPr lang="en-US" sz="2000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ZwQueryVirtualMemory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</a:rPr>
              <a:t>to obtain actual node count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</a:rPr>
              <a:t>section.nodeCount</a:t>
            </a:r>
            <a:r>
              <a:rPr lang="en-US" sz="2000" dirty="0">
                <a:latin typeface="Courier New" panose="02070309020205020404" pitchFamily="49" charset="0"/>
              </a:rPr>
              <a:t> &gt; </a:t>
            </a:r>
            <a:r>
              <a:rPr lang="en-US" sz="2000" dirty="0" err="1">
                <a:latin typeface="Courier New" panose="02070309020205020404" pitchFamily="49" charset="0"/>
              </a:rPr>
              <a:t>peb_ldr_module.LoadCount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throw exception;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EA87F6-0501-4767-AC23-AC95C47A4610}"/>
              </a:ext>
            </a:extLst>
          </p:cNvPr>
          <p:cNvSpPr txBox="1"/>
          <p:nvPr/>
        </p:nvSpPr>
        <p:spPr>
          <a:xfrm>
            <a:off x="657257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Address Space Verifier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137792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Challenge 1 – Delay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0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Dynamic linking: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comment(lib, "myDLL.lib")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Delay loading (runtime dynamic linking):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typedef int (*Message)(void);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Message _Message;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HINSTANCE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hInstLibrary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("myDLL.dll");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_Message = (Message)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GetProcAddress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hInstLibrary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"Message");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Augment the import table to include delay loaded libraries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11/19/2018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D13648-06BA-439A-AD44-9D26390F96BD}"/>
              </a:ext>
            </a:extLst>
          </p:cNvPr>
          <p:cNvSpPr txBox="1"/>
          <p:nvPr/>
        </p:nvSpPr>
        <p:spPr>
          <a:xfrm>
            <a:off x="657257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Address Space Verifier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227307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Challenge 2 – Prefetch Buffers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11/19/2018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D13648-06BA-439A-AD44-9D26390F96BD}"/>
              </a:ext>
            </a:extLst>
          </p:cNvPr>
          <p:cNvSpPr txBox="1"/>
          <p:nvPr/>
        </p:nvSpPr>
        <p:spPr>
          <a:xfrm>
            <a:off x="657257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Address Space Verifier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93C2D-A242-41D6-AB11-F2A47084D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54" y="1325563"/>
            <a:ext cx="4152882" cy="3022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7E280-4A16-4D24-B0C8-5020186A2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570" y="2666312"/>
            <a:ext cx="5309507" cy="1611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15EAC3-5620-43DD-BAC3-0E38EFE4E217}"/>
              </a:ext>
            </a:extLst>
          </p:cNvPr>
          <p:cNvSpPr txBox="1"/>
          <p:nvPr/>
        </p:nvSpPr>
        <p:spPr>
          <a:xfrm>
            <a:off x="1419070" y="4413799"/>
            <a:ext cx="158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Prefetch Buffer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B416D-3018-4242-A28B-E2CABFCFDEA0}"/>
              </a:ext>
            </a:extLst>
          </p:cNvPr>
          <p:cNvSpPr txBox="1"/>
          <p:nvPr/>
        </p:nvSpPr>
        <p:spPr>
          <a:xfrm>
            <a:off x="7471315" y="4413799"/>
            <a:ext cx="299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Decompressed Prefetch Buffer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C46A8-F046-45A4-A188-700B2C9CE289}"/>
              </a:ext>
            </a:extLst>
          </p:cNvPr>
          <p:cNvSpPr txBox="1"/>
          <p:nvPr/>
        </p:nvSpPr>
        <p:spPr>
          <a:xfrm>
            <a:off x="4790493" y="1940665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RtlDecompressBuffer(COMPRESSION_FORMAT_XPRESS_HUFF)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8D0819-803B-4BA8-B644-5FE82657985D}"/>
              </a:ext>
            </a:extLst>
          </p:cNvPr>
          <p:cNvSpPr/>
          <p:nvPr/>
        </p:nvSpPr>
        <p:spPr>
          <a:xfrm>
            <a:off x="838199" y="5048749"/>
            <a:ext cx="101523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Build dependency tree from buffer and cross reference .idata section to obtain node count</a:t>
            </a:r>
          </a:p>
        </p:txBody>
      </p:sp>
    </p:spTree>
    <p:extLst>
      <p:ext uri="{BB962C8B-B14F-4D97-AF65-F5344CB8AC3E}">
        <p14:creationId xmlns:p14="http://schemas.microsoft.com/office/powerpoint/2010/main" val="315344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096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overhead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Anticipate load time and runtime performance hits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Mutex locks to protect critical regions (loading and unloading)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Considerations: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Prefetch buffers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ASLR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Simulate attacks with debugger (manual redirection)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11/19/2018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F8583D-D831-48D4-B806-AD29B8BE029D}"/>
              </a:ext>
            </a:extLst>
          </p:cNvPr>
          <p:cNvSpPr txBox="1"/>
          <p:nvPr/>
        </p:nvSpPr>
        <p:spPr>
          <a:xfrm>
            <a:off x="657257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Address Space Verifier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1886241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8366"/>
            <a:ext cx="9144000" cy="2235078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Process Address Space Verifier: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 Novel Defense Against Control Flow Violations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4203"/>
            <a:ext cx="9144000" cy="2114127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Concept and Proposal</a:t>
            </a: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Adam Duby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aduby@uccs.edu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F7A3-C7F4-4349-9ABF-898686DE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11/12/2018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43E6F-CFA1-487F-BDD4-F459974B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  <a:cs typeface="Arial" panose="020B0604020202020204" pitchFamily="34" charset="0"/>
              </a:rPr>
              <a:t>16</a:t>
            </a:fld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uccs">
            <a:extLst>
              <a:ext uri="{FF2B5EF4-FFF2-40B4-BE49-F238E27FC236}">
                <a16:creationId xmlns:a16="http://schemas.microsoft.com/office/drawing/2014/main" id="{EA22283E-C2A3-43F4-AE35-F31D4A561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DE753-6F95-48BB-B854-26C96A3ACCC0}"/>
              </a:ext>
            </a:extLst>
          </p:cNvPr>
          <p:cNvSpPr txBox="1"/>
          <p:nvPr/>
        </p:nvSpPr>
        <p:spPr>
          <a:xfrm>
            <a:off x="657257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Address Space Verifier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287844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09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 flow attacks via out of context library calls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 Model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 Vector: Memory corruption vulnerability in victim process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 Actions: Modify control flow to achieve arbitrary code execution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Defenses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 Flow Guard (CFG)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randomization and diversification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Proposed Defense Design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Instrument the process loader to verify memory mapped libraries are in accordance with the intended semantics of the process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Implementation: Win10 (Native API)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11/19/2018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B1C877-DEAD-41DE-B724-C96AFBED271E}"/>
              </a:ext>
            </a:extLst>
          </p:cNvPr>
          <p:cNvSpPr txBox="1"/>
          <p:nvPr/>
        </p:nvSpPr>
        <p:spPr>
          <a:xfrm>
            <a:off x="657257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Address Space Verifier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361769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9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Threat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11/19/2018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B9A264-9347-4DD6-838B-AC404679E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14" y="3428950"/>
            <a:ext cx="192405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FDFC32-7797-4388-995A-F3870330C505}"/>
              </a:ext>
            </a:extLst>
          </p:cNvPr>
          <p:cNvSpPr/>
          <p:nvPr/>
        </p:nvSpPr>
        <p:spPr>
          <a:xfrm>
            <a:off x="1425775" y="4343119"/>
            <a:ext cx="1035423" cy="255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29100-608C-4AB8-863A-DE5DBE5D0066}"/>
              </a:ext>
            </a:extLst>
          </p:cNvPr>
          <p:cNvSpPr txBox="1"/>
          <p:nvPr/>
        </p:nvSpPr>
        <p:spPr>
          <a:xfrm>
            <a:off x="2954495" y="2495707"/>
            <a:ext cx="30005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Memory Vulnerability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Integer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 String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2ABC42-64E3-4D77-8B8B-F2055D1F23F3}"/>
              </a:ext>
            </a:extLst>
          </p:cNvPr>
          <p:cNvSpPr/>
          <p:nvPr/>
        </p:nvSpPr>
        <p:spPr>
          <a:xfrm>
            <a:off x="807210" y="1690688"/>
            <a:ext cx="578653" cy="652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F69780-EEE0-4BD5-886D-65831E27B732}"/>
              </a:ext>
            </a:extLst>
          </p:cNvPr>
          <p:cNvSpPr txBox="1"/>
          <p:nvPr/>
        </p:nvSpPr>
        <p:spPr>
          <a:xfrm>
            <a:off x="1385863" y="1833588"/>
            <a:ext cx="2640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Software Exploitation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6C8CB-B091-4E4D-99DA-DD265DEBAA60}"/>
              </a:ext>
            </a:extLst>
          </p:cNvPr>
          <p:cNvSpPr txBox="1"/>
          <p:nvPr/>
        </p:nvSpPr>
        <p:spPr>
          <a:xfrm>
            <a:off x="643515" y="5136609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39E5C8-85FF-47AE-990D-CC95D86DE628}"/>
              </a:ext>
            </a:extLst>
          </p:cNvPr>
          <p:cNvSpPr txBox="1"/>
          <p:nvPr/>
        </p:nvSpPr>
        <p:spPr>
          <a:xfrm>
            <a:off x="3072531" y="4286200"/>
            <a:ext cx="16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Untrusted Input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531B99-F15E-4433-B395-D793A5143CAA}"/>
              </a:ext>
            </a:extLst>
          </p:cNvPr>
          <p:cNvCxnSpPr>
            <a:stCxn id="17" idx="1"/>
          </p:cNvCxnSpPr>
          <p:nvPr/>
        </p:nvCxnSpPr>
        <p:spPr>
          <a:xfrm flipH="1">
            <a:off x="2461198" y="4470866"/>
            <a:ext cx="6113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06BF0A0-D942-4B77-980E-8F95BF42172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1943523" y="3234371"/>
            <a:ext cx="1010973" cy="10518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B0E6C64-B241-4B25-97AE-0893F2C06435}"/>
              </a:ext>
            </a:extLst>
          </p:cNvPr>
          <p:cNvSpPr/>
          <p:nvPr/>
        </p:nvSpPr>
        <p:spPr>
          <a:xfrm>
            <a:off x="6896386" y="1690688"/>
            <a:ext cx="578653" cy="652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C99E80-DD39-4B30-B139-285B8A45416F}"/>
              </a:ext>
            </a:extLst>
          </p:cNvPr>
          <p:cNvSpPr txBox="1"/>
          <p:nvPr/>
        </p:nvSpPr>
        <p:spPr>
          <a:xfrm>
            <a:off x="7475039" y="1833588"/>
            <a:ext cx="2990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Actions on the Objective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78C8A8-55FB-467E-B8CD-36A1F208AFF7}"/>
              </a:ext>
            </a:extLst>
          </p:cNvPr>
          <p:cNvSpPr txBox="1"/>
          <p:nvPr/>
        </p:nvSpPr>
        <p:spPr>
          <a:xfrm>
            <a:off x="7843217" y="2495707"/>
            <a:ext cx="2138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Shellcode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system(“/bin/</a:t>
            </a:r>
            <a:r>
              <a:rPr lang="en-US" dirty="0" err="1"/>
              <a:t>sh</a:t>
            </a:r>
            <a:r>
              <a:rPr lang="en-US" dirty="0"/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 overwrite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DBB5789-EA81-4401-BD16-17420793B62D}"/>
              </a:ext>
            </a:extLst>
          </p:cNvPr>
          <p:cNvSpPr/>
          <p:nvPr/>
        </p:nvSpPr>
        <p:spPr>
          <a:xfrm>
            <a:off x="5260203" y="3378416"/>
            <a:ext cx="1493389" cy="10518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EA21B2-BD0C-4FB0-84AC-2D4A7A53915F}"/>
              </a:ext>
            </a:extLst>
          </p:cNvPr>
          <p:cNvSpPr txBox="1"/>
          <p:nvPr/>
        </p:nvSpPr>
        <p:spPr>
          <a:xfrm>
            <a:off x="7838821" y="3959538"/>
            <a:ext cx="3889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Ret2lib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Return-Oriented Programming (ROP)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Reuse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9B8B8C-F9F0-4F3F-8CFA-21ECF8487F66}"/>
              </a:ext>
            </a:extLst>
          </p:cNvPr>
          <p:cNvSpPr txBox="1"/>
          <p:nvPr/>
        </p:nvSpPr>
        <p:spPr>
          <a:xfrm>
            <a:off x="3847564" y="5542665"/>
            <a:ext cx="449687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Control-Flow Attack / Runtime Exploit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EA2B13-CAE0-4192-A3E8-FC5BD222CDDD}"/>
              </a:ext>
            </a:extLst>
          </p:cNvPr>
          <p:cNvSpPr/>
          <p:nvPr/>
        </p:nvSpPr>
        <p:spPr>
          <a:xfrm>
            <a:off x="7664824" y="2495707"/>
            <a:ext cx="2460811" cy="117168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CA41FC-DB49-47BF-9B6A-1DD36CF2DA64}"/>
              </a:ext>
            </a:extLst>
          </p:cNvPr>
          <p:cNvSpPr txBox="1"/>
          <p:nvPr/>
        </p:nvSpPr>
        <p:spPr>
          <a:xfrm>
            <a:off x="10195514" y="2818724"/>
            <a:ext cx="157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Defended with</a:t>
            </a:r>
          </a:p>
          <a:p>
            <a:r>
              <a:rPr lang="en-US" dirty="0">
                <a:solidFill>
                  <a:srgbClr val="002060"/>
                </a:solidFill>
              </a:rPr>
              <a:t>DEP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92414A-D79A-44B3-BC61-02AE1FDB0C9D}"/>
              </a:ext>
            </a:extLst>
          </p:cNvPr>
          <p:cNvSpPr txBox="1"/>
          <p:nvPr/>
        </p:nvSpPr>
        <p:spPr>
          <a:xfrm>
            <a:off x="657257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Address Space Verifier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5106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7" grpId="0"/>
      <p:bldP spid="23" grpId="0" animBg="1"/>
      <p:bldP spid="24" grpId="0"/>
      <p:bldP spid="25" grpId="0"/>
      <p:bldP spid="26" grpId="0" animBg="1"/>
      <p:bldP spid="27" grpId="0"/>
      <p:bldP spid="28" grpId="0" animBg="1"/>
      <p:bldP spid="29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Achieving Arbitrary Code Execution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11/19/2018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55230F-7307-4CAE-B248-0BC59BF14968}"/>
              </a:ext>
            </a:extLst>
          </p:cNvPr>
          <p:cNvSpPr txBox="1"/>
          <p:nvPr/>
        </p:nvSpPr>
        <p:spPr>
          <a:xfrm>
            <a:off x="657257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Address Space Verifier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2403E5-7BDB-4FB3-A143-9538622C1DE6}"/>
              </a:ext>
            </a:extLst>
          </p:cNvPr>
          <p:cNvSpPr/>
          <p:nvPr/>
        </p:nvSpPr>
        <p:spPr>
          <a:xfrm>
            <a:off x="838201" y="1739693"/>
            <a:ext cx="1497495" cy="170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B027C2-4370-41A2-A4C6-9BB95F8A580C}"/>
              </a:ext>
            </a:extLst>
          </p:cNvPr>
          <p:cNvSpPr/>
          <p:nvPr/>
        </p:nvSpPr>
        <p:spPr>
          <a:xfrm>
            <a:off x="838200" y="3456296"/>
            <a:ext cx="1497495" cy="170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03DF4E-28CD-4E93-85A4-959B09081113}"/>
              </a:ext>
            </a:extLst>
          </p:cNvPr>
          <p:cNvSpPr/>
          <p:nvPr/>
        </p:nvSpPr>
        <p:spPr>
          <a:xfrm>
            <a:off x="1035325" y="3597993"/>
            <a:ext cx="1103243" cy="32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88F2C-DCC1-4419-B5EC-0AF36F7B2244}"/>
              </a:ext>
            </a:extLst>
          </p:cNvPr>
          <p:cNvSpPr/>
          <p:nvPr/>
        </p:nvSpPr>
        <p:spPr>
          <a:xfrm>
            <a:off x="3072531" y="1746120"/>
            <a:ext cx="50097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ntdll!_PEB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+0x00c Ldr : Ptr32 _PEB_LDR_DATA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820209-F75D-43AF-94EE-1CF86DB611C3}"/>
              </a:ext>
            </a:extLst>
          </p:cNvPr>
          <p:cNvSpPr/>
          <p:nvPr/>
        </p:nvSpPr>
        <p:spPr>
          <a:xfrm>
            <a:off x="2699225" y="4455286"/>
            <a:ext cx="578653" cy="652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619F3-82DD-4850-A899-7574103A3C8E}"/>
              </a:ext>
            </a:extLst>
          </p:cNvPr>
          <p:cNvSpPr txBox="1"/>
          <p:nvPr/>
        </p:nvSpPr>
        <p:spPr>
          <a:xfrm>
            <a:off x="808482" y="5108171"/>
            <a:ext cx="1527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Target Process</a:t>
            </a:r>
          </a:p>
          <a:p>
            <a:pPr algn="ctr"/>
            <a:r>
              <a:rPr lang="en-US" i="1" dirty="0"/>
              <a:t>Address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94B8C-A7BC-4ABE-9A14-6577AB54E680}"/>
              </a:ext>
            </a:extLst>
          </p:cNvPr>
          <p:cNvSpPr txBox="1"/>
          <p:nvPr/>
        </p:nvSpPr>
        <p:spPr>
          <a:xfrm>
            <a:off x="3277878" y="4545527"/>
            <a:ext cx="3712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Leverage some memory corruption</a:t>
            </a:r>
          </a:p>
          <a:p>
            <a:r>
              <a:rPr lang="en-US" dirty="0"/>
              <a:t>vulnerability to obtain pointer to PEB: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 eax, [fs:eax+0x30]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24CFDA5-C8C6-4484-90D8-712603AA7758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2280686" y="3747420"/>
            <a:ext cx="565748" cy="84998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B79E7EA-AA22-4751-93BA-081EB4E55FE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138568" y="2207785"/>
            <a:ext cx="933963" cy="155403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5959B73-D35E-4368-B92F-41CD60F3BE12}"/>
              </a:ext>
            </a:extLst>
          </p:cNvPr>
          <p:cNvSpPr/>
          <p:nvPr/>
        </p:nvSpPr>
        <p:spPr>
          <a:xfrm>
            <a:off x="4615206" y="3067029"/>
            <a:ext cx="7353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+0x01c InInitializationOrderModuleList : _LIST_ENTRY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42E2947-3219-4C26-94E8-6944B8D29280}"/>
              </a:ext>
            </a:extLst>
          </p:cNvPr>
          <p:cNvCxnSpPr>
            <a:cxnSpLocks/>
            <a:stCxn id="14" idx="2"/>
            <a:endCxn id="27" idx="1"/>
          </p:cNvCxnSpPr>
          <p:nvPr/>
        </p:nvCxnSpPr>
        <p:spPr>
          <a:xfrm rot="5400000">
            <a:off x="4805173" y="2479483"/>
            <a:ext cx="582245" cy="962178"/>
          </a:xfrm>
          <a:prstGeom prst="curvedConnector4">
            <a:avLst>
              <a:gd name="adj1" fmla="val 34142"/>
              <a:gd name="adj2" fmla="val 123759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C696581-D144-4D43-BF55-8474AB7270C5}"/>
              </a:ext>
            </a:extLst>
          </p:cNvPr>
          <p:cNvSpPr/>
          <p:nvPr/>
        </p:nvSpPr>
        <p:spPr>
          <a:xfrm>
            <a:off x="2493878" y="1419677"/>
            <a:ext cx="578653" cy="652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D3FA68-7C3B-4A78-8010-4D7173AD55B6}"/>
              </a:ext>
            </a:extLst>
          </p:cNvPr>
          <p:cNvSpPr/>
          <p:nvPr/>
        </p:nvSpPr>
        <p:spPr>
          <a:xfrm>
            <a:off x="8179471" y="2103230"/>
            <a:ext cx="578653" cy="652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77ED45-0638-401F-862F-236AD483DFC6}"/>
              </a:ext>
            </a:extLst>
          </p:cNvPr>
          <p:cNvSpPr/>
          <p:nvPr/>
        </p:nvSpPr>
        <p:spPr>
          <a:xfrm>
            <a:off x="6269505" y="3463974"/>
            <a:ext cx="5698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(FullDllName == “kernel32.dll”)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LoadLibrary(“kernel32.dll”);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GetProcAddress(“DesiredFunctionName”) 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A50912A-6CB0-460B-B596-B892436B6FF1}"/>
              </a:ext>
            </a:extLst>
          </p:cNvPr>
          <p:cNvCxnSpPr>
            <a:cxnSpLocks/>
            <a:stCxn id="27" idx="1"/>
            <a:endCxn id="35" idx="1"/>
          </p:cNvCxnSpPr>
          <p:nvPr/>
        </p:nvCxnSpPr>
        <p:spPr>
          <a:xfrm rot="10800000" flipH="1" flipV="1">
            <a:off x="4615205" y="3251695"/>
            <a:ext cx="1654299" cy="673944"/>
          </a:xfrm>
          <a:prstGeom prst="curvedConnector3">
            <a:avLst>
              <a:gd name="adj1" fmla="val -13819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9FFC6F1-E0C1-4E9E-A82C-CC5A80B0A9B2}"/>
              </a:ext>
            </a:extLst>
          </p:cNvPr>
          <p:cNvSpPr/>
          <p:nvPr/>
        </p:nvSpPr>
        <p:spPr>
          <a:xfrm>
            <a:off x="5401694" y="3563095"/>
            <a:ext cx="578653" cy="652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9314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7" grpId="0"/>
      <p:bldP spid="27" grpId="0"/>
      <p:bldP spid="32" grpId="0" animBg="1"/>
      <p:bldP spid="33" grpId="0" animBg="1"/>
      <p:bldP spid="35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Existing Defenses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09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 flow integrity (CFI) &amp; control flow guard (CFG)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Pointer Integrity (CPI)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bitmap in read-only section of memory to verify indirect call sites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randomization &amp; diversification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widely implemented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Vulnerable to JIT-ROP attacks (Snow et. al. 2013)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11/19/2018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5428D9-6D33-4023-AC8E-8CF32971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794" y="1859697"/>
            <a:ext cx="6117490" cy="1294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92B627-A627-4E54-BE24-C63FC2FEF4A7}"/>
              </a:ext>
            </a:extLst>
          </p:cNvPr>
          <p:cNvSpPr txBox="1"/>
          <p:nvPr/>
        </p:nvSpPr>
        <p:spPr>
          <a:xfrm>
            <a:off x="4282711" y="3154016"/>
            <a:ext cx="290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Windows CFG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2F978-432C-4919-A6A9-97570E3BDFA4}"/>
              </a:ext>
            </a:extLst>
          </p:cNvPr>
          <p:cNvSpPr txBox="1"/>
          <p:nvPr/>
        </p:nvSpPr>
        <p:spPr>
          <a:xfrm>
            <a:off x="657257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Address Space Verifier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398980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09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Problem: Verify integrity of the process address space to detect control flow violations that arise from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out of context library calls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Approach: Utilize the application’s import tables to validate memory mappings and library loading at load time and runtime.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Operating System: Windows 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Implementation: Instrument the Windows loader via NT API Hooking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Advantages of Our Design Proposal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modifications to compiler toolchain or source code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for legacy applications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Runtime verification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Loader instrumentation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11/19/2018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55230F-7307-4CAE-B248-0BC59BF14968}"/>
              </a:ext>
            </a:extLst>
          </p:cNvPr>
          <p:cNvSpPr txBox="1"/>
          <p:nvPr/>
        </p:nvSpPr>
        <p:spPr>
          <a:xfrm>
            <a:off x="657257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Address Space Verifier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232254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Reverse Engineering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1168270" cy="492096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Starting point: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kernel32!LoadLibrary(), ntdll!LdrInitializeThunk()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gflags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enable the loader snaps flag in the registry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Turning on the global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FLG_SHOW_LDR_SNAPS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flag enables loader debugging output in kernel debugger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IDA Pro for static code analysis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kernel32.dll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ntdll.dll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ntoskrnl.exe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WinDbg and Immunity Debugger for runtime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11/19/2018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707EF-C076-4980-8923-6604E331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06" y="3081649"/>
            <a:ext cx="9157247" cy="1155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AD6619-6EDE-4C0B-B218-19ABEB9DDAC0}"/>
              </a:ext>
            </a:extLst>
          </p:cNvPr>
          <p:cNvSpPr txBox="1"/>
          <p:nvPr/>
        </p:nvSpPr>
        <p:spPr>
          <a:xfrm>
            <a:off x="4281927" y="4237060"/>
            <a:ext cx="290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Loader Snaps Output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2B8E4-CA63-4D88-81BA-8254C6AF0CC7}"/>
              </a:ext>
            </a:extLst>
          </p:cNvPr>
          <p:cNvSpPr txBox="1"/>
          <p:nvPr/>
        </p:nvSpPr>
        <p:spPr>
          <a:xfrm>
            <a:off x="657257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Address Space Verifier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122533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Process Loading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11/19/2018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AC9EF2-F5FA-456B-B10B-199F32B1A519}"/>
              </a:ext>
            </a:extLst>
          </p:cNvPr>
          <p:cNvSpPr/>
          <p:nvPr/>
        </p:nvSpPr>
        <p:spPr>
          <a:xfrm>
            <a:off x="4462067" y="2808070"/>
            <a:ext cx="1686338" cy="538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kernel32.dll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DC2A0C-8E56-4A5F-9EB2-EA49127EDC4A}"/>
              </a:ext>
            </a:extLst>
          </p:cNvPr>
          <p:cNvSpPr/>
          <p:nvPr/>
        </p:nvSpPr>
        <p:spPr>
          <a:xfrm>
            <a:off x="4462067" y="3643618"/>
            <a:ext cx="1686338" cy="538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kernelbase.dll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B79BE-7853-4AE7-89F0-C0BE56E59671}"/>
              </a:ext>
            </a:extLst>
          </p:cNvPr>
          <p:cNvSpPr/>
          <p:nvPr/>
        </p:nvSpPr>
        <p:spPr>
          <a:xfrm>
            <a:off x="4462067" y="4479166"/>
            <a:ext cx="1686338" cy="538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ntdll.dll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A538E-A7C8-4676-B39E-1DD3CA88EF2E}"/>
              </a:ext>
            </a:extLst>
          </p:cNvPr>
          <p:cNvSpPr/>
          <p:nvPr/>
        </p:nvSpPr>
        <p:spPr>
          <a:xfrm>
            <a:off x="4454900" y="5351299"/>
            <a:ext cx="1686339" cy="538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ntoskrnl.exe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E471B-A690-4BE1-90BB-564DEF2C8541}"/>
              </a:ext>
            </a:extLst>
          </p:cNvPr>
          <p:cNvSpPr/>
          <p:nvPr/>
        </p:nvSpPr>
        <p:spPr>
          <a:xfrm>
            <a:off x="6243944" y="5351299"/>
            <a:ext cx="1686339" cy="538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hal.dll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4D285-1CA3-4FB2-9B59-2DBFA5B5A81F}"/>
              </a:ext>
            </a:extLst>
          </p:cNvPr>
          <p:cNvSpPr/>
          <p:nvPr/>
        </p:nvSpPr>
        <p:spPr>
          <a:xfrm>
            <a:off x="6241996" y="2813217"/>
            <a:ext cx="1686339" cy="2199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mode subsystem DLLs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(i.e. user32.dll)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D892C-8D23-407C-AD83-112E3CB71C1E}"/>
              </a:ext>
            </a:extLst>
          </p:cNvPr>
          <p:cNvSpPr txBox="1"/>
          <p:nvPr/>
        </p:nvSpPr>
        <p:spPr>
          <a:xfrm>
            <a:off x="657257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Address Space Verifier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9E8CA9-4CC5-4661-B602-4D4291D224A8}"/>
              </a:ext>
            </a:extLst>
          </p:cNvPr>
          <p:cNvSpPr/>
          <p:nvPr/>
        </p:nvSpPr>
        <p:spPr>
          <a:xfrm>
            <a:off x="498307" y="1361296"/>
            <a:ext cx="2043280" cy="3412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57C4A1-6665-4076-8774-8EB7A99252D8}"/>
              </a:ext>
            </a:extLst>
          </p:cNvPr>
          <p:cNvSpPr/>
          <p:nvPr/>
        </p:nvSpPr>
        <p:spPr>
          <a:xfrm>
            <a:off x="498307" y="1960345"/>
            <a:ext cx="2043280" cy="109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9DA2A1-141A-4FDE-B144-4AC21538F239}"/>
              </a:ext>
            </a:extLst>
          </p:cNvPr>
          <p:cNvSpPr/>
          <p:nvPr/>
        </p:nvSpPr>
        <p:spPr>
          <a:xfrm>
            <a:off x="498307" y="1347228"/>
            <a:ext cx="2043280" cy="599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PE32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program.exe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44137-EFAD-4A41-AFE2-D3F8BA42A428}"/>
              </a:ext>
            </a:extLst>
          </p:cNvPr>
          <p:cNvSpPr/>
          <p:nvPr/>
        </p:nvSpPr>
        <p:spPr>
          <a:xfrm>
            <a:off x="730423" y="2535080"/>
            <a:ext cx="1579047" cy="419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236A60-3903-44B4-BC66-A658C6FD8DDA}"/>
              </a:ext>
            </a:extLst>
          </p:cNvPr>
          <p:cNvSpPr/>
          <p:nvPr/>
        </p:nvSpPr>
        <p:spPr>
          <a:xfrm>
            <a:off x="498307" y="3045033"/>
            <a:ext cx="2043280" cy="42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B6ECAC-32ED-46B8-AA27-68AD63485FEE}"/>
              </a:ext>
            </a:extLst>
          </p:cNvPr>
          <p:cNvSpPr/>
          <p:nvPr/>
        </p:nvSpPr>
        <p:spPr>
          <a:xfrm>
            <a:off x="498307" y="3480697"/>
            <a:ext cx="2043280" cy="42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E4E48D-834C-4662-83C4-58B358B7CE0C}"/>
              </a:ext>
            </a:extLst>
          </p:cNvPr>
          <p:cNvSpPr/>
          <p:nvPr/>
        </p:nvSpPr>
        <p:spPr>
          <a:xfrm>
            <a:off x="498306" y="3916361"/>
            <a:ext cx="2043280" cy="42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402AC6-8921-4E2F-AEB3-C298F467497C}"/>
              </a:ext>
            </a:extLst>
          </p:cNvPr>
          <p:cNvSpPr/>
          <p:nvPr/>
        </p:nvSpPr>
        <p:spPr>
          <a:xfrm>
            <a:off x="498306" y="4345425"/>
            <a:ext cx="2043280" cy="42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.reloc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626468-5267-4758-80FF-C27F5CC9FF3A}"/>
              </a:ext>
            </a:extLst>
          </p:cNvPr>
          <p:cNvSpPr/>
          <p:nvPr/>
        </p:nvSpPr>
        <p:spPr>
          <a:xfrm>
            <a:off x="9982200" y="4638986"/>
            <a:ext cx="1686339" cy="803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Space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6E8499-0A15-4BD6-AA31-D2A95CB7FEB3}"/>
              </a:ext>
            </a:extLst>
          </p:cNvPr>
          <p:cNvSpPr/>
          <p:nvPr/>
        </p:nvSpPr>
        <p:spPr>
          <a:xfrm>
            <a:off x="9982200" y="1357909"/>
            <a:ext cx="1686339" cy="3281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Heap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PEB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 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09AC10-4A5E-4108-8E0F-2086666625B7}"/>
              </a:ext>
            </a:extLst>
          </p:cNvPr>
          <p:cNvCxnSpPr/>
          <p:nvPr/>
        </p:nvCxnSpPr>
        <p:spPr>
          <a:xfrm>
            <a:off x="9982200" y="1777375"/>
            <a:ext cx="16863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7EEA0D-0326-44AA-97F1-87BF432476F2}"/>
              </a:ext>
            </a:extLst>
          </p:cNvPr>
          <p:cNvCxnSpPr/>
          <p:nvPr/>
        </p:nvCxnSpPr>
        <p:spPr>
          <a:xfrm>
            <a:off x="9982200" y="2284618"/>
            <a:ext cx="16863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B47CC8-D93F-46A7-91AB-C377B6287A29}"/>
              </a:ext>
            </a:extLst>
          </p:cNvPr>
          <p:cNvCxnSpPr/>
          <p:nvPr/>
        </p:nvCxnSpPr>
        <p:spPr>
          <a:xfrm>
            <a:off x="9982200" y="2844175"/>
            <a:ext cx="16863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3D0434-873F-40DC-B836-8053B390E9E5}"/>
              </a:ext>
            </a:extLst>
          </p:cNvPr>
          <p:cNvCxnSpPr/>
          <p:nvPr/>
        </p:nvCxnSpPr>
        <p:spPr>
          <a:xfrm>
            <a:off x="9982200" y="3393497"/>
            <a:ext cx="16863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FB93DE-9CD6-4E23-9DF5-262F8058EE8E}"/>
              </a:ext>
            </a:extLst>
          </p:cNvPr>
          <p:cNvCxnSpPr/>
          <p:nvPr/>
        </p:nvCxnSpPr>
        <p:spPr>
          <a:xfrm>
            <a:off x="9982200" y="3986655"/>
            <a:ext cx="16863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1DAB931-A908-4523-B65C-AAABA0C84A1B}"/>
              </a:ext>
            </a:extLst>
          </p:cNvPr>
          <p:cNvCxnSpPr>
            <a:cxnSpLocks/>
          </p:cNvCxnSpPr>
          <p:nvPr/>
        </p:nvCxnSpPr>
        <p:spPr>
          <a:xfrm>
            <a:off x="3877009" y="5212481"/>
            <a:ext cx="47299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4FD2B59-A139-4162-B8E3-541386581FA1}"/>
              </a:ext>
            </a:extLst>
          </p:cNvPr>
          <p:cNvSpPr txBox="1"/>
          <p:nvPr/>
        </p:nvSpPr>
        <p:spPr>
          <a:xfrm>
            <a:off x="8124762" y="5442755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5E37AB-9970-4A71-8A74-4736B16726FC}"/>
              </a:ext>
            </a:extLst>
          </p:cNvPr>
          <p:cNvSpPr txBox="1"/>
          <p:nvPr/>
        </p:nvSpPr>
        <p:spPr>
          <a:xfrm>
            <a:off x="8212413" y="477362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C1399F-1D75-46D9-868B-8B3E8F11F3FA}"/>
              </a:ext>
            </a:extLst>
          </p:cNvPr>
          <p:cNvSpPr txBox="1"/>
          <p:nvPr/>
        </p:nvSpPr>
        <p:spPr>
          <a:xfrm>
            <a:off x="525819" y="4787689"/>
            <a:ext cx="198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Application on Disk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E69049-F4FA-4431-9201-559FA90368D1}"/>
              </a:ext>
            </a:extLst>
          </p:cNvPr>
          <p:cNvSpPr txBox="1"/>
          <p:nvPr/>
        </p:nvSpPr>
        <p:spPr>
          <a:xfrm>
            <a:off x="9982200" y="5468700"/>
            <a:ext cx="1677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Process Address</a:t>
            </a:r>
          </a:p>
          <a:p>
            <a:pPr algn="ctr"/>
            <a:r>
              <a:rPr lang="en-US" i="1" dirty="0"/>
              <a:t>Space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66B10A-A9C5-408B-AF02-D10E40FBF04A}"/>
              </a:ext>
            </a:extLst>
          </p:cNvPr>
          <p:cNvSpPr txBox="1"/>
          <p:nvPr/>
        </p:nvSpPr>
        <p:spPr>
          <a:xfrm>
            <a:off x="4008388" y="1335378"/>
            <a:ext cx="4733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process calls: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ntdll!LdrInitializeThunk(){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ntdll!LdrpInitializeProcess()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564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 Execution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11/19/2018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59BD8D-B467-4282-953B-ED7BD7B08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85" y="1169446"/>
            <a:ext cx="9603902" cy="5131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1220F3-D4FD-4479-93F4-1860AB0B6271}"/>
              </a:ext>
            </a:extLst>
          </p:cNvPr>
          <p:cNvSpPr txBox="1"/>
          <p:nvPr/>
        </p:nvSpPr>
        <p:spPr>
          <a:xfrm>
            <a:off x="657257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Address Space Verifier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91344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49988</TotalTime>
  <Words>1027</Words>
  <Application>Microsoft Office PowerPoint</Application>
  <PresentationFormat>Widescreen</PresentationFormat>
  <Paragraphs>282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Custom Design</vt:lpstr>
      <vt:lpstr>Process Address Space Verifier: A Novel Defense Against Control Flow Violations</vt:lpstr>
      <vt:lpstr>Overview</vt:lpstr>
      <vt:lpstr>Threat Model</vt:lpstr>
      <vt:lpstr>Achieving Arbitrary Code Execution</vt:lpstr>
      <vt:lpstr>Existing Defenses</vt:lpstr>
      <vt:lpstr>Problem Statement</vt:lpstr>
      <vt:lpstr>Reverse Engineering Methodology</vt:lpstr>
      <vt:lpstr>Process Loading Overview</vt:lpstr>
      <vt:lpstr>Program Execution</vt:lpstr>
      <vt:lpstr>Virtual Address Descriptors (VAD)</vt:lpstr>
      <vt:lpstr>Defense Concept</vt:lpstr>
      <vt:lpstr>Defense Concept</vt:lpstr>
      <vt:lpstr>Challenge 1 – Delay Loading</vt:lpstr>
      <vt:lpstr>Challenge 2 – Prefetch Buffers</vt:lpstr>
      <vt:lpstr>Evaluation</vt:lpstr>
      <vt:lpstr>Process Address Space Verifier: A Novel Defense Against Control Flow Violations</vt:lpstr>
    </vt:vector>
  </TitlesOfParts>
  <Company>Army Intelligence Unified Baseline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Target Defense</dc:title>
  <dc:creator>Duby, Adam B. CPT MIL USA INSCOM</dc:creator>
  <cp:lastModifiedBy>Adam Duby</cp:lastModifiedBy>
  <cp:revision>377</cp:revision>
  <dcterms:created xsi:type="dcterms:W3CDTF">2016-09-06T14:30:17Z</dcterms:created>
  <dcterms:modified xsi:type="dcterms:W3CDTF">2018-11-20T01:32:12Z</dcterms:modified>
</cp:coreProperties>
</file>