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73" r:id="rId4"/>
    <p:sldId id="330" r:id="rId5"/>
    <p:sldId id="332" r:id="rId6"/>
    <p:sldId id="306" r:id="rId7"/>
    <p:sldId id="307" r:id="rId8"/>
    <p:sldId id="309" r:id="rId9"/>
    <p:sldId id="329" r:id="rId10"/>
    <p:sldId id="303" r:id="rId11"/>
    <p:sldId id="300" r:id="rId12"/>
    <p:sldId id="313" r:id="rId13"/>
    <p:sldId id="314" r:id="rId14"/>
    <p:sldId id="298" r:id="rId15"/>
    <p:sldId id="315" r:id="rId16"/>
    <p:sldId id="311" r:id="rId17"/>
    <p:sldId id="316" r:id="rId18"/>
    <p:sldId id="317" r:id="rId19"/>
    <p:sldId id="318" r:id="rId20"/>
    <p:sldId id="320" r:id="rId21"/>
    <p:sldId id="322" r:id="rId22"/>
    <p:sldId id="336" r:id="rId23"/>
    <p:sldId id="334" r:id="rId24"/>
    <p:sldId id="335" r:id="rId25"/>
    <p:sldId id="304" r:id="rId26"/>
    <p:sldId id="301" r:id="rId27"/>
    <p:sldId id="337" r:id="rId28"/>
    <p:sldId id="338" r:id="rId29"/>
    <p:sldId id="339" r:id="rId30"/>
    <p:sldId id="340" r:id="rId31"/>
    <p:sldId id="327" r:id="rId32"/>
    <p:sldId id="328" r:id="rId33"/>
    <p:sldId id="333" r:id="rId34"/>
    <p:sldId id="33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9093-873A-4F36-9598-E22E552022B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C79C-1877-46D0-A08F-70B7B081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34D-5118-431C-8879-C04F0A9E64D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086-A7B2-47D5-BF8A-066E796BC3A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9C3-54A7-445B-8081-67147955F385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9838-1C8D-440C-8BBA-45F7B8D9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C4891-8177-4AA3-848C-002AF4BA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0D05-A0F7-4B5B-A6DD-9BB1167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A516-C029-4006-A782-A465D36E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F00C-532A-4DEF-A3EF-8F3B7CD8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825-59DB-42B9-9346-FC0B7AD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C0B9-E308-4004-8209-8681709D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0804-B874-4D32-B2F9-9CE130F5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2317-A223-4ABD-A167-D6ACF54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F58B-6105-431F-9086-52091CB0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8FDA-06F7-4A18-B399-24BA9D61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D3D8-F6D4-4BF8-937F-54DE239D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3CF5-D72D-4A4B-849A-EE65EA91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1AFA-6EF1-43D1-8D58-1D83518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E641-C05D-4CA5-BF85-FC4D35B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9D5A-F1C7-4CE2-96B6-543056FB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F159-DBEA-4534-94D7-5556560CF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A298-20D5-42E0-A32E-7A81A03D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D7A13-AAD2-46AA-A706-B8D5DE9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2420-B68E-4D6E-AE5B-FFF69E8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1453-BDE7-4212-9FCE-6D1F272B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782-996E-4AFB-B70B-CD9F8026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7DE8-446F-4348-815E-3912C2C8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E66AF-6473-4EAE-B0F7-B895420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C95FE-22DA-4565-BB94-1C9CE31A2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C16A4-039B-4288-9B75-76656D17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F1A84-F39D-4E22-9F73-ED4538B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6CDE6-DBD5-4FD8-90B1-E98D2E5A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ADB24-A5FD-4F24-B3CE-C9FF983A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E58-DE18-492C-8325-93F077C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F8EB2-DDCE-4E18-910C-67EB092A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8900-A597-4DE2-9CCF-D1B6B4D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3A15B-E652-4728-BFC6-E6B8613A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1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6AC3D-2335-49C2-8161-555C1676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B03-7A67-4F3A-BE93-27D0854E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AFF-0514-4116-A0AE-1DB176A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0DD0-7BC1-4689-A2E0-FBAB6F52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A538-744E-4EF4-8830-D67A0D68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454E-B2F7-4C44-8394-A4C88CA0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DAB5-2504-4135-B652-49EC93A4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49199-C9A4-4A31-A5AF-0FB59595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2EF6-36FB-4FCD-ACED-7F00E84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14E-51C0-4A81-B7CA-9FA64F2CDFE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6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AB67-9DAE-49EF-92F1-58DB871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EA31A-7D19-4E3F-BA2C-5AB0C543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C41-BBC2-4345-B071-A2172593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19FF6-CC06-4CCD-90DB-8A61077C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D66C-DA77-4B6F-9AD6-13A971B1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896C-4ACE-40A2-B2F8-AFF0E5A1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1AA2-2B4F-46B3-B548-9B1648E6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5B8F-CFC6-4DC1-AB3E-360D77B3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52BE-4667-466D-92DD-444A7D5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F02C-B89B-4DF7-BC4F-B7462CB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6184-DA7E-4E7B-9FA7-48F500C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6B3DA-70DB-4CBD-A3BB-B2FD923B1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A9ED-3A00-4D23-83D2-5084E008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0973-EEC5-408A-A4FB-A708A1E9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789-E14C-4DAD-A080-7ABE3E81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3F77-FD20-4CEC-A52B-5448722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517C-6012-47B4-8A6D-44AB56B236F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60D2-11C7-47B2-8631-6D59D33C0CCB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BEE8-AFE9-4147-BDCF-BBA24AED9037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0325-462E-42FE-BEED-5BAC5F9A3495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EA3C-11C3-42E2-8023-60602581479A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Image result for uccs">
            <a:extLst>
              <a:ext uri="{FF2B5EF4-FFF2-40B4-BE49-F238E27FC236}">
                <a16:creationId xmlns:a16="http://schemas.microsoft.com/office/drawing/2014/main" id="{4285EDA2-0E42-4F62-A38F-CE43349FC2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44" y="6257810"/>
            <a:ext cx="4096512" cy="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7E06-DB7D-492C-A73C-02E18133FE1A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2887-4908-4C81-A70A-0A6FE55596F1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CC39-9A95-40BD-A2C9-5F910E5ABB0D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B494-67C1-4620-9395-BE92134A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5680-4726-4A32-B9FF-2D31737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08AB-DD84-4E48-A42C-BB33D5DB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1BD7-D837-4235-8544-BBF669FF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9ACD-EB4A-4451-8801-01409E54908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F055-F4D6-4173-8EB2-6E9388D0A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0DFD-36DD-4803-AF1E-F17E48C1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2913-DEC5-4FFA-A7B3-22D799AD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8366"/>
            <a:ext cx="9144000" cy="223507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On Software Diversification and Deception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203"/>
            <a:ext cx="9144000" cy="2114127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Survey for Completing the PhD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Qualifying Exam Requirement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Adam Duby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aduby@uccs.edu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7A3-C7F4-4349-9ABF-898686DE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DDC2-2B2B-4649-8EE2-70D8910CC68B}" type="datetime1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9/17/2018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3E6F-CFA1-487F-BDD4-F459974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uccs">
            <a:extLst>
              <a:ext uri="{FF2B5EF4-FFF2-40B4-BE49-F238E27FC236}">
                <a16:creationId xmlns:a16="http://schemas.microsoft.com/office/drawing/2014/main" id="{EA22283E-C2A3-43F4-AE35-F31D4A56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DE753-6F95-48BB-B854-26C96A3ACCC0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428310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467"/>
            <a:ext cx="10515600" cy="4641436"/>
          </a:xfrm>
        </p:spPr>
        <p:txBody>
          <a:bodyPr>
            <a:normAutofit/>
          </a:bodyPr>
          <a:lstStyle/>
          <a:p>
            <a:r>
              <a:rPr lang="en-US" dirty="0"/>
              <a:t>Memory Disclosure</a:t>
            </a:r>
          </a:p>
          <a:p>
            <a:pPr lvl="1"/>
            <a:r>
              <a:rPr lang="en-US" dirty="0"/>
              <a:t>Direct memory disclosure – Attacker reads code pages directly</a:t>
            </a:r>
          </a:p>
          <a:p>
            <a:pPr lvl="1"/>
            <a:r>
              <a:rPr lang="en-US" dirty="0"/>
              <a:t>Indirect memory disclosure – Attacker reads code pointers from data pages</a:t>
            </a:r>
          </a:p>
          <a:p>
            <a:pPr lvl="1"/>
            <a:r>
              <a:rPr lang="en-US" dirty="0"/>
              <a:t>Sources of Control Flow Information:</a:t>
            </a:r>
          </a:p>
          <a:p>
            <a:pPr lvl="2"/>
            <a:r>
              <a:rPr lang="en-US" dirty="0"/>
              <a:t>Relocation Tables (.reloc section in PE32)</a:t>
            </a:r>
          </a:p>
          <a:p>
            <a:pPr lvl="2"/>
            <a:r>
              <a:rPr lang="en-US" dirty="0"/>
              <a:t>Linking Information</a:t>
            </a:r>
          </a:p>
          <a:p>
            <a:pPr lvl="3"/>
            <a:r>
              <a:rPr lang="en-US" dirty="0"/>
              <a:t>IAT / INT (PE32)</a:t>
            </a:r>
          </a:p>
          <a:p>
            <a:pPr lvl="3"/>
            <a:r>
              <a:rPr lang="en-US" dirty="0"/>
              <a:t>GOT / PLT (ELF)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Inference from offline analysis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Function pointer profiling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05B4F6-55B9-4C89-81D1-817FA178C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Control Flow Attacks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72E7-037F-4754-8628-0522F9B7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2EBE0-09BC-486E-B67B-105B6A8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9A0CC4C7-1D52-48C0-9278-B64771CD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56634-6A62-48AB-9AD8-17CC288D272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2859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05B4F6-55B9-4C89-81D1-817FA178C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ROP Gadgets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72E7-037F-4754-8628-0522F9B7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2EBE0-09BC-486E-B67B-105B6A8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9A0CC4C7-1D52-48C0-9278-B64771CD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56634-6A62-48AB-9AD8-17CC288D272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0E206-3D75-476F-B518-A5A06375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68" y="1692162"/>
            <a:ext cx="3898236" cy="3473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2959B8-F47E-4E15-BC99-6424AEED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5" y="1692162"/>
            <a:ext cx="5459895" cy="41785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Schacham</a:t>
            </a:r>
            <a:r>
              <a:rPr lang="en-US" dirty="0"/>
              <a:t> (2007, ACM CSS)</a:t>
            </a:r>
          </a:p>
          <a:p>
            <a:endParaRPr lang="en-US" dirty="0"/>
          </a:p>
          <a:p>
            <a:r>
              <a:rPr lang="en-US" dirty="0"/>
              <a:t>Looking for small “gadgets” of code that end in a ret or jmp</a:t>
            </a:r>
          </a:p>
          <a:p>
            <a:endParaRPr lang="en-US" dirty="0"/>
          </a:p>
          <a:p>
            <a:r>
              <a:rPr lang="en-US" dirty="0"/>
              <a:t>Automated tools available to exploit developers</a:t>
            </a:r>
          </a:p>
          <a:p>
            <a:endParaRPr lang="en-US" dirty="0"/>
          </a:p>
          <a:p>
            <a:r>
              <a:rPr lang="en-US" dirty="0"/>
              <a:t>ROP-Chains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ABC29-4B49-469C-9005-F2B2AE7F774E}"/>
              </a:ext>
            </a:extLst>
          </p:cNvPr>
          <p:cNvSpPr/>
          <p:nvPr/>
        </p:nvSpPr>
        <p:spPr>
          <a:xfrm>
            <a:off x="1721245" y="1844301"/>
            <a:ext cx="1458241" cy="220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81FB20-D380-4DE1-9206-092B8292C6E1}"/>
              </a:ext>
            </a:extLst>
          </p:cNvPr>
          <p:cNvSpPr/>
          <p:nvPr/>
        </p:nvSpPr>
        <p:spPr>
          <a:xfrm>
            <a:off x="3670363" y="2401033"/>
            <a:ext cx="1242831" cy="159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060F8-0C16-4A7C-9A1B-7528D1A40185}"/>
              </a:ext>
            </a:extLst>
          </p:cNvPr>
          <p:cNvSpPr/>
          <p:nvPr/>
        </p:nvSpPr>
        <p:spPr>
          <a:xfrm>
            <a:off x="1721245" y="3623617"/>
            <a:ext cx="1949118" cy="150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52659-0263-4719-9D91-37EA05EC3CDC}"/>
              </a:ext>
            </a:extLst>
          </p:cNvPr>
          <p:cNvSpPr/>
          <p:nvPr/>
        </p:nvSpPr>
        <p:spPr>
          <a:xfrm>
            <a:off x="2409128" y="4319660"/>
            <a:ext cx="1206201" cy="1653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353613-6A1B-499E-BD3E-57F9E744F34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179486" y="1954401"/>
            <a:ext cx="490877" cy="526541"/>
          </a:xfrm>
          <a:prstGeom prst="curvedConnector3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BEB1DB4-D0D1-4324-9E0E-E563FAE132F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H="1">
            <a:off x="2409128" y="2480942"/>
            <a:ext cx="2504066" cy="1921417"/>
          </a:xfrm>
          <a:prstGeom prst="curvedConnector5">
            <a:avLst>
              <a:gd name="adj1" fmla="val -9129"/>
              <a:gd name="adj2" fmla="val 49927"/>
              <a:gd name="adj3" fmla="val 10912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0276E22-3DB4-4916-9222-F0E8BC6A5C1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H="1" flipV="1">
            <a:off x="1721245" y="3698684"/>
            <a:ext cx="1894084" cy="703675"/>
          </a:xfrm>
          <a:prstGeom prst="curvedConnector5">
            <a:avLst>
              <a:gd name="adj1" fmla="val -12069"/>
              <a:gd name="adj2" fmla="val 50542"/>
              <a:gd name="adj3" fmla="val 11206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05B4F6-55B9-4C89-81D1-817FA178C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Reuse is Turing Complete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72E7-037F-4754-8628-0522F9B7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2EBE0-09BC-486E-B67B-105B6A8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9A0CC4C7-1D52-48C0-9278-B64771CD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56634-6A62-48AB-9AD8-17CC288D272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2959B8-F47E-4E15-BC99-6424AEED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187"/>
            <a:ext cx="10386390" cy="1022120"/>
          </a:xfrm>
        </p:spPr>
        <p:txBody>
          <a:bodyPr>
            <a:normAutofit/>
          </a:bodyPr>
          <a:lstStyle/>
          <a:p>
            <a:r>
              <a:rPr lang="en-US" dirty="0"/>
              <a:t>Complex instruction sets offer attackers a buffet of gadgets</a:t>
            </a:r>
          </a:p>
          <a:p>
            <a:r>
              <a:rPr lang="en-US" dirty="0"/>
              <a:t>Unintended instructions offer attackers even more to choose from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86F5C-E838-47A0-A21C-40CF13F5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3407829"/>
            <a:ext cx="7229475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D81C6-25E1-4374-A7FC-D312953F3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7" y="2851492"/>
            <a:ext cx="6505575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C41388-6721-4878-913B-9A45D674D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57" y="4312443"/>
            <a:ext cx="2819400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831FB6-34B1-40E6-89E5-5CAB5D177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4360069"/>
            <a:ext cx="3314700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84E086-5C5C-4A0B-9757-2322293ED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736" y="5227941"/>
            <a:ext cx="3381375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BC7D0E-8CDE-4B45-BDAF-67D5BE11B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937" y="5012784"/>
            <a:ext cx="5076825" cy="8477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D03310-5327-4AC1-8232-CA335991BAE9}"/>
              </a:ext>
            </a:extLst>
          </p:cNvPr>
          <p:cNvCxnSpPr/>
          <p:nvPr/>
        </p:nvCxnSpPr>
        <p:spPr>
          <a:xfrm>
            <a:off x="3375212" y="2506392"/>
            <a:ext cx="0" cy="3450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131253-71FC-4E0E-9C42-6A1ECFDAAA49}"/>
              </a:ext>
            </a:extLst>
          </p:cNvPr>
          <p:cNvCxnSpPr/>
          <p:nvPr/>
        </p:nvCxnSpPr>
        <p:spPr>
          <a:xfrm>
            <a:off x="4234240" y="2506391"/>
            <a:ext cx="0" cy="34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452B03-A6EC-4DE7-A8C8-403072A3641A}"/>
              </a:ext>
            </a:extLst>
          </p:cNvPr>
          <p:cNvSpPr/>
          <p:nvPr/>
        </p:nvSpPr>
        <p:spPr>
          <a:xfrm>
            <a:off x="4053385" y="2851490"/>
            <a:ext cx="3406342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3267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Compiler-Generated Diversity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D38E04-ED95-44C1-8DF5-926F3A4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80" y="2074411"/>
            <a:ext cx="7581900" cy="3733800"/>
          </a:xfrm>
          <a:prstGeom prst="rect">
            <a:avLst/>
          </a:prstGeom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A642A090-339C-45C8-8DC1-60DEEB33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21274DA-3AA9-404C-ACB3-BE744746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2" descr="Image result for uccs">
            <a:extLst>
              <a:ext uri="{FF2B5EF4-FFF2-40B4-BE49-F238E27FC236}">
                <a16:creationId xmlns:a16="http://schemas.microsoft.com/office/drawing/2014/main" id="{525F3CF3-B77F-4269-AB70-1E41414C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CE13A2-5C3A-4AE9-8165-4C04839481BF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D74634-410B-444D-8F13-47652D1C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1"/>
            <a:ext cx="10515600" cy="8248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semantically equivalent, yet syntactically different compiled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407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Unique Instances of Equivalent Code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69082-9343-47BF-B2AC-1BF4324E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55" y="1510962"/>
            <a:ext cx="3898236" cy="3473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FC03AA-C9B9-45E4-9CDD-D149B46B0C11}"/>
              </a:ext>
            </a:extLst>
          </p:cNvPr>
          <p:cNvSpPr/>
          <p:nvPr/>
        </p:nvSpPr>
        <p:spPr>
          <a:xfrm>
            <a:off x="1746332" y="1663101"/>
            <a:ext cx="1458241" cy="220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A42F0-4F47-4421-880E-E40C6B5145EB}"/>
              </a:ext>
            </a:extLst>
          </p:cNvPr>
          <p:cNvSpPr/>
          <p:nvPr/>
        </p:nvSpPr>
        <p:spPr>
          <a:xfrm>
            <a:off x="3695450" y="2219833"/>
            <a:ext cx="1242831" cy="159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F1F02-125D-4423-9A1A-452BF68C801C}"/>
              </a:ext>
            </a:extLst>
          </p:cNvPr>
          <p:cNvSpPr/>
          <p:nvPr/>
        </p:nvSpPr>
        <p:spPr>
          <a:xfrm>
            <a:off x="1746332" y="3442417"/>
            <a:ext cx="1949118" cy="150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0A517-14D5-4602-A9DE-DA4C021F302D}"/>
              </a:ext>
            </a:extLst>
          </p:cNvPr>
          <p:cNvSpPr/>
          <p:nvPr/>
        </p:nvSpPr>
        <p:spPr>
          <a:xfrm>
            <a:off x="2434215" y="4138460"/>
            <a:ext cx="1206201" cy="1653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30FD61E-0227-43C4-A345-015E0844D7D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04573" y="1773201"/>
            <a:ext cx="490877" cy="526541"/>
          </a:xfrm>
          <a:prstGeom prst="curvedConnector3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D98D0D-A00D-44EA-88B9-4C3D47CDBF9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2434215" y="2299742"/>
            <a:ext cx="2504066" cy="1921417"/>
          </a:xfrm>
          <a:prstGeom prst="curvedConnector5">
            <a:avLst>
              <a:gd name="adj1" fmla="val -9129"/>
              <a:gd name="adj2" fmla="val 49927"/>
              <a:gd name="adj3" fmla="val 10912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AC5AEFD-4043-4907-99AB-59BCF92A241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H="1" flipV="1">
            <a:off x="1746332" y="3517484"/>
            <a:ext cx="1894084" cy="703675"/>
          </a:xfrm>
          <a:prstGeom prst="curvedConnector5">
            <a:avLst>
              <a:gd name="adj1" fmla="val -12069"/>
              <a:gd name="adj2" fmla="val 50542"/>
              <a:gd name="adj3" fmla="val 11206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1FEC041-B95A-4148-BAD0-685A4878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317" y="1510962"/>
            <a:ext cx="3939420" cy="3473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82B4F1-CD2D-499F-B7AF-66D330335C9B}"/>
              </a:ext>
            </a:extLst>
          </p:cNvPr>
          <p:cNvSpPr/>
          <p:nvPr/>
        </p:nvSpPr>
        <p:spPr>
          <a:xfrm>
            <a:off x="7094075" y="1678671"/>
            <a:ext cx="1458241" cy="220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2CCC00-B636-4197-AA1C-9BA513B40BFF}"/>
              </a:ext>
            </a:extLst>
          </p:cNvPr>
          <p:cNvSpPr/>
          <p:nvPr/>
        </p:nvSpPr>
        <p:spPr>
          <a:xfrm>
            <a:off x="9043193" y="2235403"/>
            <a:ext cx="1242831" cy="159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A0C80-BF53-4482-8037-D9E85198B0BE}"/>
              </a:ext>
            </a:extLst>
          </p:cNvPr>
          <p:cNvSpPr/>
          <p:nvPr/>
        </p:nvSpPr>
        <p:spPr>
          <a:xfrm>
            <a:off x="7094075" y="3457987"/>
            <a:ext cx="1949118" cy="150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268F4-2FDB-4CA9-939B-EA5B35658D78}"/>
              </a:ext>
            </a:extLst>
          </p:cNvPr>
          <p:cNvSpPr/>
          <p:nvPr/>
        </p:nvSpPr>
        <p:spPr>
          <a:xfrm>
            <a:off x="7781958" y="4154030"/>
            <a:ext cx="1206201" cy="1653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30242D4-89F2-4605-9608-6D01E2E80AD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8552316" y="1788771"/>
            <a:ext cx="490877" cy="526541"/>
          </a:xfrm>
          <a:prstGeom prst="curvedConnector3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8097A5-BD80-448A-A6D3-3B9825683E41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H="1">
            <a:off x="7781958" y="2315312"/>
            <a:ext cx="2504066" cy="1921417"/>
          </a:xfrm>
          <a:prstGeom prst="curvedConnector5">
            <a:avLst>
              <a:gd name="adj1" fmla="val -9129"/>
              <a:gd name="adj2" fmla="val 49927"/>
              <a:gd name="adj3" fmla="val 10912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7192CDA-D3B7-46DA-A315-97DA06FBA629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H="1" flipV="1">
            <a:off x="7094075" y="3533054"/>
            <a:ext cx="1894084" cy="703675"/>
          </a:xfrm>
          <a:prstGeom prst="curvedConnector5">
            <a:avLst>
              <a:gd name="adj1" fmla="val -12069"/>
              <a:gd name="adj2" fmla="val 50542"/>
              <a:gd name="adj3" fmla="val 112069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EE4D2B1-419A-467E-AE6E-8A0D7329B454}"/>
              </a:ext>
            </a:extLst>
          </p:cNvPr>
          <p:cNvSpPr/>
          <p:nvPr/>
        </p:nvSpPr>
        <p:spPr>
          <a:xfrm>
            <a:off x="5589534" y="1045386"/>
            <a:ext cx="6096000" cy="4133943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Compiler-Generated Diversity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67322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Randomized NOP insertion</a:t>
            </a:r>
          </a:p>
          <a:p>
            <a:r>
              <a:rPr lang="en-US" dirty="0"/>
              <a:t>Instruction substitution</a:t>
            </a:r>
          </a:p>
          <a:p>
            <a:r>
              <a:rPr lang="en-US" dirty="0"/>
              <a:t>Instruction permutation</a:t>
            </a:r>
          </a:p>
          <a:p>
            <a:r>
              <a:rPr lang="en-US" dirty="0"/>
              <a:t>Function shuffling (argument types, order, calling notations, name mangling)</a:t>
            </a:r>
          </a:p>
          <a:p>
            <a:r>
              <a:rPr lang="en-US" dirty="0"/>
              <a:t>Layers of indirection (trampolines)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C5D62-99B0-44C5-A174-F1DA8208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95" y="4626912"/>
            <a:ext cx="6524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752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Bypass compiler-generated code diversification</a:t>
            </a:r>
          </a:p>
          <a:p>
            <a:r>
              <a:rPr lang="en-US" dirty="0"/>
              <a:t>Just In Time Code Reuse Attacks (JIT-ROP)</a:t>
            </a:r>
          </a:p>
          <a:p>
            <a:pPr lvl="1"/>
            <a:r>
              <a:rPr lang="en-US" dirty="0"/>
              <a:t>Snow et al. (2013, IEEE S&amp;P)</a:t>
            </a:r>
          </a:p>
          <a:p>
            <a:pPr lvl="1"/>
            <a:r>
              <a:rPr lang="en-US" dirty="0"/>
              <a:t>Runtime gadget chaining</a:t>
            </a:r>
          </a:p>
          <a:p>
            <a:pPr lvl="1"/>
            <a:r>
              <a:rPr lang="en-US" dirty="0"/>
              <a:t>Creates unique ROP-chain for each instance at runtime to achieve malicious endeavor</a:t>
            </a:r>
          </a:p>
          <a:p>
            <a:pPr lvl="1"/>
            <a:r>
              <a:rPr lang="en-US" dirty="0"/>
              <a:t>Makes heavy use of delay loading to achieve arbitrary code execution</a:t>
            </a:r>
          </a:p>
          <a:p>
            <a:r>
              <a:rPr lang="en-US" dirty="0"/>
              <a:t>Counterfeit Object-Oriented Programming (COOP)</a:t>
            </a:r>
          </a:p>
          <a:p>
            <a:pPr lvl="1"/>
            <a:r>
              <a:rPr lang="en-US" dirty="0"/>
              <a:t>Schuster et al. (IEEE S&amp;P, 2015)</a:t>
            </a:r>
          </a:p>
          <a:p>
            <a:pPr lvl="1"/>
            <a:r>
              <a:rPr lang="en-US" dirty="0"/>
              <a:t>Function reuse via </a:t>
            </a:r>
            <a:r>
              <a:rPr lang="en-US" dirty="0" err="1"/>
              <a:t>vtables</a:t>
            </a:r>
            <a:r>
              <a:rPr lang="en-US" dirty="0"/>
              <a:t> in C++ applications</a:t>
            </a:r>
          </a:p>
          <a:p>
            <a:r>
              <a:rPr lang="en-US" dirty="0"/>
              <a:t>Address Oblivious Code Reuse (AOCR)</a:t>
            </a:r>
          </a:p>
          <a:p>
            <a:pPr lvl="1"/>
            <a:r>
              <a:rPr lang="en-US" dirty="0"/>
              <a:t>Rudd et al. (NDSS, 2017)</a:t>
            </a:r>
          </a:p>
          <a:p>
            <a:pPr lvl="1"/>
            <a:r>
              <a:rPr lang="en-US" dirty="0"/>
              <a:t>Malicious blocking to pause program execution and observe code layout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20607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Readactor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215616"/>
            <a:ext cx="10515600" cy="1727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Crane et al. (2015, IEEE S&amp;P)</a:t>
            </a:r>
          </a:p>
          <a:p>
            <a:r>
              <a:rPr lang="en-US" dirty="0"/>
              <a:t>Readactor - Modified LLVM compiler</a:t>
            </a:r>
          </a:p>
          <a:p>
            <a:r>
              <a:rPr lang="en-US" dirty="0"/>
              <a:t>Defeat JIT-ROP Attacks</a:t>
            </a:r>
          </a:p>
          <a:p>
            <a:r>
              <a:rPr lang="en-US" dirty="0"/>
              <a:t>Combines code randomization with indirection</a:t>
            </a:r>
          </a:p>
          <a:p>
            <a:r>
              <a:rPr lang="en-US" dirty="0"/>
              <a:t>Enforces execute-only code pages</a:t>
            </a:r>
          </a:p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804ADB-C900-4A78-A31E-D49FAAC0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86" y="2994855"/>
            <a:ext cx="9613885" cy="3100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2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Readactor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5DBAF-B28A-4D97-97FF-BE37A2D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31" y="1240547"/>
            <a:ext cx="6849473" cy="4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Readactor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F2571-21EE-403E-8D2D-8FCF844B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21" y="1596754"/>
            <a:ext cx="9985557" cy="41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0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Focus Areas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Program Control Flow and Execution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Compiler Generated Defenses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 Defenses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Booby Trapping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Tasks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Way Forward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61769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Readactor++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5E0EDE-9ABE-46CE-8841-8E543BE6D892}"/>
              </a:ext>
            </a:extLst>
          </p:cNvPr>
          <p:cNvSpPr txBox="1">
            <a:spLocks/>
          </p:cNvSpPr>
          <p:nvPr/>
        </p:nvSpPr>
        <p:spPr>
          <a:xfrm>
            <a:off x="1070212" y="1748530"/>
            <a:ext cx="10515600" cy="2714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Readactor did not address the COOP attack</a:t>
            </a:r>
          </a:p>
          <a:p>
            <a:r>
              <a:rPr lang="en-US" dirty="0"/>
              <a:t>Crane at al. (ACM CSS, 2015) modified Readactor to create Readactor++</a:t>
            </a:r>
          </a:p>
          <a:p>
            <a:r>
              <a:rPr lang="en-US" dirty="0"/>
              <a:t>Permute tables containing code pointers, including </a:t>
            </a:r>
            <a:r>
              <a:rPr lang="en-US" dirty="0" err="1"/>
              <a:t>vtables</a:t>
            </a:r>
            <a:endParaRPr lang="en-US" dirty="0"/>
          </a:p>
          <a:p>
            <a:r>
              <a:rPr lang="en-US" dirty="0"/>
              <a:t>Introduced additional layer of diversification, unique to each class instantiation</a:t>
            </a:r>
          </a:p>
          <a:p>
            <a:r>
              <a:rPr lang="en-US" dirty="0"/>
              <a:t>Not resilient against AOCR attacks</a:t>
            </a:r>
          </a:p>
        </p:txBody>
      </p:sp>
    </p:spTree>
    <p:extLst>
      <p:ext uri="{BB962C8B-B14F-4D97-AF65-F5344CB8AC3E}">
        <p14:creationId xmlns:p14="http://schemas.microsoft.com/office/powerpoint/2010/main" val="17543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 Defenses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60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Call Randomization</a:t>
            </a:r>
          </a:p>
          <a:p>
            <a:pPr lvl="1"/>
            <a:r>
              <a:rPr lang="en-US" dirty="0" err="1"/>
              <a:t>Rauti</a:t>
            </a:r>
            <a:r>
              <a:rPr lang="en-US" dirty="0"/>
              <a:t> et al. (ICTS, 2014)</a:t>
            </a:r>
          </a:p>
          <a:p>
            <a:pPr lvl="1"/>
            <a:r>
              <a:rPr lang="en-US" dirty="0"/>
              <a:t>Randomize system call tables</a:t>
            </a:r>
          </a:p>
          <a:p>
            <a:pPr lvl="1"/>
            <a:r>
              <a:rPr lang="en-US" dirty="0"/>
              <a:t>Replace all SYSCALL instruction arguments with new system call</a:t>
            </a:r>
          </a:p>
          <a:p>
            <a:pPr lvl="1"/>
            <a:r>
              <a:rPr lang="en-US" dirty="0"/>
              <a:t>Effective against code injection</a:t>
            </a:r>
          </a:p>
          <a:p>
            <a:pPr lvl="1"/>
            <a:r>
              <a:rPr lang="en-US" dirty="0"/>
              <a:t>Not tested against code reuse</a:t>
            </a:r>
          </a:p>
          <a:p>
            <a:endParaRPr lang="en-US" dirty="0"/>
          </a:p>
          <a:p>
            <a:r>
              <a:rPr lang="en-US" dirty="0"/>
              <a:t>OS Library Obfuscation</a:t>
            </a:r>
          </a:p>
          <a:p>
            <a:pPr lvl="1"/>
            <a:r>
              <a:rPr lang="en-US" dirty="0" err="1"/>
              <a:t>Abrath</a:t>
            </a:r>
            <a:r>
              <a:rPr lang="en-US" dirty="0"/>
              <a:t> et al. (IEEE SPRO, 2015)</a:t>
            </a:r>
          </a:p>
          <a:p>
            <a:pPr lvl="1"/>
            <a:r>
              <a:rPr lang="en-US" dirty="0"/>
              <a:t>Implement custom loaders to resolve API calls at runtime</a:t>
            </a:r>
          </a:p>
          <a:p>
            <a:endParaRPr lang="en-US" dirty="0"/>
          </a:p>
          <a:p>
            <a:r>
              <a:rPr lang="en-US" dirty="0"/>
              <a:t>RET-Less Kernel Code</a:t>
            </a:r>
          </a:p>
          <a:p>
            <a:r>
              <a:rPr lang="en-US" dirty="0"/>
              <a:t>Kernel Code Randomization</a:t>
            </a:r>
          </a:p>
          <a:p>
            <a:pPr lvl="1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170311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Randomization Defenses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Runtime rerandomization of return addresses</a:t>
            </a:r>
          </a:p>
          <a:p>
            <a:pPr lvl="1"/>
            <a:r>
              <a:rPr lang="en-US" dirty="0" err="1"/>
              <a:t>Isomerron</a:t>
            </a:r>
            <a:r>
              <a:rPr lang="en-US" dirty="0"/>
              <a:t>, </a:t>
            </a:r>
            <a:r>
              <a:rPr lang="en-US" dirty="0" err="1"/>
              <a:t>Davi</a:t>
            </a:r>
            <a:r>
              <a:rPr lang="en-US" dirty="0"/>
              <a:t> et al. (NDSS, 2015)</a:t>
            </a:r>
          </a:p>
          <a:p>
            <a:pPr lvl="1"/>
            <a:r>
              <a:rPr lang="en-US" dirty="0"/>
              <a:t>Incurred a large performance overhead</a:t>
            </a:r>
          </a:p>
          <a:p>
            <a:endParaRPr lang="en-US" dirty="0"/>
          </a:p>
          <a:p>
            <a:r>
              <a:rPr lang="en-US" dirty="0"/>
              <a:t>Self Modifying Code for Runtime Rewriting</a:t>
            </a:r>
          </a:p>
          <a:p>
            <a:pPr lvl="1"/>
            <a:r>
              <a:rPr lang="en-US" dirty="0"/>
              <a:t>Chronomorphic Applications, Friedman et al. (ICDS, 2015)</a:t>
            </a:r>
          </a:p>
          <a:p>
            <a:pPr lvl="1"/>
            <a:r>
              <a:rPr lang="en-US" dirty="0"/>
              <a:t>Self modifying code for runtime rewriting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3968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81E95A6-1526-4CFB-A4E9-03CBC7F85C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Booby Trapped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3F7835-C22F-4232-B803-3BC4BB9BC199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Crane et al. (ACM NSPW, 2013)</a:t>
            </a:r>
          </a:p>
          <a:p>
            <a:pPr lvl="1"/>
            <a:r>
              <a:rPr lang="en-US" dirty="0"/>
              <a:t>Propose booby-trapped software</a:t>
            </a:r>
          </a:p>
          <a:p>
            <a:pPr lvl="1"/>
            <a:r>
              <a:rPr lang="en-US" dirty="0"/>
              <a:t>Alert defenders of an attack in progress</a:t>
            </a:r>
          </a:p>
          <a:p>
            <a:endParaRPr lang="en-US" dirty="0"/>
          </a:p>
          <a:p>
            <a:r>
              <a:rPr lang="en-US" dirty="0"/>
              <a:t>Araujo et al. (ACM CCS, 2014), (ACM USENIX Security, 2015)</a:t>
            </a:r>
          </a:p>
          <a:p>
            <a:pPr lvl="1"/>
            <a:r>
              <a:rPr lang="en-US" dirty="0"/>
              <a:t>Software honey-patches</a:t>
            </a:r>
          </a:p>
          <a:p>
            <a:pPr lvl="1"/>
            <a:r>
              <a:rPr lang="en-US" dirty="0"/>
              <a:t>Deceptive tripwires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F81D47-38BE-478A-BA39-F3BEEA2A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A27B792-5F77-40B4-88CC-9DA612C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uccs">
            <a:extLst>
              <a:ext uri="{FF2B5EF4-FFF2-40B4-BE49-F238E27FC236}">
                <a16:creationId xmlns:a16="http://schemas.microsoft.com/office/drawing/2014/main" id="{E88C0DEC-3E20-4148-A0D1-0FBA78F8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963F-A465-4847-BB04-AA45A3781723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91117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07438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Control Flow Integrity (CFI)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New nodes in directed graph throw exceptions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Difficult to implement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Code Pointer Integrity (CPI)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Store all pointers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destinations in a monitored secure region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Challenges such as runtime dynamic linking make this difficult to implement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Language-Generated Diversification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1E98E-F6B1-4BA8-B2EF-7D939DC2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9718"/>
            <a:ext cx="5497142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2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 – Malware 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9AFE1A-2B26-44FA-A56B-1F7FD20F6EA0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752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threat to malware similarity testing – Code Diversification</a:t>
            </a:r>
          </a:p>
          <a:p>
            <a:r>
              <a:rPr lang="en-US" dirty="0"/>
              <a:t>Payer at al. (2014) first to address this new threat</a:t>
            </a:r>
          </a:p>
          <a:p>
            <a:pPr lvl="1"/>
            <a:r>
              <a:rPr lang="en-US" dirty="0"/>
              <a:t>Claim that fuzzy hashing and static similarity ineffective against diversified samples</a:t>
            </a:r>
          </a:p>
          <a:p>
            <a:r>
              <a:rPr lang="en-US" dirty="0"/>
              <a:t>Malware Provenance</a:t>
            </a:r>
          </a:p>
          <a:p>
            <a:pPr lvl="1"/>
            <a:r>
              <a:rPr lang="en-US" dirty="0"/>
              <a:t>Upchurch and Zhou (IEEE MALCON, 2016)</a:t>
            </a:r>
          </a:p>
          <a:p>
            <a:pPr lvl="1"/>
            <a:r>
              <a:rPr lang="en-US" dirty="0"/>
              <a:t>Uses sliding window of opcodes</a:t>
            </a:r>
          </a:p>
          <a:p>
            <a:pPr lvl="1"/>
            <a:r>
              <a:rPr lang="en-US" dirty="0"/>
              <a:t>Thesis: Ineffective against diversified samples</a:t>
            </a:r>
          </a:p>
          <a:p>
            <a:r>
              <a:rPr lang="en-US" dirty="0"/>
              <a:t>No research addresses source code transformations</a:t>
            </a:r>
          </a:p>
          <a:p>
            <a:r>
              <a:rPr lang="en-US" dirty="0"/>
              <a:t>Goal: object code agnostic static similarity metrics</a:t>
            </a:r>
          </a:p>
          <a:p>
            <a:pPr lvl="1"/>
            <a:r>
              <a:rPr lang="en-US" dirty="0"/>
              <a:t>Symbol Tables and Linkage information</a:t>
            </a:r>
          </a:p>
          <a:p>
            <a:pPr lvl="1"/>
            <a:r>
              <a:rPr lang="en-US" dirty="0"/>
              <a:t>Binary Lifting to normalized IR</a:t>
            </a:r>
          </a:p>
          <a:p>
            <a:pPr lvl="2"/>
            <a:r>
              <a:rPr lang="en-US" dirty="0"/>
              <a:t>Inspired by David et al. (PLDI, 2017)</a:t>
            </a:r>
          </a:p>
        </p:txBody>
      </p:sp>
    </p:spTree>
    <p:extLst>
      <p:ext uri="{BB962C8B-B14F-4D97-AF65-F5344CB8AC3E}">
        <p14:creationId xmlns:p14="http://schemas.microsoft.com/office/powerpoint/2010/main" val="191133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Example: 32-bit vs 64-bit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B77AD-B01D-429C-B041-9DD89E1A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4" y="1630791"/>
            <a:ext cx="11046268" cy="2040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B9FF2-047B-40EA-A10D-205804252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64" y="3825290"/>
            <a:ext cx="7975732" cy="2040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112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 – Runtime CFI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9AFE1A-2B26-44FA-A56B-1F7FD20F6EA0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Runtime Control Flow Integrity Checking</a:t>
            </a:r>
          </a:p>
          <a:p>
            <a:endParaRPr lang="en-US" dirty="0"/>
          </a:p>
          <a:p>
            <a:r>
              <a:rPr lang="en-US" dirty="0"/>
              <a:t>Goal: Detect code reuse attacks in progress</a:t>
            </a:r>
          </a:p>
          <a:p>
            <a:endParaRPr lang="en-US" dirty="0"/>
          </a:p>
          <a:p>
            <a:r>
              <a:rPr lang="en-US" dirty="0"/>
              <a:t>Verifying pages mapped to the process address space</a:t>
            </a:r>
          </a:p>
          <a:p>
            <a:endParaRPr lang="en-US" dirty="0"/>
          </a:p>
          <a:p>
            <a:r>
              <a:rPr lang="en-US" dirty="0"/>
              <a:t>Extract static linking information</a:t>
            </a:r>
          </a:p>
          <a:p>
            <a:pPr lvl="1"/>
            <a:r>
              <a:rPr lang="en-US" dirty="0"/>
              <a:t>Libraries, DLLs, APIs from symbol tables and GOT/PLT</a:t>
            </a:r>
          </a:p>
          <a:p>
            <a:r>
              <a:rPr lang="en-US" dirty="0"/>
              <a:t>Detect deviations in memory mapped files and memory pages</a:t>
            </a:r>
          </a:p>
        </p:txBody>
      </p:sp>
    </p:spTree>
    <p:extLst>
      <p:ext uri="{BB962C8B-B14F-4D97-AF65-F5344CB8AC3E}">
        <p14:creationId xmlns:p14="http://schemas.microsoft.com/office/powerpoint/2010/main" val="1923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 – Binary Rewriting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9AFE1A-2B26-44FA-A56B-1F7FD20F6EA0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Limitation of compiler defenses:</a:t>
            </a:r>
          </a:p>
          <a:p>
            <a:pPr lvl="1"/>
            <a:r>
              <a:rPr lang="en-US" dirty="0"/>
              <a:t>Access to source code</a:t>
            </a:r>
          </a:p>
          <a:p>
            <a:pPr lvl="1"/>
            <a:r>
              <a:rPr lang="en-US" dirty="0"/>
              <a:t>Compiler modifications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Randomize compiled binaries</a:t>
            </a:r>
          </a:p>
          <a:p>
            <a:pPr lvl="1"/>
            <a:r>
              <a:rPr lang="en-US" dirty="0"/>
              <a:t>Relocation tables</a:t>
            </a:r>
          </a:p>
          <a:p>
            <a:pPr lvl="1"/>
            <a:r>
              <a:rPr lang="en-US" dirty="0"/>
              <a:t>Relative offsets </a:t>
            </a:r>
          </a:p>
          <a:p>
            <a:pPr lvl="1"/>
            <a:r>
              <a:rPr lang="en-US" dirty="0"/>
              <a:t>Randomized NOP insertion </a:t>
            </a:r>
          </a:p>
        </p:txBody>
      </p:sp>
    </p:spTree>
    <p:extLst>
      <p:ext uri="{BB962C8B-B14F-4D97-AF65-F5344CB8AC3E}">
        <p14:creationId xmlns:p14="http://schemas.microsoft.com/office/powerpoint/2010/main" val="164637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 – JIT-MTD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9AFE1A-2B26-44FA-A56B-1F7FD20F6EA0}"/>
              </a:ext>
            </a:extLst>
          </p:cNvPr>
          <p:cNvSpPr txBox="1">
            <a:spLocks/>
          </p:cNvSpPr>
          <p:nvPr/>
        </p:nvSpPr>
        <p:spPr>
          <a:xfrm>
            <a:off x="838200" y="1384075"/>
            <a:ext cx="10515600" cy="442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Runtime randomization incurs 100% overhead on average</a:t>
            </a:r>
          </a:p>
          <a:p>
            <a:endParaRPr lang="en-US" dirty="0"/>
          </a:p>
          <a:p>
            <a:r>
              <a:rPr lang="en-US" dirty="0"/>
              <a:t>Proposed Solution:</a:t>
            </a:r>
          </a:p>
          <a:p>
            <a:pPr lvl="1"/>
            <a:r>
              <a:rPr lang="en-US" dirty="0"/>
              <a:t>JIT-MTD (term coined by Dr. Chow)</a:t>
            </a:r>
          </a:p>
          <a:p>
            <a:pPr lvl="1"/>
            <a:r>
              <a:rPr lang="en-US" dirty="0"/>
              <a:t>Randomize only as needed</a:t>
            </a:r>
          </a:p>
          <a:p>
            <a:endParaRPr lang="en-US" dirty="0"/>
          </a:p>
          <a:p>
            <a:r>
              <a:rPr lang="en-US" dirty="0"/>
              <a:t>When to randomize</a:t>
            </a:r>
          </a:p>
          <a:p>
            <a:pPr lvl="1"/>
            <a:r>
              <a:rPr lang="en-US" dirty="0"/>
              <a:t>Triggered by booby trap</a:t>
            </a:r>
          </a:p>
          <a:p>
            <a:pPr lvl="1"/>
            <a:r>
              <a:rPr lang="en-US" dirty="0"/>
              <a:t>When task 2 prototype alerts on CFI deviation</a:t>
            </a:r>
          </a:p>
          <a:p>
            <a:pPr lvl="1"/>
            <a:endParaRPr lang="en-US" dirty="0"/>
          </a:p>
          <a:p>
            <a:r>
              <a:rPr lang="en-US" dirty="0"/>
              <a:t>How to randomize</a:t>
            </a:r>
          </a:p>
          <a:p>
            <a:pPr lvl="1"/>
            <a:r>
              <a:rPr lang="en-US" dirty="0"/>
              <a:t>Modify the runtime linker to make another pass</a:t>
            </a:r>
          </a:p>
        </p:txBody>
      </p:sp>
    </p:spTree>
    <p:extLst>
      <p:ext uri="{BB962C8B-B14F-4D97-AF65-F5344CB8AC3E}">
        <p14:creationId xmlns:p14="http://schemas.microsoft.com/office/powerpoint/2010/main" val="28387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323" y="1665306"/>
            <a:ext cx="5499652" cy="170514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Domain		Committee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Systems	Yanyan Zhuang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 Security		Edward Chow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Compilers		Qing Yi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Reverse Engineering	Jason Upchurch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F5C0F-FA21-4281-8AA8-28E51F782A73}"/>
              </a:ext>
            </a:extLst>
          </p:cNvPr>
          <p:cNvSpPr/>
          <p:nvPr/>
        </p:nvSpPr>
        <p:spPr>
          <a:xfrm>
            <a:off x="665079" y="1665306"/>
            <a:ext cx="3015915" cy="26805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Systems</a:t>
            </a: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27E40D-961C-4F26-A968-82819A42274B}"/>
              </a:ext>
            </a:extLst>
          </p:cNvPr>
          <p:cNvSpPr/>
          <p:nvPr/>
        </p:nvSpPr>
        <p:spPr>
          <a:xfrm>
            <a:off x="3072531" y="1665306"/>
            <a:ext cx="3015915" cy="268059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Compilers</a:t>
            </a: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40265A-5088-452F-AB8D-4CEFFD4F7A29}"/>
              </a:ext>
            </a:extLst>
          </p:cNvPr>
          <p:cNvSpPr/>
          <p:nvPr/>
        </p:nvSpPr>
        <p:spPr>
          <a:xfrm>
            <a:off x="1995328" y="3005604"/>
            <a:ext cx="3015915" cy="2680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Cyber Security</a:t>
            </a: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DBB497-1D49-4D2E-BFEB-EBDA2E9876FE}"/>
              </a:ext>
            </a:extLst>
          </p:cNvPr>
          <p:cNvSpPr txBox="1">
            <a:spLocks/>
          </p:cNvSpPr>
          <p:nvPr/>
        </p:nvSpPr>
        <p:spPr>
          <a:xfrm>
            <a:off x="5349084" y="4568208"/>
            <a:ext cx="3663349" cy="5219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Reverse Engineering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AB2C-CA8E-4850-8C7B-BD13C02F300B}"/>
              </a:ext>
            </a:extLst>
          </p:cNvPr>
          <p:cNvSpPr txBox="1">
            <a:spLocks/>
          </p:cNvSpPr>
          <p:nvPr/>
        </p:nvSpPr>
        <p:spPr>
          <a:xfrm>
            <a:off x="5349084" y="5238357"/>
            <a:ext cx="3663349" cy="5219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Software Exploitation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D9B97-8E8F-4B7D-BC73-7295D634583A}"/>
              </a:ext>
            </a:extLst>
          </p:cNvPr>
          <p:cNvCxnSpPr>
            <a:endCxn id="16" idx="1"/>
          </p:cNvCxnSpPr>
          <p:nvPr/>
        </p:nvCxnSpPr>
        <p:spPr>
          <a:xfrm>
            <a:off x="4203510" y="4829180"/>
            <a:ext cx="114557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5C5E64-ECA4-46AB-B17A-56A0DA08588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192377" y="5109485"/>
            <a:ext cx="1156707" cy="3898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  <p:bldP spid="12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Self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92096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About 150 papers on diversification, code reuse exploitation, and code similarity</a:t>
            </a:r>
          </a:p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Current Skills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Reverse engineering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Malware analysis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Low level software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Windows memory forensics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OS internals and debugging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 exploitation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Cyber threat intelligence (CTI)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Areas to Improve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Compiler internals and binary lifting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LLVM, GCC, Code Generation, Optimization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ROP Compilers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51521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Way Forward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92596B-E28A-485C-9631-AF0954F1F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30823"/>
              </p:ext>
            </p:extLst>
          </p:nvPr>
        </p:nvGraphicFramePr>
        <p:xfrm>
          <a:off x="462625" y="1045310"/>
          <a:ext cx="6132845" cy="5062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2997">
                  <a:extLst>
                    <a:ext uri="{9D8B030D-6E8A-4147-A177-3AD203B41FA5}">
                      <a16:colId xmlns:a16="http://schemas.microsoft.com/office/drawing/2014/main" val="568659740"/>
                    </a:ext>
                  </a:extLst>
                </a:gridCol>
                <a:gridCol w="4529848">
                  <a:extLst>
                    <a:ext uri="{9D8B030D-6E8A-4147-A177-3AD203B41FA5}">
                      <a16:colId xmlns:a16="http://schemas.microsoft.com/office/drawing/2014/main" val="839667034"/>
                    </a:ext>
                  </a:extLst>
                </a:gridCol>
              </a:tblGrid>
              <a:tr h="3685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15496"/>
                  </a:ext>
                </a:extLst>
              </a:tr>
              <a:tr h="368572">
                <a:tc rowSpan="2">
                  <a:txBody>
                    <a:bodyPr/>
                    <a:lstStyle/>
                    <a:p>
                      <a:r>
                        <a:rPr lang="en-US" dirty="0"/>
                        <a:t>Fall ’17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Courses: CS5910, CS5220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101511"/>
                  </a:ext>
                </a:extLst>
              </a:tr>
              <a:tr h="368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Research: MTD Literature Survey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11423"/>
                  </a:ext>
                </a:extLst>
              </a:tr>
              <a:tr h="368572">
                <a:tc rowSpan="3">
                  <a:txBody>
                    <a:bodyPr/>
                    <a:lstStyle/>
                    <a:p>
                      <a:r>
                        <a:rPr lang="en-US" dirty="0"/>
                        <a:t>Spring ’18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Courses: CS5500, CS5910, CS5950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106808"/>
                  </a:ext>
                </a:extLst>
              </a:tr>
              <a:tr h="368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Research: OS Internals and Diversification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149795"/>
                  </a:ext>
                </a:extLst>
              </a:tr>
              <a:tr h="368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and Conduct Oral Qualifier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037474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r>
                        <a:rPr lang="en-US" dirty="0"/>
                        <a:t>Summer ’18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Research: Compilers and IR; CFI via memory mappings and imports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854300"/>
                  </a:ext>
                </a:extLst>
              </a:tr>
              <a:tr h="368572">
                <a:tc rowSpan="2">
                  <a:txBody>
                    <a:bodyPr/>
                    <a:lstStyle/>
                    <a:p>
                      <a:r>
                        <a:rPr lang="en-US" dirty="0"/>
                        <a:t>Fall ’18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Courses: CS6000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259616"/>
                  </a:ext>
                </a:extLst>
              </a:tr>
              <a:tr h="368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and Conduct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359639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r>
                        <a:rPr lang="en-US" dirty="0"/>
                        <a:t>Spring ’19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48167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r>
                        <a:rPr lang="en-US" dirty="0"/>
                        <a:t>Summer ’19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89249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r>
                        <a:rPr lang="en-US" dirty="0"/>
                        <a:t>Fall ’19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76970"/>
                  </a:ext>
                </a:extLst>
              </a:tr>
              <a:tr h="368572">
                <a:tc>
                  <a:txBody>
                    <a:bodyPr/>
                    <a:lstStyle/>
                    <a:p>
                      <a:r>
                        <a:rPr lang="en-US" dirty="0"/>
                        <a:t>Spring ’20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and conduct final defense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866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28358F-8D54-42F3-B0D8-DB1E82C13FDE}"/>
              </a:ext>
            </a:extLst>
          </p:cNvPr>
          <p:cNvSpPr txBox="1"/>
          <p:nvPr/>
        </p:nvSpPr>
        <p:spPr>
          <a:xfrm>
            <a:off x="6966793" y="2975563"/>
            <a:ext cx="366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Oral Qualifier Complete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20339-3BDB-4BAD-A3BE-F27668226300}"/>
              </a:ext>
            </a:extLst>
          </p:cNvPr>
          <p:cNvSpPr txBox="1"/>
          <p:nvPr/>
        </p:nvSpPr>
        <p:spPr>
          <a:xfrm>
            <a:off x="6966793" y="5793606"/>
            <a:ext cx="2378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Defense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6E8C2-0C22-4772-B82F-B33206A0ACFE}"/>
              </a:ext>
            </a:extLst>
          </p:cNvPr>
          <p:cNvSpPr txBox="1"/>
          <p:nvPr/>
        </p:nvSpPr>
        <p:spPr>
          <a:xfrm>
            <a:off x="6972529" y="3981140"/>
            <a:ext cx="458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Coursework Requirements 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998AC-51A6-48C9-ADA7-A0D3223EB2EE}"/>
              </a:ext>
            </a:extLst>
          </p:cNvPr>
          <p:cNvSpPr txBox="1"/>
          <p:nvPr/>
        </p:nvSpPr>
        <p:spPr>
          <a:xfrm>
            <a:off x="6966793" y="1167924"/>
            <a:ext cx="51997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CISSP and Industry Experience Requirement 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9BD7B-7AE6-42C3-B2F0-580675429820}"/>
              </a:ext>
            </a:extLst>
          </p:cNvPr>
          <p:cNvSpPr txBox="1"/>
          <p:nvPr/>
        </p:nvSpPr>
        <p:spPr>
          <a:xfrm>
            <a:off x="6966793" y="2315756"/>
            <a:ext cx="366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Written Qualifier Complete (GPA Waiver)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0DF0C-57D5-464F-8BB8-E47BC8CA4C6B}"/>
              </a:ext>
            </a:extLst>
          </p:cNvPr>
          <p:cNvSpPr txBox="1"/>
          <p:nvPr/>
        </p:nvSpPr>
        <p:spPr>
          <a:xfrm>
            <a:off x="6972529" y="4411863"/>
            <a:ext cx="458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Proposal Exam Requirements Complete</a:t>
            </a:r>
          </a:p>
        </p:txBody>
      </p:sp>
      <p:pic>
        <p:nvPicPr>
          <p:cNvPr id="1026" name="Picture 2" descr="Image result for green checkmark clipart">
            <a:extLst>
              <a:ext uri="{FF2B5EF4-FFF2-40B4-BE49-F238E27FC236}">
                <a16:creationId xmlns:a16="http://schemas.microsoft.com/office/drawing/2014/main" id="{797B5A05-A644-4273-9608-019469B6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30" y="1045309"/>
            <a:ext cx="463841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green checkmark clipart">
            <a:extLst>
              <a:ext uri="{FF2B5EF4-FFF2-40B4-BE49-F238E27FC236}">
                <a16:creationId xmlns:a16="http://schemas.microsoft.com/office/drawing/2014/main" id="{F700BD1B-4F04-468E-AF68-285E28ED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27" y="2124248"/>
            <a:ext cx="463841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green checkmark clipart">
            <a:extLst>
              <a:ext uri="{FF2B5EF4-FFF2-40B4-BE49-F238E27FC236}">
                <a16:creationId xmlns:a16="http://schemas.microsoft.com/office/drawing/2014/main" id="{BBAEBE43-3603-4257-91C5-CCBD384B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31" y="2742267"/>
            <a:ext cx="463841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117"/>
            <a:ext cx="10515600" cy="470310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Code reuse attacks are a serious threat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It’s harder to hit a moving target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Diversification offers a promising premise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Compiler, Operating System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Adversarial Reuse of Diversification and Randomization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Malware similarity problem redefined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Runtime coarse-grained control flow integrity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JIT-MTD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F88F-79AA-4DC6-AF5F-9A5C10B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78F-4EEE-40FA-B5D9-3A3CAC26CF6C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C6B-CB73-49DF-9255-AB6E225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AD4A7B0-43CD-4BAC-86EF-9B7900D0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E6C1-90F5-4B55-97A1-7A064D0DFBC5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2086084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8366"/>
            <a:ext cx="9144000" cy="223507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On Software Diversification and Deception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203"/>
            <a:ext cx="9144000" cy="2114127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Survey for Completing the PhD Qualifying Exam Requirement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Adam Duby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aduby@uccs.edu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7A3-C7F4-4349-9ABF-898686DE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DDC2-2B2B-4649-8EE2-70D8910CC68B}" type="datetime1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9/17/2018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3E6F-CFA1-487F-BDD4-F459974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  <a:cs typeface="Arial" panose="020B0604020202020204" pitchFamily="34" charset="0"/>
              </a:rPr>
              <a:t>33</a:t>
            </a:fld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uccs">
            <a:extLst>
              <a:ext uri="{FF2B5EF4-FFF2-40B4-BE49-F238E27FC236}">
                <a16:creationId xmlns:a16="http://schemas.microsoft.com/office/drawing/2014/main" id="{EA22283E-C2A3-43F4-AE35-F31D4A56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DE753-6F95-48BB-B854-26C96A3ACCC0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30729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4149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Reuse Attacks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Code Reuse Attacks: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Reuse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Return-Oriented Programming (ROP)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Return-into-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Disclosure (Readable Code Pages)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Predictable Attack Surface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Writable Control Flow Information (Writable Stack, Heap)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Diversification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Compiler generated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 generated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Flow Integrity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memory protection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Booby Traps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</p:spTree>
    <p:extLst>
      <p:ext uri="{BB962C8B-B14F-4D97-AF65-F5344CB8AC3E}">
        <p14:creationId xmlns:p14="http://schemas.microsoft.com/office/powerpoint/2010/main" val="355296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3CE7A-C48E-4998-968B-BB69F3F2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32" y="1471612"/>
            <a:ext cx="4791075" cy="437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DF9344-C8E5-410D-99D3-E6F539C10796}"/>
              </a:ext>
            </a:extLst>
          </p:cNvPr>
          <p:cNvSpPr/>
          <p:nvPr/>
        </p:nvSpPr>
        <p:spPr>
          <a:xfrm>
            <a:off x="6522492" y="1498636"/>
            <a:ext cx="417621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_MAIN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 gpa, atof(argv[1])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  gpa, 3.75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jge  _waiveWrittenQual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24793D-ADDB-4CAF-9A30-8D6695AE2E0F}"/>
              </a:ext>
            </a:extLst>
          </p:cNvPr>
          <p:cNvSpPr/>
          <p:nvPr/>
        </p:nvSpPr>
        <p:spPr>
          <a:xfrm>
            <a:off x="5590412" y="3124163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_waiveWrittenQual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 &amp;data1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 _printf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3B56E8-0196-4065-B3A3-CF167EC53470}"/>
              </a:ext>
            </a:extLst>
          </p:cNvPr>
          <p:cNvSpPr/>
          <p:nvPr/>
        </p:nvSpPr>
        <p:spPr>
          <a:xfrm>
            <a:off x="8792982" y="3124163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_takeWrittenQual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 &amp;data2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 _printf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jmp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C74D1-9177-4AB7-82FD-4C96B9CB6890}"/>
              </a:ext>
            </a:extLst>
          </p:cNvPr>
          <p:cNvSpPr/>
          <p:nvPr/>
        </p:nvSpPr>
        <p:spPr>
          <a:xfrm>
            <a:off x="7206016" y="4685343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ret;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5FB180-2990-4321-87E0-34AF61B9534C}"/>
              </a:ext>
            </a:extLst>
          </p:cNvPr>
          <p:cNvCxnSpPr>
            <a:cxnSpLocks/>
          </p:cNvCxnSpPr>
          <p:nvPr/>
        </p:nvCxnSpPr>
        <p:spPr>
          <a:xfrm rot="5400000">
            <a:off x="7324957" y="2037033"/>
            <a:ext cx="558655" cy="16156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FE73063-F5B5-4EA2-A014-91FC09FB1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6069" y="2051352"/>
            <a:ext cx="558655" cy="15869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9E5D0F-612B-4F42-977A-BCE7AE7C0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8941" y="3630387"/>
            <a:ext cx="494308" cy="1615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A8FA49-E31B-42C5-8863-F876B75B843C}"/>
              </a:ext>
            </a:extLst>
          </p:cNvPr>
          <p:cNvCxnSpPr>
            <a:cxnSpLocks/>
          </p:cNvCxnSpPr>
          <p:nvPr/>
        </p:nvCxnSpPr>
        <p:spPr>
          <a:xfrm rot="5400000">
            <a:off x="9308242" y="3638261"/>
            <a:ext cx="494308" cy="1586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9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 Flow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C0522-03BB-4835-A27B-ABEF8B6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" y="2071477"/>
            <a:ext cx="429577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5E942-A251-456C-AB4D-1591DF92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41" y="3265253"/>
            <a:ext cx="9725616" cy="24917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ED2547-98E7-4007-A1CB-23B1DA0A18FD}"/>
              </a:ext>
            </a:extLst>
          </p:cNvPr>
          <p:cNvSpPr/>
          <p:nvPr/>
        </p:nvSpPr>
        <p:spPr>
          <a:xfrm>
            <a:off x="413341" y="2071477"/>
            <a:ext cx="608635" cy="3685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D7D0D-F6DB-47AA-8375-80BE5DFAEF3B}"/>
              </a:ext>
            </a:extLst>
          </p:cNvPr>
          <p:cNvSpPr txBox="1"/>
          <p:nvPr/>
        </p:nvSpPr>
        <p:spPr>
          <a:xfrm>
            <a:off x="121706" y="1434234"/>
            <a:ext cx="45874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.text / .code sections map to RX memory pages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E3F47C-7051-43F8-B39D-5ED72C01F440}"/>
              </a:ext>
            </a:extLst>
          </p:cNvPr>
          <p:cNvCxnSpPr>
            <a:endCxn id="13" idx="0"/>
          </p:cNvCxnSpPr>
          <p:nvPr/>
        </p:nvCxnSpPr>
        <p:spPr>
          <a:xfrm>
            <a:off x="717658" y="1803566"/>
            <a:ext cx="1" cy="26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735B8-2E2A-4597-AF6E-6AB212E5ED7E}"/>
              </a:ext>
            </a:extLst>
          </p:cNvPr>
          <p:cNvSpPr/>
          <p:nvPr/>
        </p:nvSpPr>
        <p:spPr>
          <a:xfrm>
            <a:off x="2006221" y="2246289"/>
            <a:ext cx="2702895" cy="255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5D711-B0A0-4FB9-BA66-F0FCF5B96B5E}"/>
              </a:ext>
            </a:extLst>
          </p:cNvPr>
          <p:cNvSpPr txBox="1"/>
          <p:nvPr/>
        </p:nvSpPr>
        <p:spPr>
          <a:xfrm>
            <a:off x="5445456" y="2082142"/>
            <a:ext cx="350747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eip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lea  eip, _waiveWrittenQual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C680C-D645-420A-8210-D3547E9BD6C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09116" y="2373819"/>
            <a:ext cx="736340" cy="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83FB80-C5E3-4F39-8C70-7A3970F443CE}"/>
              </a:ext>
            </a:extLst>
          </p:cNvPr>
          <p:cNvSpPr/>
          <p:nvPr/>
        </p:nvSpPr>
        <p:spPr>
          <a:xfrm>
            <a:off x="10138956" y="2571383"/>
            <a:ext cx="1750329" cy="56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Base Pointer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839B6-92C0-4E3C-96D4-282ACC6F3A4C}"/>
              </a:ext>
            </a:extLst>
          </p:cNvPr>
          <p:cNvSpPr/>
          <p:nvPr/>
        </p:nvSpPr>
        <p:spPr>
          <a:xfrm>
            <a:off x="10138955" y="2005947"/>
            <a:ext cx="1750329" cy="56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0x00401441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64EEA-4C1C-44BA-AE3D-AADACB20CA1A}"/>
              </a:ext>
            </a:extLst>
          </p:cNvPr>
          <p:cNvSpPr/>
          <p:nvPr/>
        </p:nvSpPr>
        <p:spPr>
          <a:xfrm>
            <a:off x="3393105" y="5326950"/>
            <a:ext cx="837701" cy="2413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E083B-FE1C-4F6A-8948-8AC95473E4E6}"/>
              </a:ext>
            </a:extLst>
          </p:cNvPr>
          <p:cNvSpPr txBox="1"/>
          <p:nvPr/>
        </p:nvSpPr>
        <p:spPr>
          <a:xfrm>
            <a:off x="4987168" y="5278341"/>
            <a:ext cx="1352973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 eip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8CDE5-DE1B-4694-8B49-CBC660D9982A}"/>
              </a:ext>
            </a:extLst>
          </p:cNvPr>
          <p:cNvCxnSpPr/>
          <p:nvPr/>
        </p:nvCxnSpPr>
        <p:spPr>
          <a:xfrm>
            <a:off x="4230806" y="5448273"/>
            <a:ext cx="736340" cy="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0568F5-9D32-48FD-AB33-F317380B5E3C}"/>
              </a:ext>
            </a:extLst>
          </p:cNvPr>
          <p:cNvCxnSpPr>
            <a:cxnSpLocks/>
          </p:cNvCxnSpPr>
          <p:nvPr/>
        </p:nvCxnSpPr>
        <p:spPr>
          <a:xfrm>
            <a:off x="8952931" y="2266691"/>
            <a:ext cx="118602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4E9B1B-6D08-4B22-AE30-D2232434F5F2}"/>
              </a:ext>
            </a:extLst>
          </p:cNvPr>
          <p:cNvSpPr txBox="1"/>
          <p:nvPr/>
        </p:nvSpPr>
        <p:spPr>
          <a:xfrm>
            <a:off x="10485000" y="1300669"/>
            <a:ext cx="105823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RW Stack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AD3995-0B80-4292-8207-9D1D56231D66}"/>
              </a:ext>
            </a:extLst>
          </p:cNvPr>
          <p:cNvCxnSpPr/>
          <p:nvPr/>
        </p:nvCxnSpPr>
        <p:spPr>
          <a:xfrm>
            <a:off x="11014119" y="1698053"/>
            <a:ext cx="1" cy="26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56752F-BF48-4391-98CD-4845553A5DD6}"/>
              </a:ext>
            </a:extLst>
          </p:cNvPr>
          <p:cNvSpPr/>
          <p:nvPr/>
        </p:nvSpPr>
        <p:spPr>
          <a:xfrm>
            <a:off x="838200" y="2359167"/>
            <a:ext cx="1168021" cy="3504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A4F3C3-67C6-46A9-8DC1-0930F1AA574B}"/>
              </a:ext>
            </a:extLst>
          </p:cNvPr>
          <p:cNvSpPr txBox="1"/>
          <p:nvPr/>
        </p:nvSpPr>
        <p:spPr>
          <a:xfrm>
            <a:off x="1021976" y="4164469"/>
            <a:ext cx="3945170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142B9E3-EBA6-414D-BD74-C5B2A152D95E}"/>
              </a:ext>
            </a:extLst>
          </p:cNvPr>
          <p:cNvCxnSpPr>
            <a:endCxn id="43" idx="3"/>
          </p:cNvCxnSpPr>
          <p:nvPr/>
        </p:nvCxnSpPr>
        <p:spPr>
          <a:xfrm rot="5400000">
            <a:off x="4784730" y="2752191"/>
            <a:ext cx="1717805" cy="1352972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99DA1B-C08F-4946-929D-2FA08BFAB2D8}"/>
              </a:ext>
            </a:extLst>
          </p:cNvPr>
          <p:cNvSpPr txBox="1"/>
          <p:nvPr/>
        </p:nvSpPr>
        <p:spPr>
          <a:xfrm>
            <a:off x="8610600" y="5548533"/>
            <a:ext cx="2470137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eip = 0x00401441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EFB301-560C-465F-951F-17161A00A451}"/>
              </a:ext>
            </a:extLst>
          </p:cNvPr>
          <p:cNvSpPr/>
          <p:nvPr/>
        </p:nvSpPr>
        <p:spPr>
          <a:xfrm>
            <a:off x="10138955" y="1897526"/>
            <a:ext cx="1750329" cy="73579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34F79AE-EE31-4CDE-8559-269A8BDCA8CC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rot="5400000">
            <a:off x="6653082" y="1536137"/>
            <a:ext cx="2752777" cy="473163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A3CF88A-FF2A-466D-97F8-6F1ED5B196BD}"/>
              </a:ext>
            </a:extLst>
          </p:cNvPr>
          <p:cNvCxnSpPr>
            <a:cxnSpLocks/>
            <a:stCxn id="35" idx="2"/>
            <a:endCxn id="44" idx="2"/>
          </p:cNvCxnSpPr>
          <p:nvPr/>
        </p:nvCxnSpPr>
        <p:spPr>
          <a:xfrm rot="16200000" flipH="1">
            <a:off x="7619566" y="3660984"/>
            <a:ext cx="270192" cy="4182014"/>
          </a:xfrm>
          <a:prstGeom prst="curvedConnector3">
            <a:avLst>
              <a:gd name="adj1" fmla="val 184607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6F49851-E047-4373-A1AC-C67040CDFDB2}"/>
              </a:ext>
            </a:extLst>
          </p:cNvPr>
          <p:cNvCxnSpPr>
            <a:cxnSpLocks/>
            <a:stCxn id="44" idx="0"/>
            <a:endCxn id="25" idx="4"/>
          </p:cNvCxnSpPr>
          <p:nvPr/>
        </p:nvCxnSpPr>
        <p:spPr>
          <a:xfrm rot="16200000" flipV="1">
            <a:off x="4214500" y="-82636"/>
            <a:ext cx="2838881" cy="8423458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2" grpId="0" animBg="1"/>
      <p:bldP spid="29" grpId="0" animBg="1"/>
      <p:bldP spid="30" grpId="0" animBg="1"/>
      <p:bldP spid="35" grpId="0" animBg="1"/>
      <p:bldP spid="40" grpId="0" animBg="1"/>
      <p:bldP spid="25" grpId="0" animBg="1"/>
      <p:bldP spid="43" grpId="0" animBg="1"/>
      <p:bldP spid="44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Redirected Control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F9344-C8E5-410D-99D3-E6F539C10796}"/>
              </a:ext>
            </a:extLst>
          </p:cNvPr>
          <p:cNvSpPr/>
          <p:nvPr/>
        </p:nvSpPr>
        <p:spPr>
          <a:xfrm>
            <a:off x="4162957" y="1435389"/>
            <a:ext cx="417621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_MAIN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 gpa, atof(argv[1])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  gpa, 3.75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jge  _waiveWrittenQual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24793D-ADDB-4CAF-9A30-8D6695AE2E0F}"/>
              </a:ext>
            </a:extLst>
          </p:cNvPr>
          <p:cNvSpPr/>
          <p:nvPr/>
        </p:nvSpPr>
        <p:spPr>
          <a:xfrm>
            <a:off x="3230877" y="3060916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_waiveWrittenQual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 &amp;data1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 _printf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3B56E8-0196-4065-B3A3-CF167EC53470}"/>
              </a:ext>
            </a:extLst>
          </p:cNvPr>
          <p:cNvSpPr/>
          <p:nvPr/>
        </p:nvSpPr>
        <p:spPr>
          <a:xfrm>
            <a:off x="6433447" y="3060916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_takeWrittenQual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 &amp;data2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 _printf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jmp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C74D1-9177-4AB7-82FD-4C96B9CB6890}"/>
              </a:ext>
            </a:extLst>
          </p:cNvPr>
          <p:cNvSpPr/>
          <p:nvPr/>
        </p:nvSpPr>
        <p:spPr>
          <a:xfrm>
            <a:off x="4846481" y="4622096"/>
            <a:ext cx="2809165" cy="10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ret;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5FB180-2990-4321-87E0-34AF61B9534C}"/>
              </a:ext>
            </a:extLst>
          </p:cNvPr>
          <p:cNvCxnSpPr>
            <a:cxnSpLocks/>
          </p:cNvCxnSpPr>
          <p:nvPr/>
        </p:nvCxnSpPr>
        <p:spPr>
          <a:xfrm rot="5400000">
            <a:off x="4965422" y="1973786"/>
            <a:ext cx="558655" cy="16156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FE73063-F5B5-4EA2-A014-91FC09FB1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16534" y="1988105"/>
            <a:ext cx="558655" cy="15869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9E5D0F-612B-4F42-977A-BCE7AE7C02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9406" y="3567140"/>
            <a:ext cx="494308" cy="1615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A8FA49-E31B-42C5-8863-F876B75B843C}"/>
              </a:ext>
            </a:extLst>
          </p:cNvPr>
          <p:cNvCxnSpPr>
            <a:cxnSpLocks/>
          </p:cNvCxnSpPr>
          <p:nvPr/>
        </p:nvCxnSpPr>
        <p:spPr>
          <a:xfrm rot="5400000">
            <a:off x="6948707" y="3575014"/>
            <a:ext cx="494308" cy="1586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83DA9-1564-419A-97D2-CEA5261A2F08}"/>
              </a:ext>
            </a:extLst>
          </p:cNvPr>
          <p:cNvSpPr/>
          <p:nvPr/>
        </p:nvSpPr>
        <p:spPr>
          <a:xfrm>
            <a:off x="1528270" y="4612692"/>
            <a:ext cx="2809165" cy="106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_takeWrittenQual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 &amp;data2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 _printf</a:t>
            </a:r>
          </a:p>
          <a:p>
            <a:r>
              <a:rPr lang="en-US" sz="16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jmp   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B29CAD-0110-426D-A411-9728CB1FED0F}"/>
              </a:ext>
            </a:extLst>
          </p:cNvPr>
          <p:cNvCxnSpPr>
            <a:cxnSpLocks/>
          </p:cNvCxnSpPr>
          <p:nvPr/>
        </p:nvCxnSpPr>
        <p:spPr>
          <a:xfrm rot="5400000">
            <a:off x="3069201" y="3523638"/>
            <a:ext cx="484904" cy="17026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B73CF-FA7C-4CDE-907B-C19000C92183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4337435" y="5146128"/>
            <a:ext cx="509046" cy="9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Attack Surface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9BD8D-B467-4282-953B-ED7BD7B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5" y="1169446"/>
            <a:ext cx="9603902" cy="51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9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Threat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6349-C0C4-4CDF-AE3E-2766131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3ECB-0454-451A-9B98-E345BC0EEB8F}" type="datetime1">
              <a:rPr lang="en-US" smtClean="0">
                <a:solidFill>
                  <a:schemeClr val="tx1"/>
                </a:solidFill>
              </a:rPr>
              <a:t>9/17/2018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B823-3303-4E2C-8AF8-A6C06C6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B494-67C1-4620-9395-BE92134A369C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uccs">
            <a:extLst>
              <a:ext uri="{FF2B5EF4-FFF2-40B4-BE49-F238E27FC236}">
                <a16:creationId xmlns:a16="http://schemas.microsoft.com/office/drawing/2014/main" id="{E5E704ED-040C-400A-AE76-7752EC13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1" y="6356349"/>
            <a:ext cx="266049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08976-6194-44F3-ACC0-0E9F87FEC6BD}"/>
              </a:ext>
            </a:extLst>
          </p:cNvPr>
          <p:cNvSpPr txBox="1"/>
          <p:nvPr/>
        </p:nvSpPr>
        <p:spPr>
          <a:xfrm>
            <a:off x="6096000" y="6246524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Diversification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9A264-9347-4DD6-838B-AC404679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14" y="3428950"/>
            <a:ext cx="192405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DFC32-7797-4388-995A-F3870330C505}"/>
              </a:ext>
            </a:extLst>
          </p:cNvPr>
          <p:cNvSpPr/>
          <p:nvPr/>
        </p:nvSpPr>
        <p:spPr>
          <a:xfrm>
            <a:off x="1425775" y="4343119"/>
            <a:ext cx="1035423" cy="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29100-608C-4AB8-863A-DE5DBE5D0066}"/>
              </a:ext>
            </a:extLst>
          </p:cNvPr>
          <p:cNvSpPr txBox="1"/>
          <p:nvPr/>
        </p:nvSpPr>
        <p:spPr>
          <a:xfrm>
            <a:off x="2954495" y="2495707"/>
            <a:ext cx="3000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Memory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 String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2ABC42-64E3-4D77-8B8B-F2055D1F23F3}"/>
              </a:ext>
            </a:extLst>
          </p:cNvPr>
          <p:cNvSpPr/>
          <p:nvPr/>
        </p:nvSpPr>
        <p:spPr>
          <a:xfrm>
            <a:off x="807210" y="1690688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69780-EEE0-4BD5-886D-65831E27B732}"/>
              </a:ext>
            </a:extLst>
          </p:cNvPr>
          <p:cNvSpPr txBox="1"/>
          <p:nvPr/>
        </p:nvSpPr>
        <p:spPr>
          <a:xfrm>
            <a:off x="1385863" y="1833588"/>
            <a:ext cx="2640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Software Exploitation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C8CB-B091-4E4D-99DA-DD265DEBAA60}"/>
              </a:ext>
            </a:extLst>
          </p:cNvPr>
          <p:cNvSpPr txBox="1"/>
          <p:nvPr/>
        </p:nvSpPr>
        <p:spPr>
          <a:xfrm>
            <a:off x="643515" y="513660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9E5C8-85FF-47AE-990D-CC95D86DE628}"/>
              </a:ext>
            </a:extLst>
          </p:cNvPr>
          <p:cNvSpPr txBox="1"/>
          <p:nvPr/>
        </p:nvSpPr>
        <p:spPr>
          <a:xfrm>
            <a:off x="3072531" y="4286200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Untrusted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531B99-F15E-4433-B395-D793A5143CAA}"/>
              </a:ext>
            </a:extLst>
          </p:cNvPr>
          <p:cNvCxnSpPr>
            <a:stCxn id="17" idx="1"/>
          </p:cNvCxnSpPr>
          <p:nvPr/>
        </p:nvCxnSpPr>
        <p:spPr>
          <a:xfrm flipH="1">
            <a:off x="2461198" y="4470866"/>
            <a:ext cx="6113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6BF0A0-D942-4B77-980E-8F95BF42172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1943523" y="3234371"/>
            <a:ext cx="1010973" cy="10518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B0E6C64-B241-4B25-97AE-0893F2C06435}"/>
              </a:ext>
            </a:extLst>
          </p:cNvPr>
          <p:cNvSpPr/>
          <p:nvPr/>
        </p:nvSpPr>
        <p:spPr>
          <a:xfrm>
            <a:off x="6896386" y="1690688"/>
            <a:ext cx="578653" cy="652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99E80-DD39-4B30-B139-285B8A45416F}"/>
              </a:ext>
            </a:extLst>
          </p:cNvPr>
          <p:cNvSpPr txBox="1"/>
          <p:nvPr/>
        </p:nvSpPr>
        <p:spPr>
          <a:xfrm>
            <a:off x="7475039" y="1833588"/>
            <a:ext cx="299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Actions on the Objective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8C8A8-55FB-467E-B8CD-36A1F208AFF7}"/>
              </a:ext>
            </a:extLst>
          </p:cNvPr>
          <p:cNvSpPr txBox="1"/>
          <p:nvPr/>
        </p:nvSpPr>
        <p:spPr>
          <a:xfrm>
            <a:off x="7843217" y="2495707"/>
            <a:ext cx="2138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system(“/bin/</a:t>
            </a:r>
            <a:r>
              <a:rPr lang="en-US" dirty="0" err="1"/>
              <a:t>sh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overwrite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BB5789-EA81-4401-BD16-17420793B62D}"/>
              </a:ext>
            </a:extLst>
          </p:cNvPr>
          <p:cNvSpPr/>
          <p:nvPr/>
        </p:nvSpPr>
        <p:spPr>
          <a:xfrm>
            <a:off x="5260203" y="3378416"/>
            <a:ext cx="1493389" cy="1051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A21B2-BD0C-4FB0-84AC-2D4A7A53915F}"/>
              </a:ext>
            </a:extLst>
          </p:cNvPr>
          <p:cNvSpPr txBox="1"/>
          <p:nvPr/>
        </p:nvSpPr>
        <p:spPr>
          <a:xfrm>
            <a:off x="7838821" y="3959538"/>
            <a:ext cx="3889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Return-into-</a:t>
            </a:r>
            <a:r>
              <a:rPr lang="en-US" dirty="0" err="1"/>
              <a:t>libc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Return-Oriented Programming (ROP)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Reuse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9B8B8C-F9F0-4F3F-8CFA-21ECF8487F66}"/>
              </a:ext>
            </a:extLst>
          </p:cNvPr>
          <p:cNvSpPr txBox="1"/>
          <p:nvPr/>
        </p:nvSpPr>
        <p:spPr>
          <a:xfrm>
            <a:off x="3847564" y="5542665"/>
            <a:ext cx="44968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Control-Flow Attack / Runtime Exploit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A2B13-CAE0-4192-A3E8-FC5BD222CDDD}"/>
              </a:ext>
            </a:extLst>
          </p:cNvPr>
          <p:cNvSpPr/>
          <p:nvPr/>
        </p:nvSpPr>
        <p:spPr>
          <a:xfrm>
            <a:off x="7664824" y="2495707"/>
            <a:ext cx="2460811" cy="11716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A41FC-DB49-47BF-9B6A-1DD36CF2DA64}"/>
              </a:ext>
            </a:extLst>
          </p:cNvPr>
          <p:cNvSpPr txBox="1"/>
          <p:nvPr/>
        </p:nvSpPr>
        <p:spPr>
          <a:xfrm>
            <a:off x="10195514" y="2818724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Defended with</a:t>
            </a:r>
          </a:p>
          <a:p>
            <a:r>
              <a:rPr lang="en-US" dirty="0">
                <a:solidFill>
                  <a:srgbClr val="002060"/>
                </a:solidFill>
              </a:rPr>
              <a:t>DEP</a:t>
            </a:r>
          </a:p>
        </p:txBody>
      </p:sp>
    </p:spTree>
    <p:extLst>
      <p:ext uri="{BB962C8B-B14F-4D97-AF65-F5344CB8AC3E}">
        <p14:creationId xmlns:p14="http://schemas.microsoft.com/office/powerpoint/2010/main" val="5106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7839</TotalTime>
  <Words>1435</Words>
  <Application>Microsoft Office PowerPoint</Application>
  <PresentationFormat>Widescreen</PresentationFormat>
  <Paragraphs>459</Paragraphs>
  <Slides>33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Custom Design</vt:lpstr>
      <vt:lpstr>On Software Diversification and Deception</vt:lpstr>
      <vt:lpstr>Overview</vt:lpstr>
      <vt:lpstr>Research Focus Areas</vt:lpstr>
      <vt:lpstr>Introduction</vt:lpstr>
      <vt:lpstr>Control Flow</vt:lpstr>
      <vt:lpstr>Control Flow Background</vt:lpstr>
      <vt:lpstr>Redirected Control Flow</vt:lpstr>
      <vt:lpstr>Windows Attack Surface</vt:lpstr>
      <vt:lpstr>Threat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</vt:lpstr>
      <vt:lpstr>Task 1 – Malware Similarity</vt:lpstr>
      <vt:lpstr>Motivating Example: 32-bit vs 64-bit</vt:lpstr>
      <vt:lpstr>Task 2 – Runtime CFI</vt:lpstr>
      <vt:lpstr>Task 3 – Binary Rewriting</vt:lpstr>
      <vt:lpstr>Task 3 – JIT-MTD</vt:lpstr>
      <vt:lpstr>Self Assessment</vt:lpstr>
      <vt:lpstr>The Way Forward</vt:lpstr>
      <vt:lpstr>Summary</vt:lpstr>
      <vt:lpstr>On Software Diversification and Deception</vt:lpstr>
    </vt:vector>
  </TitlesOfParts>
  <Company>Army Intelligence Unified Baseline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Target Defense</dc:title>
  <dc:creator>Duby, Adam B. CPT MIL USA INSCOM</dc:creator>
  <cp:lastModifiedBy>Adam Duby</cp:lastModifiedBy>
  <cp:revision>296</cp:revision>
  <dcterms:created xsi:type="dcterms:W3CDTF">2016-09-06T14:30:17Z</dcterms:created>
  <dcterms:modified xsi:type="dcterms:W3CDTF">2018-09-17T21:44:20Z</dcterms:modified>
</cp:coreProperties>
</file>