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3"/>
  </p:notesMasterIdLst>
  <p:sldIdLst>
    <p:sldId id="259" r:id="rId2"/>
  </p:sldIdLst>
  <p:sldSz cx="36576000" cy="32918400"/>
  <p:notesSz cx="9296400" cy="14782800"/>
  <p:defaultTextStyle>
    <a:defPPr>
      <a:defRPr lang="en-US"/>
    </a:defPPr>
    <a:lvl1pPr algn="l" rtl="0" fontAlgn="base">
      <a:spcBef>
        <a:spcPct val="0"/>
      </a:spcBef>
      <a:spcAft>
        <a:spcPct val="0"/>
      </a:spcAft>
      <a:defRPr sz="2900" kern="1200">
        <a:solidFill>
          <a:schemeClr val="tx1"/>
        </a:solidFill>
        <a:latin typeface="Arial Narrow" pitchFamily="34" charset="0"/>
        <a:ea typeface="+mn-ea"/>
        <a:cs typeface="+mn-cs"/>
      </a:defRPr>
    </a:lvl1pPr>
    <a:lvl2pPr marL="457200" algn="l" rtl="0" fontAlgn="base">
      <a:spcBef>
        <a:spcPct val="0"/>
      </a:spcBef>
      <a:spcAft>
        <a:spcPct val="0"/>
      </a:spcAft>
      <a:defRPr sz="2900" kern="1200">
        <a:solidFill>
          <a:schemeClr val="tx1"/>
        </a:solidFill>
        <a:latin typeface="Arial Narrow" pitchFamily="34" charset="0"/>
        <a:ea typeface="+mn-ea"/>
        <a:cs typeface="+mn-cs"/>
      </a:defRPr>
    </a:lvl2pPr>
    <a:lvl3pPr marL="914400" algn="l" rtl="0" fontAlgn="base">
      <a:spcBef>
        <a:spcPct val="0"/>
      </a:spcBef>
      <a:spcAft>
        <a:spcPct val="0"/>
      </a:spcAft>
      <a:defRPr sz="2900" kern="1200">
        <a:solidFill>
          <a:schemeClr val="tx1"/>
        </a:solidFill>
        <a:latin typeface="Arial Narrow" pitchFamily="34" charset="0"/>
        <a:ea typeface="+mn-ea"/>
        <a:cs typeface="+mn-cs"/>
      </a:defRPr>
    </a:lvl3pPr>
    <a:lvl4pPr marL="1371600" algn="l" rtl="0" fontAlgn="base">
      <a:spcBef>
        <a:spcPct val="0"/>
      </a:spcBef>
      <a:spcAft>
        <a:spcPct val="0"/>
      </a:spcAft>
      <a:defRPr sz="2900" kern="1200">
        <a:solidFill>
          <a:schemeClr val="tx1"/>
        </a:solidFill>
        <a:latin typeface="Arial Narrow" pitchFamily="34" charset="0"/>
        <a:ea typeface="+mn-ea"/>
        <a:cs typeface="+mn-cs"/>
      </a:defRPr>
    </a:lvl4pPr>
    <a:lvl5pPr marL="1828800" algn="l" rtl="0" fontAlgn="base">
      <a:spcBef>
        <a:spcPct val="0"/>
      </a:spcBef>
      <a:spcAft>
        <a:spcPct val="0"/>
      </a:spcAft>
      <a:defRPr sz="2900" kern="1200">
        <a:solidFill>
          <a:schemeClr val="tx1"/>
        </a:solidFill>
        <a:latin typeface="Arial Narrow" pitchFamily="34" charset="0"/>
        <a:ea typeface="+mn-ea"/>
        <a:cs typeface="+mn-cs"/>
      </a:defRPr>
    </a:lvl5pPr>
    <a:lvl6pPr marL="2286000" algn="l" defTabSz="914400" rtl="0" eaLnBrk="1" latinLnBrk="0" hangingPunct="1">
      <a:defRPr sz="2900" kern="1200">
        <a:solidFill>
          <a:schemeClr val="tx1"/>
        </a:solidFill>
        <a:latin typeface="Arial Narrow" pitchFamily="34" charset="0"/>
        <a:ea typeface="+mn-ea"/>
        <a:cs typeface="+mn-cs"/>
      </a:defRPr>
    </a:lvl6pPr>
    <a:lvl7pPr marL="2743200" algn="l" defTabSz="914400" rtl="0" eaLnBrk="1" latinLnBrk="0" hangingPunct="1">
      <a:defRPr sz="2900" kern="1200">
        <a:solidFill>
          <a:schemeClr val="tx1"/>
        </a:solidFill>
        <a:latin typeface="Arial Narrow" pitchFamily="34" charset="0"/>
        <a:ea typeface="+mn-ea"/>
        <a:cs typeface="+mn-cs"/>
      </a:defRPr>
    </a:lvl7pPr>
    <a:lvl8pPr marL="3200400" algn="l" defTabSz="914400" rtl="0" eaLnBrk="1" latinLnBrk="0" hangingPunct="1">
      <a:defRPr sz="2900" kern="1200">
        <a:solidFill>
          <a:schemeClr val="tx1"/>
        </a:solidFill>
        <a:latin typeface="Arial Narrow" pitchFamily="34" charset="0"/>
        <a:ea typeface="+mn-ea"/>
        <a:cs typeface="+mn-cs"/>
      </a:defRPr>
    </a:lvl8pPr>
    <a:lvl9pPr marL="3657600" algn="l" defTabSz="914400" rtl="0" eaLnBrk="1" latinLnBrk="0" hangingPunct="1">
      <a:defRPr sz="29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552" userDrawn="1">
          <p15:clr>
            <a:srgbClr val="A4A3A4"/>
          </p15:clr>
        </p15:guide>
        <p15:guide id="2" orient="horz" pos="20285" userDrawn="1">
          <p15:clr>
            <a:srgbClr val="A4A3A4"/>
          </p15:clr>
        </p15:guide>
        <p15:guide id="3" pos="364" userDrawn="1">
          <p15:clr>
            <a:srgbClr val="A4A3A4"/>
          </p15:clr>
        </p15:guide>
        <p15:guide id="4" pos="5604" userDrawn="1">
          <p15:clr>
            <a:srgbClr val="A4A3A4"/>
          </p15:clr>
        </p15:guide>
        <p15:guide id="5" pos="6032" userDrawn="1">
          <p15:clr>
            <a:srgbClr val="A4A3A4"/>
          </p15:clr>
        </p15:guide>
        <p15:guide id="6" pos="11272" userDrawn="1">
          <p15:clr>
            <a:srgbClr val="A4A3A4"/>
          </p15:clr>
        </p15:guide>
        <p15:guide id="7" pos="11692" userDrawn="1">
          <p15:clr>
            <a:srgbClr val="A4A3A4"/>
          </p15:clr>
        </p15:guide>
        <p15:guide id="8" pos="16932" userDrawn="1">
          <p15:clr>
            <a:srgbClr val="A4A3A4"/>
          </p15:clr>
        </p15:guide>
        <p15:guide id="9" pos="17364" userDrawn="1">
          <p15:clr>
            <a:srgbClr val="A4A3A4"/>
          </p15:clr>
        </p15:guide>
        <p15:guide id="10" pos="226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Authorized Customer"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18CA5"/>
    <a:srgbClr val="0066FF"/>
    <a:srgbClr val="29471F"/>
    <a:srgbClr val="3399FF"/>
    <a:srgbClr val="FF9900"/>
    <a:srgbClr val="CC0000"/>
    <a:srgbClr val="993300"/>
    <a:srgbClr val="00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9" autoAdjust="0"/>
    <p:restoredTop sz="99880" autoAdjust="0"/>
  </p:normalViewPr>
  <p:slideViewPr>
    <p:cSldViewPr snapToGrid="0" snapToObjects="1">
      <p:cViewPr varScale="1">
        <p:scale>
          <a:sx n="23" d="100"/>
          <a:sy n="23" d="100"/>
        </p:scale>
        <p:origin x="2340" y="108"/>
      </p:cViewPr>
      <p:guideLst>
        <p:guide orient="horz" pos="3552"/>
        <p:guide orient="horz" pos="20285"/>
        <p:guide pos="364"/>
        <p:guide pos="5604"/>
        <p:guide pos="6032"/>
        <p:guide pos="11272"/>
        <p:guide pos="11692"/>
        <p:guide pos="16932"/>
        <p:guide pos="17364"/>
        <p:guide pos="226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4028440" cy="739140"/>
          </a:xfrm>
          <a:prstGeom prst="rect">
            <a:avLst/>
          </a:prstGeom>
          <a:noFill/>
          <a:ln w="9525">
            <a:noFill/>
            <a:miter lim="800000"/>
            <a:headEnd/>
            <a:tailEnd/>
          </a:ln>
          <a:effectLst/>
        </p:spPr>
        <p:txBody>
          <a:bodyPr vert="horz" wrap="square" lIns="137590" tIns="68795" rIns="137590" bIns="68795" numCol="1" anchor="t" anchorCtr="0" compatLnSpc="1">
            <a:prstTxWarp prst="textNoShape">
              <a:avLst/>
            </a:prstTxWarp>
          </a:bodyPr>
          <a:lstStyle>
            <a:lvl1pPr>
              <a:defRPr sz="1800">
                <a:latin typeface="Arial" charset="0"/>
              </a:defRPr>
            </a:lvl1pPr>
          </a:lstStyle>
          <a:p>
            <a:endParaRPr lang="en-US"/>
          </a:p>
        </p:txBody>
      </p:sp>
      <p:sp>
        <p:nvSpPr>
          <p:cNvPr id="150531" name="Rectangle 3"/>
          <p:cNvSpPr>
            <a:spLocks noGrp="1" noChangeArrowheads="1"/>
          </p:cNvSpPr>
          <p:nvPr>
            <p:ph type="dt" idx="1"/>
          </p:nvPr>
        </p:nvSpPr>
        <p:spPr bwMode="auto">
          <a:xfrm>
            <a:off x="5265809" y="0"/>
            <a:ext cx="4028440" cy="739140"/>
          </a:xfrm>
          <a:prstGeom prst="rect">
            <a:avLst/>
          </a:prstGeom>
          <a:noFill/>
          <a:ln w="9525">
            <a:noFill/>
            <a:miter lim="800000"/>
            <a:headEnd/>
            <a:tailEnd/>
          </a:ln>
          <a:effectLst/>
        </p:spPr>
        <p:txBody>
          <a:bodyPr vert="horz" wrap="square" lIns="137590" tIns="68795" rIns="137590" bIns="68795" numCol="1" anchor="t" anchorCtr="0" compatLnSpc="1">
            <a:prstTxWarp prst="textNoShape">
              <a:avLst/>
            </a:prstTxWarp>
          </a:bodyPr>
          <a:lstStyle>
            <a:lvl1pPr algn="r">
              <a:defRPr sz="1800">
                <a:latin typeface="Arial" charset="0"/>
              </a:defRPr>
            </a:lvl1pPr>
          </a:lstStyle>
          <a:p>
            <a:endParaRPr lang="en-US"/>
          </a:p>
        </p:txBody>
      </p:sp>
      <p:sp>
        <p:nvSpPr>
          <p:cNvPr id="150532" name="Rectangle 4"/>
          <p:cNvSpPr>
            <a:spLocks noGrp="1" noRot="1" noChangeAspect="1" noChangeArrowheads="1" noTextEdit="1"/>
          </p:cNvSpPr>
          <p:nvPr>
            <p:ph type="sldImg" idx="2"/>
          </p:nvPr>
        </p:nvSpPr>
        <p:spPr bwMode="auto">
          <a:xfrm>
            <a:off x="1568450" y="1108075"/>
            <a:ext cx="6159500" cy="5543550"/>
          </a:xfrm>
          <a:prstGeom prst="rect">
            <a:avLst/>
          </a:prstGeom>
          <a:noFill/>
          <a:ln w="9525">
            <a:solidFill>
              <a:srgbClr val="000000"/>
            </a:solidFill>
            <a:miter lim="800000"/>
            <a:headEnd/>
            <a:tailEnd/>
          </a:ln>
          <a:effectLst/>
        </p:spPr>
      </p:sp>
      <p:sp>
        <p:nvSpPr>
          <p:cNvPr id="150533" name="Rectangle 5"/>
          <p:cNvSpPr>
            <a:spLocks noGrp="1" noChangeArrowheads="1"/>
          </p:cNvSpPr>
          <p:nvPr>
            <p:ph type="body" sz="quarter" idx="3"/>
          </p:nvPr>
        </p:nvSpPr>
        <p:spPr bwMode="auto">
          <a:xfrm>
            <a:off x="929640" y="7021830"/>
            <a:ext cx="7437120" cy="6652260"/>
          </a:xfrm>
          <a:prstGeom prst="rect">
            <a:avLst/>
          </a:prstGeom>
          <a:noFill/>
          <a:ln w="9525">
            <a:noFill/>
            <a:miter lim="800000"/>
            <a:headEnd/>
            <a:tailEnd/>
          </a:ln>
          <a:effectLst/>
        </p:spPr>
        <p:txBody>
          <a:bodyPr vert="horz" wrap="square" lIns="137590" tIns="68795" rIns="137590" bIns="6879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0534" name="Rectangle 6"/>
          <p:cNvSpPr>
            <a:spLocks noGrp="1" noChangeArrowheads="1"/>
          </p:cNvSpPr>
          <p:nvPr>
            <p:ph type="ftr" sz="quarter" idx="4"/>
          </p:nvPr>
        </p:nvSpPr>
        <p:spPr bwMode="auto">
          <a:xfrm>
            <a:off x="0" y="14041094"/>
            <a:ext cx="4028440" cy="739140"/>
          </a:xfrm>
          <a:prstGeom prst="rect">
            <a:avLst/>
          </a:prstGeom>
          <a:noFill/>
          <a:ln w="9525">
            <a:noFill/>
            <a:miter lim="800000"/>
            <a:headEnd/>
            <a:tailEnd/>
          </a:ln>
          <a:effectLst/>
        </p:spPr>
        <p:txBody>
          <a:bodyPr vert="horz" wrap="square" lIns="137590" tIns="68795" rIns="137590" bIns="68795" numCol="1" anchor="b" anchorCtr="0" compatLnSpc="1">
            <a:prstTxWarp prst="textNoShape">
              <a:avLst/>
            </a:prstTxWarp>
          </a:bodyPr>
          <a:lstStyle>
            <a:lvl1pPr>
              <a:defRPr sz="1800">
                <a:latin typeface="Arial" charset="0"/>
              </a:defRPr>
            </a:lvl1pPr>
          </a:lstStyle>
          <a:p>
            <a:endParaRPr lang="en-US"/>
          </a:p>
        </p:txBody>
      </p:sp>
      <p:sp>
        <p:nvSpPr>
          <p:cNvPr id="150535" name="Rectangle 7"/>
          <p:cNvSpPr>
            <a:spLocks noGrp="1" noChangeArrowheads="1"/>
          </p:cNvSpPr>
          <p:nvPr>
            <p:ph type="sldNum" sz="quarter" idx="5"/>
          </p:nvPr>
        </p:nvSpPr>
        <p:spPr bwMode="auto">
          <a:xfrm>
            <a:off x="5265809" y="14041094"/>
            <a:ext cx="4028440" cy="739140"/>
          </a:xfrm>
          <a:prstGeom prst="rect">
            <a:avLst/>
          </a:prstGeom>
          <a:noFill/>
          <a:ln w="9525">
            <a:noFill/>
            <a:miter lim="800000"/>
            <a:headEnd/>
            <a:tailEnd/>
          </a:ln>
          <a:effectLst/>
        </p:spPr>
        <p:txBody>
          <a:bodyPr vert="horz" wrap="square" lIns="137590" tIns="68795" rIns="137590" bIns="68795" numCol="1" anchor="b" anchorCtr="0" compatLnSpc="1">
            <a:prstTxWarp prst="textNoShape">
              <a:avLst/>
            </a:prstTxWarp>
          </a:bodyPr>
          <a:lstStyle>
            <a:lvl1pPr algn="r">
              <a:defRPr sz="1800">
                <a:latin typeface="Arial" charset="0"/>
              </a:defRPr>
            </a:lvl1pPr>
          </a:lstStyle>
          <a:p>
            <a:fld id="{8506CD2B-585D-4ACA-BBD4-B233AF27E87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729" y="10226675"/>
            <a:ext cx="31088542" cy="7054850"/>
          </a:xfrm>
        </p:spPr>
        <p:txBody>
          <a:bodyPr/>
          <a:lstStyle/>
          <a:p>
            <a:r>
              <a:rPr lang="en-US"/>
              <a:t>Click to edit Master title style</a:t>
            </a:r>
          </a:p>
        </p:txBody>
      </p:sp>
      <p:sp>
        <p:nvSpPr>
          <p:cNvPr id="3" name="Subtitle 2"/>
          <p:cNvSpPr>
            <a:spLocks noGrp="1"/>
          </p:cNvSpPr>
          <p:nvPr>
            <p:ph type="subTitle" idx="1"/>
          </p:nvPr>
        </p:nvSpPr>
        <p:spPr>
          <a:xfrm>
            <a:off x="5486138" y="18653125"/>
            <a:ext cx="25603729" cy="8413750"/>
          </a:xfrm>
        </p:spPr>
        <p:txBody>
          <a:bodyPr/>
          <a:lstStyle>
            <a:lvl1pPr marL="0" indent="0" algn="ctr">
              <a:buNone/>
              <a:defRPr>
                <a:solidFill>
                  <a:schemeClr val="tx1">
                    <a:tint val="75000"/>
                  </a:schemeClr>
                </a:solidFill>
              </a:defRPr>
            </a:lvl1pPr>
            <a:lvl2pPr marL="457196" indent="0" algn="ctr">
              <a:buNone/>
              <a:defRPr>
                <a:solidFill>
                  <a:schemeClr val="tx1">
                    <a:tint val="75000"/>
                  </a:schemeClr>
                </a:solidFill>
              </a:defRPr>
            </a:lvl2pPr>
            <a:lvl3pPr marL="914391" indent="0" algn="ctr">
              <a:buNone/>
              <a:defRPr>
                <a:solidFill>
                  <a:schemeClr val="tx1">
                    <a:tint val="75000"/>
                  </a:schemeClr>
                </a:solidFill>
              </a:defRPr>
            </a:lvl3pPr>
            <a:lvl4pPr marL="1371587" indent="0" algn="ctr">
              <a:buNone/>
              <a:defRPr>
                <a:solidFill>
                  <a:schemeClr val="tx1">
                    <a:tint val="75000"/>
                  </a:schemeClr>
                </a:solidFill>
              </a:defRPr>
            </a:lvl4pPr>
            <a:lvl5pPr marL="1828782" indent="0" algn="ctr">
              <a:buNone/>
              <a:defRPr>
                <a:solidFill>
                  <a:schemeClr val="tx1">
                    <a:tint val="75000"/>
                  </a:schemeClr>
                </a:solidFill>
              </a:defRPr>
            </a:lvl5pPr>
            <a:lvl6pPr marL="2285978" indent="0" algn="ctr">
              <a:buNone/>
              <a:defRPr>
                <a:solidFill>
                  <a:schemeClr val="tx1">
                    <a:tint val="75000"/>
                  </a:schemeClr>
                </a:solidFill>
              </a:defRPr>
            </a:lvl6pPr>
            <a:lvl7pPr marL="2743173" indent="0" algn="ctr">
              <a:buNone/>
              <a:defRPr>
                <a:solidFill>
                  <a:schemeClr val="tx1">
                    <a:tint val="75000"/>
                  </a:schemeClr>
                </a:solidFill>
              </a:defRPr>
            </a:lvl7pPr>
            <a:lvl8pPr marL="3200368" indent="0" algn="ctr">
              <a:buNone/>
              <a:defRPr>
                <a:solidFill>
                  <a:schemeClr val="tx1">
                    <a:tint val="75000"/>
                  </a:schemeClr>
                </a:solidFill>
              </a:defRPr>
            </a:lvl8pPr>
            <a:lvl9pPr marL="365756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1E974B-4425-49ED-879F-3462A2B9D761}"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1E974B-4425-49ED-879F-3462A2B9D761}"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866" y="1317625"/>
            <a:ext cx="8229864" cy="28087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274" y="1317625"/>
            <a:ext cx="24562594" cy="28087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1E974B-4425-49ED-879F-3462A2B9D761}"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1E974B-4425-49ED-879F-3462A2B9D761}" type="datetimeFigureOut">
              <a:rPr lang="en-US" smtClean="0"/>
              <a:t>6/17/2019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1E974B-4425-49ED-879F-3462A2B9D761}"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21153445"/>
            <a:ext cx="31089866"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889251" y="13952538"/>
            <a:ext cx="31089866" cy="7200900"/>
          </a:xfrm>
        </p:spPr>
        <p:txBody>
          <a:bodyPr anchor="b"/>
          <a:lstStyle>
            <a:lvl1pPr marL="0" indent="0">
              <a:buNone/>
              <a:defRPr sz="2000">
                <a:solidFill>
                  <a:schemeClr val="tx1">
                    <a:tint val="75000"/>
                  </a:schemeClr>
                </a:solidFill>
              </a:defRPr>
            </a:lvl1pPr>
            <a:lvl2pPr marL="457196" indent="0">
              <a:buNone/>
              <a:defRPr sz="1800">
                <a:solidFill>
                  <a:schemeClr val="tx1">
                    <a:tint val="75000"/>
                  </a:schemeClr>
                </a:solidFill>
              </a:defRPr>
            </a:lvl2pPr>
            <a:lvl3pPr marL="914391" indent="0">
              <a:buNone/>
              <a:defRPr sz="1600">
                <a:solidFill>
                  <a:schemeClr val="tx1">
                    <a:tint val="75000"/>
                  </a:schemeClr>
                </a:solidFill>
              </a:defRPr>
            </a:lvl3pPr>
            <a:lvl4pPr marL="1371587" indent="0">
              <a:buNone/>
              <a:defRPr sz="1400">
                <a:solidFill>
                  <a:schemeClr val="tx1">
                    <a:tint val="75000"/>
                  </a:schemeClr>
                </a:solidFill>
              </a:defRPr>
            </a:lvl4pPr>
            <a:lvl5pPr marL="1828782" indent="0">
              <a:buNone/>
              <a:defRPr sz="1400">
                <a:solidFill>
                  <a:schemeClr val="tx1">
                    <a:tint val="75000"/>
                  </a:schemeClr>
                </a:solidFill>
              </a:defRPr>
            </a:lvl5pPr>
            <a:lvl6pPr marL="2285978" indent="0">
              <a:buNone/>
              <a:defRPr sz="1400">
                <a:solidFill>
                  <a:schemeClr val="tx1">
                    <a:tint val="75000"/>
                  </a:schemeClr>
                </a:solidFill>
              </a:defRPr>
            </a:lvl6pPr>
            <a:lvl7pPr marL="2743173" indent="0">
              <a:buNone/>
              <a:defRPr sz="1400">
                <a:solidFill>
                  <a:schemeClr val="tx1">
                    <a:tint val="75000"/>
                  </a:schemeClr>
                </a:solidFill>
              </a:defRPr>
            </a:lvl7pPr>
            <a:lvl8pPr marL="3200368" indent="0">
              <a:buNone/>
              <a:defRPr sz="1400">
                <a:solidFill>
                  <a:schemeClr val="tx1">
                    <a:tint val="75000"/>
                  </a:schemeClr>
                </a:solidFill>
              </a:defRPr>
            </a:lvl8pPr>
            <a:lvl9pPr marL="365756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1E974B-4425-49ED-879F-3462A2B9D761}"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271" y="7680325"/>
            <a:ext cx="16396229"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51501" y="7680325"/>
            <a:ext cx="16396229"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1E974B-4425-49ED-879F-3462A2B9D761}"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273" y="7369182"/>
            <a:ext cx="16160750" cy="3070225"/>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1828273" y="10439407"/>
            <a:ext cx="161607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366" y="7369182"/>
            <a:ext cx="16167364" cy="3070225"/>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580366" y="10439407"/>
            <a:ext cx="16167364"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1E974B-4425-49ED-879F-3462A2B9D761}" type="datetimeFigureOut">
              <a:rPr lang="en-US" smtClean="0"/>
              <a:t>6/17/2019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1E974B-4425-49ED-879F-3462A2B9D761}" type="datetimeFigureOut">
              <a:rPr lang="en-US" smtClean="0"/>
              <a:t>6/17/2019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1E974B-4425-49ED-879F-3462A2B9D761}" type="datetimeFigureOut">
              <a:rPr lang="en-US" smtClean="0"/>
              <a:t>6/17/2019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273" y="1311275"/>
            <a:ext cx="1203325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4300729" y="1311275"/>
            <a:ext cx="204470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273" y="6888163"/>
            <a:ext cx="12033250" cy="22517100"/>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1E974B-4425-49ED-879F-3462A2B9D761}"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8887" y="23042570"/>
            <a:ext cx="21945864"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168887" y="2941645"/>
            <a:ext cx="21945864" cy="19750087"/>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endParaRPr lang="en-US"/>
          </a:p>
        </p:txBody>
      </p:sp>
      <p:sp>
        <p:nvSpPr>
          <p:cNvPr id="4" name="Text Placeholder 3"/>
          <p:cNvSpPr>
            <a:spLocks noGrp="1"/>
          </p:cNvSpPr>
          <p:nvPr>
            <p:ph type="body" sz="half" idx="2"/>
          </p:nvPr>
        </p:nvSpPr>
        <p:spPr>
          <a:xfrm>
            <a:off x="7168887" y="25763545"/>
            <a:ext cx="21945864" cy="3862387"/>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1E974B-4425-49ED-879F-3462A2B9D761}"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718CA5">
            <a:alpha val="70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271" y="1317625"/>
            <a:ext cx="32919458"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828271" y="7680325"/>
            <a:ext cx="32919458" cy="217249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271" y="30510163"/>
            <a:ext cx="8535458" cy="1752600"/>
          </a:xfrm>
          <a:prstGeom prst="rect">
            <a:avLst/>
          </a:prstGeom>
        </p:spPr>
        <p:txBody>
          <a:bodyPr vert="horz" lIns="91440" tIns="45720" rIns="91440" bIns="45720" rtlCol="0" anchor="ctr"/>
          <a:lstStyle>
            <a:lvl1pPr algn="l">
              <a:defRPr sz="1200">
                <a:solidFill>
                  <a:schemeClr val="tx1">
                    <a:tint val="75000"/>
                  </a:schemeClr>
                </a:solidFill>
              </a:defRPr>
            </a:lvl1pPr>
          </a:lstStyle>
          <a:p>
            <a:fld id="{751E974B-4425-49ED-879F-3462A2B9D761}" type="datetimeFigureOut">
              <a:rPr lang="en-US" smtClean="0"/>
              <a:t>6/17/2019</a:t>
            </a:fld>
            <a:endParaRPr lang="en-US"/>
          </a:p>
        </p:txBody>
      </p:sp>
      <p:sp>
        <p:nvSpPr>
          <p:cNvPr id="5" name="Footer Placeholder 4"/>
          <p:cNvSpPr>
            <a:spLocks noGrp="1"/>
          </p:cNvSpPr>
          <p:nvPr>
            <p:ph type="ftr" sz="quarter" idx="3"/>
          </p:nvPr>
        </p:nvSpPr>
        <p:spPr>
          <a:xfrm>
            <a:off x="12496271" y="30510163"/>
            <a:ext cx="11583458" cy="1752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271" y="30510163"/>
            <a:ext cx="8535458" cy="1752600"/>
          </a:xfrm>
          <a:prstGeom prst="rect">
            <a:avLst/>
          </a:prstGeom>
        </p:spPr>
        <p:txBody>
          <a:bodyPr vert="horz" lIns="91440" tIns="45720" rIns="91440" bIns="45720" rtlCol="0" anchor="ctr"/>
          <a:lstStyle>
            <a:lvl1pPr algn="r">
              <a:defRPr sz="1200">
                <a:solidFill>
                  <a:schemeClr val="tx1">
                    <a:tint val="75000"/>
                  </a:schemeClr>
                </a:solidFill>
              </a:defRPr>
            </a:lvl1pPr>
          </a:lstStyle>
          <a:p>
            <a:fld id="{83633E9E-6FA4-4BB5-89C0-60B5D0A534B3}" type="slidenum">
              <a:rPr lang="en-US" smtClean="0"/>
              <a:t>‹#›</a:t>
            </a:fld>
            <a:endParaRPr lang="en-US"/>
          </a:p>
        </p:txBody>
      </p:sp>
      <p:sp>
        <p:nvSpPr>
          <p:cNvPr id="10" name="Rectangle 25"/>
          <p:cNvSpPr>
            <a:spLocks noChangeArrowheads="1"/>
          </p:cNvSpPr>
          <p:nvPr userDrawn="1"/>
        </p:nvSpPr>
        <p:spPr bwMode="auto">
          <a:xfrm>
            <a:off x="0" y="0"/>
            <a:ext cx="36576000" cy="32918400"/>
          </a:xfrm>
          <a:prstGeom prst="rect">
            <a:avLst/>
          </a:prstGeom>
          <a:noFill/>
          <a:ln w="3175">
            <a:solidFill>
              <a:schemeClr val="tx2"/>
            </a:solidFill>
            <a:miter lim="800000"/>
            <a:headEnd/>
            <a:tailEnd/>
          </a:ln>
          <a:effectLst/>
        </p:spPr>
        <p:txBody>
          <a:bodyPr wrap="none" anchor="ctr"/>
          <a:lstStyle/>
          <a:p>
            <a:endParaRPr lang="en-US" sz="2900"/>
          </a:p>
        </p:txBody>
      </p:sp>
      <p:sp>
        <p:nvSpPr>
          <p:cNvPr id="11" name="Rectangle 32"/>
          <p:cNvSpPr>
            <a:spLocks noChangeArrowheads="1"/>
          </p:cNvSpPr>
          <p:nvPr userDrawn="1"/>
        </p:nvSpPr>
        <p:spPr bwMode="auto">
          <a:xfrm>
            <a:off x="9716268" y="5638800"/>
            <a:ext cx="17124948" cy="26563638"/>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sz="2900">
              <a:latin typeface="Calibri" pitchFamily="34" charset="0"/>
            </a:endParaRPr>
          </a:p>
        </p:txBody>
      </p:sp>
      <p:sp>
        <p:nvSpPr>
          <p:cNvPr id="13" name="Rectangle 35"/>
          <p:cNvSpPr>
            <a:spLocks noChangeArrowheads="1"/>
          </p:cNvSpPr>
          <p:nvPr userDrawn="1"/>
        </p:nvSpPr>
        <p:spPr bwMode="auto">
          <a:xfrm>
            <a:off x="27565616" y="5638800"/>
            <a:ext cx="8318500" cy="26563638"/>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sz="2900">
              <a:latin typeface="Calibri" pitchFamily="34" charset="0"/>
            </a:endParaRPr>
          </a:p>
        </p:txBody>
      </p:sp>
      <p:sp>
        <p:nvSpPr>
          <p:cNvPr id="14" name="Rectangle 32"/>
          <p:cNvSpPr>
            <a:spLocks noChangeArrowheads="1"/>
          </p:cNvSpPr>
          <p:nvPr userDrawn="1"/>
        </p:nvSpPr>
        <p:spPr bwMode="auto">
          <a:xfrm>
            <a:off x="673366" y="5638800"/>
            <a:ext cx="8318500" cy="26563638"/>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sz="2900">
              <a:latin typeface="Calibri" pitchFamily="34" charset="0"/>
            </a:endParaRPr>
          </a:p>
        </p:txBody>
      </p:sp>
      <p:sp>
        <p:nvSpPr>
          <p:cNvPr id="16" name="Rectangle 9"/>
          <p:cNvSpPr>
            <a:spLocks noChangeArrowheads="1"/>
          </p:cNvSpPr>
          <p:nvPr userDrawn="1"/>
        </p:nvSpPr>
        <p:spPr bwMode="auto">
          <a:xfrm>
            <a:off x="40106" y="4896859"/>
            <a:ext cx="36576000" cy="130175"/>
          </a:xfrm>
          <a:prstGeom prst="rect">
            <a:avLst/>
          </a:prstGeom>
          <a:solidFill>
            <a:schemeClr val="bg1">
              <a:lumMod val="50000"/>
            </a:schemeClr>
          </a:solidFill>
          <a:ln w="152400">
            <a:solidFill>
              <a:schemeClr val="bg1">
                <a:lumMod val="50000"/>
              </a:schemeClr>
            </a:solidFill>
            <a:miter lim="800000"/>
            <a:headEnd/>
            <a:tailEnd/>
          </a:ln>
          <a:effectLst/>
          <a:scene3d>
            <a:camera prst="orthographicFront">
              <a:rot lat="0" lon="0" rev="0"/>
            </a:camera>
            <a:lightRig rig="contrasting" dir="t">
              <a:rot lat="0" lon="0" rev="7800000"/>
            </a:lightRig>
          </a:scene3d>
          <a:sp3d>
            <a:bevelT w="139700" h="139700"/>
          </a:sp3d>
        </p:spPr>
        <p:txBody>
          <a:bodyPr wrap="none" anchor="ctr"/>
          <a:lstStyle/>
          <a:p>
            <a:endParaRPr lang="en-US" sz="2900"/>
          </a:p>
        </p:txBody>
      </p:sp>
      <p:sp>
        <p:nvSpPr>
          <p:cNvPr id="7" name="Rectangle 36"/>
          <p:cNvSpPr>
            <a:spLocks noChangeArrowheads="1"/>
          </p:cNvSpPr>
          <p:nvPr userDrawn="1"/>
        </p:nvSpPr>
        <p:spPr bwMode="auto">
          <a:xfrm>
            <a:off x="0" y="0"/>
            <a:ext cx="36576000" cy="4800600"/>
          </a:xfrm>
          <a:prstGeom prst="rect">
            <a:avLst/>
          </a:prstGeom>
          <a:solidFill>
            <a:schemeClr val="tx2">
              <a:lumMod val="75000"/>
            </a:schemeClr>
          </a:solidFill>
          <a:ln w="9525">
            <a:noFill/>
            <a:miter lim="800000"/>
            <a:headEnd/>
            <a:tailEnd/>
          </a:ln>
          <a:effectLst/>
        </p:spPr>
        <p:txBody>
          <a:bodyPr wrap="none" anchor="ctr"/>
          <a:lstStyle/>
          <a:p>
            <a:endParaRPr lang="en-US" sz="2900"/>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xStyles>
    <p:titleStyle>
      <a:lvl1pPr algn="ctr" defTabSz="914391" rtl="0" eaLnBrk="1" latinLnBrk="0" hangingPunct="1">
        <a:spcBef>
          <a:spcPct val="0"/>
        </a:spcBef>
        <a:buNone/>
        <a:defRPr sz="4400" kern="1200">
          <a:solidFill>
            <a:schemeClr val="tx1"/>
          </a:solidFill>
          <a:latin typeface="+mj-lt"/>
          <a:ea typeface="+mj-ea"/>
          <a:cs typeface="+mj-cs"/>
        </a:defRPr>
      </a:lvl1pPr>
    </p:titleStyle>
    <p:bodyStyle>
      <a:lvl1pPr marL="342896" indent="-342896" algn="l" defTabSz="91439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43" indent="-285747" algn="l" defTabSz="91439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88" indent="-228597" algn="l" defTabSz="91439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84" indent="-228597"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79" indent="-228597"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75" indent="-228597"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70" indent="-228597"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66" indent="-228597"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61" indent="-228597"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emf"/><Relationship Id="rId18" Type="http://schemas.openxmlformats.org/officeDocument/2006/relationships/oleObject" Target="../embeddings/oleObject8.bin"/><Relationship Id="rId3" Type="http://schemas.openxmlformats.org/officeDocument/2006/relationships/image" Target="../media/image10.jpeg"/><Relationship Id="rId21" Type="http://schemas.openxmlformats.org/officeDocument/2006/relationships/image" Target="../media/image12.png"/><Relationship Id="rId7" Type="http://schemas.openxmlformats.org/officeDocument/2006/relationships/image" Target="../media/image2.emf"/><Relationship Id="rId12" Type="http://schemas.openxmlformats.org/officeDocument/2006/relationships/oleObject" Target="../embeddings/oleObject5.bin"/><Relationship Id="rId17" Type="http://schemas.openxmlformats.org/officeDocument/2006/relationships/image" Target="../media/image7.emf"/><Relationship Id="rId2" Type="http://schemas.openxmlformats.org/officeDocument/2006/relationships/slideLayout" Target="../slideLayouts/slideLayout1.xml"/><Relationship Id="rId16" Type="http://schemas.openxmlformats.org/officeDocument/2006/relationships/oleObject" Target="../embeddings/oleObject7.bin"/><Relationship Id="rId20" Type="http://schemas.openxmlformats.org/officeDocument/2006/relationships/image" Target="../media/image11.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emf"/><Relationship Id="rId5" Type="http://schemas.openxmlformats.org/officeDocument/2006/relationships/image" Target="../media/image1.emf"/><Relationship Id="rId15" Type="http://schemas.openxmlformats.org/officeDocument/2006/relationships/image" Target="../media/image6.emf"/><Relationship Id="rId23" Type="http://schemas.openxmlformats.org/officeDocument/2006/relationships/image" Target="../media/image9.emf"/><Relationship Id="rId10" Type="http://schemas.openxmlformats.org/officeDocument/2006/relationships/oleObject" Target="../embeddings/oleObject4.bin"/><Relationship Id="rId19" Type="http://schemas.openxmlformats.org/officeDocument/2006/relationships/image" Target="../media/image8.emf"/><Relationship Id="rId4" Type="http://schemas.openxmlformats.org/officeDocument/2006/relationships/oleObject" Target="../embeddings/oleObject1.bin"/><Relationship Id="rId9" Type="http://schemas.openxmlformats.org/officeDocument/2006/relationships/image" Target="../media/image3.emf"/><Relationship Id="rId14" Type="http://schemas.openxmlformats.org/officeDocument/2006/relationships/oleObject" Target="../embeddings/oleObject6.bin"/><Relationship Id="rId22"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32274" y="212618"/>
            <a:ext cx="35332925" cy="4216325"/>
          </a:xfrm>
          <a:prstGeom prst="rect">
            <a:avLst/>
          </a:prstGeom>
          <a:noFill/>
          <a:ln w="9525">
            <a:noFill/>
            <a:miter lim="800000"/>
            <a:headEnd/>
            <a:tailEnd/>
          </a:ln>
          <a:effectLst/>
        </p:spPr>
        <p:txBody>
          <a:bodyPr wrap="square" lIns="91243" tIns="45614" rIns="91243" bIns="45614">
            <a:spAutoFit/>
          </a:bodyPr>
          <a:lstStyle/>
          <a:p>
            <a:pPr algn="ctr">
              <a:spcBef>
                <a:spcPts val="1200"/>
              </a:spcBef>
              <a:spcAft>
                <a:spcPts val="1200"/>
              </a:spcAft>
            </a:pPr>
            <a:r>
              <a:rPr lang="en-US" sz="6600" b="1" dirty="0">
                <a:solidFill>
                  <a:srgbClr val="FFFFFF"/>
                </a:solidFill>
                <a:latin typeface="Verdana" pitchFamily="34" charset="0"/>
              </a:rPr>
              <a:t>Regulation of early avoidance behavior in response to Gram-positive pathogens by </a:t>
            </a:r>
            <a:r>
              <a:rPr lang="en-US" sz="6600" b="1" i="1" dirty="0">
                <a:solidFill>
                  <a:srgbClr val="FFFFFF"/>
                </a:solidFill>
                <a:latin typeface="Verdana" pitchFamily="34" charset="0"/>
              </a:rPr>
              <a:t>tax-2 </a:t>
            </a:r>
            <a:r>
              <a:rPr lang="en-US" sz="6600" b="1" dirty="0">
                <a:solidFill>
                  <a:srgbClr val="FFFFFF"/>
                </a:solidFill>
                <a:latin typeface="Verdana" pitchFamily="34" charset="0"/>
              </a:rPr>
              <a:t>and </a:t>
            </a:r>
            <a:r>
              <a:rPr lang="en-US" sz="6600" b="1" i="1" dirty="0">
                <a:solidFill>
                  <a:srgbClr val="FFFFFF"/>
                </a:solidFill>
                <a:latin typeface="Verdana" pitchFamily="34" charset="0"/>
              </a:rPr>
              <a:t>npr-1</a:t>
            </a:r>
            <a:r>
              <a:rPr lang="en-US" sz="6600" b="1" dirty="0">
                <a:solidFill>
                  <a:srgbClr val="FFFFFF"/>
                </a:solidFill>
                <a:latin typeface="Verdana" pitchFamily="34" charset="0"/>
              </a:rPr>
              <a:t> expressing neurons in </a:t>
            </a:r>
            <a:r>
              <a:rPr lang="en-US" sz="6600" b="1" i="1" dirty="0">
                <a:solidFill>
                  <a:srgbClr val="FFFFFF"/>
                </a:solidFill>
                <a:latin typeface="Verdana" pitchFamily="34" charset="0"/>
              </a:rPr>
              <a:t>C. elegans</a:t>
            </a:r>
            <a:endParaRPr lang="en-US" sz="6600" b="1" dirty="0">
              <a:solidFill>
                <a:srgbClr val="FFFFFF"/>
              </a:solidFill>
              <a:latin typeface="Verdana" pitchFamily="34" charset="0"/>
            </a:endParaRPr>
          </a:p>
          <a:p>
            <a:pPr algn="ctr" eaLnBrk="0" hangingPunct="0">
              <a:spcBef>
                <a:spcPts val="1200"/>
              </a:spcBef>
              <a:spcAft>
                <a:spcPts val="1200"/>
              </a:spcAft>
            </a:pPr>
            <a:r>
              <a:rPr lang="en-US" sz="6000" b="1" dirty="0">
                <a:solidFill>
                  <a:srgbClr val="FFFF00"/>
                </a:solidFill>
                <a:latin typeface="Verdana" pitchFamily="34" charset="0"/>
              </a:rPr>
              <a:t>Adam Filipowicz and Alejandro </a:t>
            </a:r>
            <a:r>
              <a:rPr lang="en-US" sz="6000" b="1" dirty="0" err="1">
                <a:solidFill>
                  <a:srgbClr val="FFFF00"/>
                </a:solidFill>
                <a:latin typeface="Verdana" pitchFamily="34" charset="0"/>
              </a:rPr>
              <a:t>Aballay</a:t>
            </a:r>
            <a:endParaRPr lang="en-US" sz="6000" b="1" dirty="0">
              <a:solidFill>
                <a:srgbClr val="FFFF00"/>
              </a:solidFill>
              <a:latin typeface="Verdana" pitchFamily="34" charset="0"/>
            </a:endParaRPr>
          </a:p>
          <a:p>
            <a:pPr algn="ctr" eaLnBrk="0" hangingPunct="0">
              <a:spcBef>
                <a:spcPts val="1200"/>
              </a:spcBef>
              <a:spcAft>
                <a:spcPts val="1200"/>
              </a:spcAft>
            </a:pPr>
            <a:r>
              <a:rPr lang="en-US" sz="3600" b="1" dirty="0">
                <a:solidFill>
                  <a:srgbClr val="FFFFFF"/>
                </a:solidFill>
                <a:latin typeface="Verdana" pitchFamily="34" charset="0"/>
              </a:rPr>
              <a:t>Neuroscience Graduate Program, Molecular Microbiology &amp; Immunology, Oregon Health &amp; Science University</a:t>
            </a:r>
          </a:p>
        </p:txBody>
      </p:sp>
      <p:sp>
        <p:nvSpPr>
          <p:cNvPr id="8" name="Text Box 7"/>
          <p:cNvSpPr txBox="1">
            <a:spLocks noChangeArrowheads="1"/>
          </p:cNvSpPr>
          <p:nvPr/>
        </p:nvSpPr>
        <p:spPr bwMode="auto">
          <a:xfrm>
            <a:off x="665018" y="5098975"/>
            <a:ext cx="8354292" cy="584582"/>
          </a:xfrm>
          <a:prstGeom prst="rect">
            <a:avLst/>
          </a:prstGeom>
          <a:solidFill>
            <a:schemeClr val="tx2">
              <a:lumMod val="75000"/>
            </a:schemeClr>
          </a:solidFill>
          <a:ln w="9525">
            <a:noFill/>
            <a:miter lim="800000"/>
            <a:headEnd/>
            <a:tailEnd/>
          </a:ln>
          <a:effectLst/>
        </p:spPr>
        <p:txBody>
          <a:bodyPr wrap="square" lIns="91267" tIns="45624" rIns="91267" bIns="45624">
            <a:spAutoFit/>
          </a:bodyPr>
          <a:lstStyle/>
          <a:p>
            <a:pPr algn="ctr" eaLnBrk="0" hangingPunct="0">
              <a:spcBef>
                <a:spcPct val="50000"/>
              </a:spcBef>
            </a:pPr>
            <a:r>
              <a:rPr lang="en-US" sz="3200" b="1" dirty="0">
                <a:solidFill>
                  <a:schemeClr val="bg1"/>
                </a:solidFill>
                <a:latin typeface="Verdana" pitchFamily="34" charset="0"/>
              </a:rPr>
              <a:t>Abstract</a:t>
            </a:r>
          </a:p>
        </p:txBody>
      </p:sp>
      <p:sp>
        <p:nvSpPr>
          <p:cNvPr id="9" name="Text Box 7"/>
          <p:cNvSpPr txBox="1">
            <a:spLocks noChangeArrowheads="1"/>
          </p:cNvSpPr>
          <p:nvPr/>
        </p:nvSpPr>
        <p:spPr bwMode="auto">
          <a:xfrm>
            <a:off x="9741395" y="5098975"/>
            <a:ext cx="17086283" cy="584582"/>
          </a:xfrm>
          <a:prstGeom prst="rect">
            <a:avLst/>
          </a:prstGeom>
          <a:solidFill>
            <a:schemeClr val="tx2">
              <a:lumMod val="75000"/>
            </a:schemeClr>
          </a:solidFill>
          <a:ln w="9525">
            <a:noFill/>
            <a:miter lim="800000"/>
            <a:headEnd/>
            <a:tailEnd/>
          </a:ln>
          <a:effectLst/>
        </p:spPr>
        <p:txBody>
          <a:bodyPr wrap="square" lIns="91267" tIns="45624" rIns="91267" bIns="45624">
            <a:spAutoFit/>
          </a:bodyPr>
          <a:lstStyle/>
          <a:p>
            <a:pPr algn="ctr" eaLnBrk="0" hangingPunct="0">
              <a:spcBef>
                <a:spcPct val="50000"/>
              </a:spcBef>
            </a:pPr>
            <a:r>
              <a:rPr lang="en-US" sz="3200" b="1" dirty="0">
                <a:solidFill>
                  <a:schemeClr val="bg1"/>
                </a:solidFill>
                <a:latin typeface="Verdana" pitchFamily="34" charset="0"/>
              </a:rPr>
              <a:t>Results</a:t>
            </a:r>
          </a:p>
        </p:txBody>
      </p:sp>
      <p:sp>
        <p:nvSpPr>
          <p:cNvPr id="10" name="Text Box 7"/>
          <p:cNvSpPr txBox="1">
            <a:spLocks noChangeArrowheads="1"/>
          </p:cNvSpPr>
          <p:nvPr/>
        </p:nvSpPr>
        <p:spPr bwMode="auto">
          <a:xfrm>
            <a:off x="27556691" y="5108503"/>
            <a:ext cx="8354292" cy="584582"/>
          </a:xfrm>
          <a:prstGeom prst="rect">
            <a:avLst/>
          </a:prstGeom>
          <a:solidFill>
            <a:schemeClr val="tx2">
              <a:lumMod val="75000"/>
            </a:schemeClr>
          </a:solidFill>
          <a:ln w="9525">
            <a:noFill/>
            <a:miter lim="800000"/>
            <a:headEnd/>
            <a:tailEnd/>
          </a:ln>
          <a:effectLst/>
        </p:spPr>
        <p:txBody>
          <a:bodyPr wrap="square" lIns="91267" tIns="45624" rIns="91267" bIns="45624">
            <a:spAutoFit/>
          </a:bodyPr>
          <a:lstStyle/>
          <a:p>
            <a:pPr algn="ctr" eaLnBrk="0" hangingPunct="0">
              <a:spcBef>
                <a:spcPct val="50000"/>
              </a:spcBef>
            </a:pPr>
            <a:r>
              <a:rPr lang="en-US" sz="3200" b="1" dirty="0">
                <a:solidFill>
                  <a:schemeClr val="bg1"/>
                </a:solidFill>
                <a:latin typeface="Verdana" pitchFamily="34" charset="0"/>
              </a:rPr>
              <a:t>Conclusion</a:t>
            </a:r>
          </a:p>
        </p:txBody>
      </p:sp>
      <p:sp>
        <p:nvSpPr>
          <p:cNvPr id="11" name="Text Box 7"/>
          <p:cNvSpPr txBox="1">
            <a:spLocks noChangeArrowheads="1"/>
          </p:cNvSpPr>
          <p:nvPr/>
        </p:nvSpPr>
        <p:spPr bwMode="auto">
          <a:xfrm>
            <a:off x="665018" y="25626790"/>
            <a:ext cx="8354291" cy="584582"/>
          </a:xfrm>
          <a:prstGeom prst="rect">
            <a:avLst/>
          </a:prstGeom>
          <a:solidFill>
            <a:schemeClr val="tx2">
              <a:lumMod val="75000"/>
            </a:schemeClr>
          </a:solidFill>
          <a:ln w="9525">
            <a:noFill/>
            <a:miter lim="800000"/>
            <a:headEnd/>
            <a:tailEnd/>
          </a:ln>
          <a:effectLst/>
        </p:spPr>
        <p:txBody>
          <a:bodyPr wrap="square" lIns="91267" tIns="45624" rIns="91267" bIns="45624">
            <a:spAutoFit/>
          </a:bodyPr>
          <a:lstStyle/>
          <a:p>
            <a:pPr algn="ctr" eaLnBrk="0" hangingPunct="0">
              <a:spcBef>
                <a:spcPct val="50000"/>
              </a:spcBef>
            </a:pPr>
            <a:r>
              <a:rPr lang="en-US" sz="3200" b="1" dirty="0">
                <a:solidFill>
                  <a:schemeClr val="bg1"/>
                </a:solidFill>
                <a:latin typeface="Verdana" pitchFamily="34" charset="0"/>
              </a:rPr>
              <a:t>Methods</a:t>
            </a:r>
          </a:p>
        </p:txBody>
      </p:sp>
      <p:sp>
        <p:nvSpPr>
          <p:cNvPr id="12" name="Text Box 7"/>
          <p:cNvSpPr txBox="1">
            <a:spLocks noChangeArrowheads="1"/>
          </p:cNvSpPr>
          <p:nvPr/>
        </p:nvSpPr>
        <p:spPr bwMode="auto">
          <a:xfrm>
            <a:off x="27556691" y="15954630"/>
            <a:ext cx="8354292" cy="584582"/>
          </a:xfrm>
          <a:prstGeom prst="rect">
            <a:avLst/>
          </a:prstGeom>
          <a:solidFill>
            <a:schemeClr val="tx2">
              <a:lumMod val="75000"/>
            </a:schemeClr>
          </a:solidFill>
          <a:ln w="9525">
            <a:noFill/>
            <a:miter lim="800000"/>
            <a:headEnd/>
            <a:tailEnd/>
          </a:ln>
          <a:effectLst/>
        </p:spPr>
        <p:txBody>
          <a:bodyPr wrap="square" lIns="91267" tIns="45624" rIns="91267" bIns="45624">
            <a:spAutoFit/>
          </a:bodyPr>
          <a:lstStyle/>
          <a:p>
            <a:pPr algn="ctr" eaLnBrk="0" hangingPunct="0">
              <a:spcBef>
                <a:spcPct val="50000"/>
              </a:spcBef>
            </a:pPr>
            <a:r>
              <a:rPr lang="en-US" sz="3200" b="1" dirty="0">
                <a:solidFill>
                  <a:schemeClr val="bg1"/>
                </a:solidFill>
                <a:latin typeface="Verdana" pitchFamily="34" charset="0"/>
              </a:rPr>
              <a:t>Future Directions</a:t>
            </a:r>
          </a:p>
        </p:txBody>
      </p:sp>
      <p:sp>
        <p:nvSpPr>
          <p:cNvPr id="13" name="Text Box 7">
            <a:extLst>
              <a:ext uri="{FF2B5EF4-FFF2-40B4-BE49-F238E27FC236}">
                <a16:creationId xmlns:a16="http://schemas.microsoft.com/office/drawing/2014/main" id="{89AAB855-2738-4BEE-8811-36C6C910FD83}"/>
              </a:ext>
            </a:extLst>
          </p:cNvPr>
          <p:cNvSpPr txBox="1">
            <a:spLocks noChangeArrowheads="1"/>
          </p:cNvSpPr>
          <p:nvPr/>
        </p:nvSpPr>
        <p:spPr bwMode="auto">
          <a:xfrm>
            <a:off x="27556691" y="20850863"/>
            <a:ext cx="8354292" cy="584582"/>
          </a:xfrm>
          <a:prstGeom prst="rect">
            <a:avLst/>
          </a:prstGeom>
          <a:solidFill>
            <a:schemeClr val="tx2">
              <a:lumMod val="75000"/>
            </a:schemeClr>
          </a:solidFill>
          <a:ln w="9525">
            <a:noFill/>
            <a:miter lim="800000"/>
            <a:headEnd/>
            <a:tailEnd/>
          </a:ln>
          <a:effectLst/>
        </p:spPr>
        <p:txBody>
          <a:bodyPr wrap="square" lIns="91267" tIns="45624" rIns="91267" bIns="45624">
            <a:spAutoFit/>
          </a:bodyPr>
          <a:lstStyle/>
          <a:p>
            <a:pPr algn="ctr" eaLnBrk="0" hangingPunct="0">
              <a:spcBef>
                <a:spcPct val="50000"/>
              </a:spcBef>
            </a:pPr>
            <a:r>
              <a:rPr lang="en-US" sz="3200" b="1" dirty="0">
                <a:solidFill>
                  <a:schemeClr val="bg1"/>
                </a:solidFill>
                <a:latin typeface="Verdana" pitchFamily="34" charset="0"/>
              </a:rPr>
              <a:t>References</a:t>
            </a:r>
          </a:p>
        </p:txBody>
      </p:sp>
      <p:sp>
        <p:nvSpPr>
          <p:cNvPr id="14" name="Text Box 7">
            <a:extLst>
              <a:ext uri="{FF2B5EF4-FFF2-40B4-BE49-F238E27FC236}">
                <a16:creationId xmlns:a16="http://schemas.microsoft.com/office/drawing/2014/main" id="{BE7191DE-04C5-4AFD-AEE9-50EAEA781CAD}"/>
              </a:ext>
            </a:extLst>
          </p:cNvPr>
          <p:cNvSpPr txBox="1">
            <a:spLocks noChangeArrowheads="1"/>
          </p:cNvSpPr>
          <p:nvPr/>
        </p:nvSpPr>
        <p:spPr bwMode="auto">
          <a:xfrm>
            <a:off x="27556691" y="28484720"/>
            <a:ext cx="8354292" cy="603636"/>
          </a:xfrm>
          <a:prstGeom prst="rect">
            <a:avLst/>
          </a:prstGeom>
          <a:solidFill>
            <a:schemeClr val="tx2">
              <a:lumMod val="75000"/>
            </a:schemeClr>
          </a:solidFill>
          <a:ln w="9525">
            <a:noFill/>
            <a:miter lim="800000"/>
            <a:headEnd/>
            <a:tailEnd/>
          </a:ln>
          <a:effectLst/>
        </p:spPr>
        <p:txBody>
          <a:bodyPr wrap="square" lIns="91267" tIns="45624" rIns="91267" bIns="45624">
            <a:spAutoFit/>
          </a:bodyPr>
          <a:lstStyle/>
          <a:p>
            <a:pPr algn="ctr" eaLnBrk="0" hangingPunct="0">
              <a:spcBef>
                <a:spcPct val="50000"/>
              </a:spcBef>
            </a:pPr>
            <a:r>
              <a:rPr lang="en-US" sz="3200" b="1" dirty="0">
                <a:solidFill>
                  <a:schemeClr val="bg1"/>
                </a:solidFill>
                <a:latin typeface="Verdana" pitchFamily="34" charset="0"/>
              </a:rPr>
              <a:t>Acknowledgements &amp; Funding</a:t>
            </a:r>
          </a:p>
        </p:txBody>
      </p:sp>
      <p:pic>
        <p:nvPicPr>
          <p:cNvPr id="15" name="Picture 14" descr="OHSU_V_3C_POS.jpg">
            <a:extLst>
              <a:ext uri="{FF2B5EF4-FFF2-40B4-BE49-F238E27FC236}">
                <a16:creationId xmlns:a16="http://schemas.microsoft.com/office/drawing/2014/main" id="{04318390-8F24-4D50-AF1C-C2AB89EF6480}"/>
              </a:ext>
            </a:extLst>
          </p:cNvPr>
          <p:cNvPicPr>
            <a:picLocks noChangeAspect="1"/>
          </p:cNvPicPr>
          <p:nvPr/>
        </p:nvPicPr>
        <p:blipFill>
          <a:blip r:embed="rId3" cstate="print"/>
          <a:stretch>
            <a:fillRect/>
          </a:stretch>
        </p:blipFill>
        <p:spPr>
          <a:xfrm>
            <a:off x="33189352" y="2444139"/>
            <a:ext cx="3428212" cy="2373378"/>
          </a:xfrm>
          <a:prstGeom prst="rect">
            <a:avLst/>
          </a:prstGeom>
        </p:spPr>
      </p:pic>
      <p:sp>
        <p:nvSpPr>
          <p:cNvPr id="16" name="Text Box 406">
            <a:extLst>
              <a:ext uri="{FF2B5EF4-FFF2-40B4-BE49-F238E27FC236}">
                <a16:creationId xmlns:a16="http://schemas.microsoft.com/office/drawing/2014/main" id="{ED3393AE-9F53-4507-8C7E-96B853153262}"/>
              </a:ext>
            </a:extLst>
          </p:cNvPr>
          <p:cNvSpPr txBox="1">
            <a:spLocks noChangeArrowheads="1"/>
          </p:cNvSpPr>
          <p:nvPr/>
        </p:nvSpPr>
        <p:spPr bwMode="auto">
          <a:xfrm>
            <a:off x="696316" y="5499081"/>
            <a:ext cx="8249444" cy="10618291"/>
          </a:xfrm>
          <a:prstGeom prst="rect">
            <a:avLst/>
          </a:prstGeom>
          <a:noFill/>
          <a:ln w="9525">
            <a:noFill/>
            <a:miter lim="800000"/>
            <a:headEnd/>
            <a:tailEnd/>
          </a:ln>
          <a:effectLst/>
        </p:spPr>
        <p:txBody>
          <a:bodyPr wrap="square" lIns="457200" tIns="457200" rIns="457200" bIns="457200">
            <a:spAutoFit/>
          </a:bodyPr>
          <a:lstStyle/>
          <a:p>
            <a:pPr defTabSz="4389395"/>
            <a:r>
              <a:rPr lang="en-US" sz="1800" dirty="0">
                <a:latin typeface="Verdana" panose="020B0604030504040204" pitchFamily="34" charset="0"/>
                <a:ea typeface="Verdana" panose="020B0604030504040204" pitchFamily="34" charset="0"/>
              </a:rPr>
              <a:t>The use of </a:t>
            </a:r>
            <a:r>
              <a:rPr lang="en-US" sz="1800" i="1" dirty="0">
                <a:latin typeface="Verdana" panose="020B0604030504040204" pitchFamily="34" charset="0"/>
                <a:ea typeface="Verdana" panose="020B0604030504040204" pitchFamily="34" charset="0"/>
              </a:rPr>
              <a:t>C. elegans </a:t>
            </a:r>
            <a:r>
              <a:rPr lang="en-US" sz="1800" dirty="0">
                <a:latin typeface="Verdana" panose="020B0604030504040204" pitchFamily="34" charset="0"/>
                <a:ea typeface="Verdana" panose="020B0604030504040204" pitchFamily="34" charset="0"/>
              </a:rPr>
              <a:t>as a model for host-pathogen interactions is well established and has revealed a diverse set of sensory modalities that the worm engages in order to initiate protective behaviors including olfaction, </a:t>
            </a:r>
            <a:r>
              <a:rPr lang="en-US" sz="1800" dirty="0" err="1">
                <a:latin typeface="Verdana" panose="020B0604030504040204" pitchFamily="34" charset="0"/>
                <a:ea typeface="Verdana" panose="020B0604030504040204" pitchFamily="34" charset="0"/>
              </a:rPr>
              <a:t>aerotaxis</a:t>
            </a:r>
            <a:r>
              <a:rPr lang="en-US" sz="1800" dirty="0">
                <a:latin typeface="Verdana" panose="020B0604030504040204" pitchFamily="34" charset="0"/>
                <a:ea typeface="Verdana" panose="020B0604030504040204" pitchFamily="34" charset="0"/>
              </a:rPr>
              <a:t>, and </a:t>
            </a:r>
            <a:r>
              <a:rPr lang="en-US" sz="1800" dirty="0" err="1">
                <a:latin typeface="Verdana" panose="020B0604030504040204" pitchFamily="34" charset="0"/>
                <a:ea typeface="Verdana" panose="020B0604030504040204" pitchFamily="34" charset="0"/>
              </a:rPr>
              <a:t>mechanosensation</a:t>
            </a:r>
            <a:r>
              <a:rPr lang="en-US" sz="1800" dirty="0">
                <a:latin typeface="Verdana" panose="020B0604030504040204" pitchFamily="34" charset="0"/>
                <a:ea typeface="Verdana" panose="020B0604030504040204" pitchFamily="34" charset="0"/>
              </a:rPr>
              <a:t>. Much focus has gone into understanding the learned aversion of the initially attractive Gram-negative </a:t>
            </a:r>
            <a:r>
              <a:rPr lang="en-US" sz="1800" i="1" dirty="0">
                <a:latin typeface="Verdana" panose="020B0604030504040204" pitchFamily="34" charset="0"/>
                <a:ea typeface="Verdana" panose="020B0604030504040204" pitchFamily="34" charset="0"/>
              </a:rPr>
              <a:t>P. aeruginosa</a:t>
            </a:r>
            <a:r>
              <a:rPr lang="en-US" sz="1800" dirty="0">
                <a:latin typeface="Verdana" panose="020B0604030504040204" pitchFamily="34" charset="0"/>
                <a:ea typeface="Verdana" panose="020B0604030504040204" pitchFamily="34" charset="0"/>
              </a:rPr>
              <a:t>. Gram-positive infections, most notably with </a:t>
            </a:r>
            <a:r>
              <a:rPr lang="en-US" sz="1800" i="1" dirty="0">
                <a:latin typeface="Verdana" panose="020B0604030504040204" pitchFamily="34" charset="0"/>
                <a:ea typeface="Verdana" panose="020B0604030504040204" pitchFamily="34" charset="0"/>
              </a:rPr>
              <a:t>Enterococcus </a:t>
            </a:r>
            <a:r>
              <a:rPr lang="en-US" sz="1800" dirty="0">
                <a:latin typeface="Verdana" panose="020B0604030504040204" pitchFamily="34" charset="0"/>
                <a:ea typeface="Verdana" panose="020B0604030504040204" pitchFamily="34" charset="0"/>
              </a:rPr>
              <a:t>species, have been described in the worm, though no report on the behavioral response to these pathogens exists. Using choice assays, we observed that </a:t>
            </a:r>
            <a:r>
              <a:rPr lang="en-US" sz="1800" i="1" dirty="0">
                <a:latin typeface="Verdana" panose="020B0604030504040204" pitchFamily="34" charset="0"/>
                <a:ea typeface="Verdana" panose="020B0604030504040204" pitchFamily="34" charset="0"/>
              </a:rPr>
              <a:t>Enterococcus </a:t>
            </a:r>
            <a:r>
              <a:rPr lang="en-US" sz="1800" dirty="0">
                <a:latin typeface="Verdana" panose="020B0604030504040204" pitchFamily="34" charset="0"/>
                <a:ea typeface="Verdana" panose="020B0604030504040204" pitchFamily="34" charset="0"/>
              </a:rPr>
              <a:t>species are initially not preferred over standard </a:t>
            </a:r>
            <a:r>
              <a:rPr lang="en-US" sz="1800" i="1" dirty="0">
                <a:latin typeface="Verdana" panose="020B0604030504040204" pitchFamily="34" charset="0"/>
                <a:ea typeface="Verdana" panose="020B0604030504040204" pitchFamily="34" charset="0"/>
              </a:rPr>
              <a:t>E. coli </a:t>
            </a:r>
            <a:r>
              <a:rPr lang="en-US" sz="1800" dirty="0">
                <a:latin typeface="Verdana" panose="020B0604030504040204" pitchFamily="34" charset="0"/>
                <a:ea typeface="Verdana" panose="020B0604030504040204" pitchFamily="34" charset="0"/>
              </a:rPr>
              <a:t>OP50. Further, the worm’s behavioral response when presented with a single lawn of </a:t>
            </a:r>
            <a:r>
              <a:rPr lang="en-US" sz="1800" i="1" dirty="0">
                <a:latin typeface="Verdana" panose="020B0604030504040204" pitchFamily="34" charset="0"/>
                <a:ea typeface="Verdana" panose="020B0604030504040204" pitchFamily="34" charset="0"/>
              </a:rPr>
              <a:t>Enterococcus faecalis</a:t>
            </a:r>
            <a:r>
              <a:rPr lang="en-US" sz="1800" dirty="0">
                <a:latin typeface="Verdana" panose="020B0604030504040204" pitchFamily="34" charset="0"/>
                <a:ea typeface="Verdana" panose="020B0604030504040204" pitchFamily="34" charset="0"/>
              </a:rPr>
              <a:t>, </a:t>
            </a:r>
            <a:r>
              <a:rPr lang="en-US" sz="1800" i="1" dirty="0">
                <a:latin typeface="Verdana" panose="020B0604030504040204" pitchFamily="34" charset="0"/>
                <a:ea typeface="Verdana" panose="020B0604030504040204" pitchFamily="34" charset="0"/>
              </a:rPr>
              <a:t>E. faecium</a:t>
            </a:r>
            <a:r>
              <a:rPr lang="en-US" sz="1800" dirty="0">
                <a:latin typeface="Verdana" panose="020B0604030504040204" pitchFamily="34" charset="0"/>
                <a:ea typeface="Verdana" panose="020B0604030504040204" pitchFamily="34" charset="0"/>
              </a:rPr>
              <a:t>, or </a:t>
            </a:r>
            <a:r>
              <a:rPr lang="en-US" sz="1800" i="1" dirty="0">
                <a:latin typeface="Verdana" panose="020B0604030504040204" pitchFamily="34" charset="0"/>
                <a:ea typeface="Verdana" panose="020B0604030504040204" pitchFamily="34" charset="0"/>
              </a:rPr>
              <a:t>S. aureus</a:t>
            </a:r>
            <a:r>
              <a:rPr lang="en-US" sz="1800" dirty="0">
                <a:latin typeface="Verdana" panose="020B0604030504040204" pitchFamily="34" charset="0"/>
                <a:ea typeface="Verdana" panose="020B0604030504040204" pitchFamily="34" charset="0"/>
              </a:rPr>
              <a:t> consists of two distinct phases of avoidance: an early (1-4hr) avoidance and a late (&gt;12hr) avoidance behavior reminiscent of the response to </a:t>
            </a:r>
            <a:r>
              <a:rPr lang="en-US" sz="1800" i="1" dirty="0">
                <a:latin typeface="Verdana" panose="020B0604030504040204" pitchFamily="34" charset="0"/>
                <a:ea typeface="Verdana" panose="020B0604030504040204" pitchFamily="34" charset="0"/>
              </a:rPr>
              <a:t>P. aeruginosa</a:t>
            </a:r>
            <a:r>
              <a:rPr lang="en-US" sz="1800" dirty="0">
                <a:latin typeface="Verdana" panose="020B0604030504040204" pitchFamily="34" charset="0"/>
                <a:ea typeface="Verdana" panose="020B0604030504040204" pitchFamily="34" charset="0"/>
              </a:rPr>
              <a:t>. The early, but not late, avoidance was found to be NPR-1 and TAX-2/4 dependent. Rescuing expression of </a:t>
            </a:r>
            <a:r>
              <a:rPr lang="en-US" sz="1800" i="1" dirty="0">
                <a:latin typeface="Verdana" panose="020B0604030504040204" pitchFamily="34" charset="0"/>
                <a:ea typeface="Verdana" panose="020B0604030504040204" pitchFamily="34" charset="0"/>
              </a:rPr>
              <a:t>tax-2 </a:t>
            </a:r>
            <a:r>
              <a:rPr lang="en-US" sz="1800" dirty="0">
                <a:latin typeface="Verdana" panose="020B0604030504040204" pitchFamily="34" charset="0"/>
                <a:ea typeface="Verdana" panose="020B0604030504040204" pitchFamily="34" charset="0"/>
              </a:rPr>
              <a:t>in specific chemosensory neurons revealed that its expression in ASE neurons, known to play a role in chemotaxis and depleted-food leaving, is crucial for early avoidance of Gram-positive pathogens. Dissecting the neural circuitry further using genetically ablated neurons suggested that a synaptic partner of ASE neurons, the olfactory AWC neurons, also play a role in this early avoidance behavior, and may govern the initial preference in the choice assay. The lack of a role for NPR-1 in the late avoidance phase is surprising given its previously described role in avoidance using </a:t>
            </a:r>
            <a:r>
              <a:rPr lang="en-US" sz="1800" i="1" dirty="0">
                <a:latin typeface="Verdana" panose="020B0604030504040204" pitchFamily="34" charset="0"/>
                <a:ea typeface="Verdana" panose="020B0604030504040204" pitchFamily="34" charset="0"/>
              </a:rPr>
              <a:t>P. aeruginosa</a:t>
            </a:r>
            <a:r>
              <a:rPr lang="en-US" sz="1800" dirty="0">
                <a:latin typeface="Verdana" panose="020B0604030504040204" pitchFamily="34" charset="0"/>
                <a:ea typeface="Verdana" panose="020B0604030504040204" pitchFamily="34" charset="0"/>
              </a:rPr>
              <a:t> but reflects how different sensory pathways are engaged in response to varying environmental situations. Overall, the relatively fast avoidance of Gram-positive bacterial species by the worm provides a useful model to uncover elements of microbial cue sensation and to elucidate how that information is integrated to initiate protective behaviors.</a:t>
            </a:r>
          </a:p>
          <a:p>
            <a:pPr marL="457196" indent="-457196" defTabSz="4389395">
              <a:buFont typeface="Arial" panose="020B0604020202020204" pitchFamily="34" charset="0"/>
              <a:buChar char="•"/>
            </a:pPr>
            <a:endParaRPr lang="en-US" sz="1800" b="1" dirty="0">
              <a:latin typeface="Verdana" panose="020B0604030504040204" pitchFamily="34" charset="0"/>
              <a:ea typeface="Verdana" panose="020B0604030504040204" pitchFamily="34" charset="0"/>
            </a:endParaRPr>
          </a:p>
        </p:txBody>
      </p:sp>
      <p:sp>
        <p:nvSpPr>
          <p:cNvPr id="19" name="Text Box 406">
            <a:extLst>
              <a:ext uri="{FF2B5EF4-FFF2-40B4-BE49-F238E27FC236}">
                <a16:creationId xmlns:a16="http://schemas.microsoft.com/office/drawing/2014/main" id="{86CFC563-525B-4792-BB57-502CECB0387D}"/>
              </a:ext>
            </a:extLst>
          </p:cNvPr>
          <p:cNvSpPr txBox="1">
            <a:spLocks noChangeArrowheads="1"/>
          </p:cNvSpPr>
          <p:nvPr/>
        </p:nvSpPr>
        <p:spPr bwMode="auto">
          <a:xfrm>
            <a:off x="27474072" y="16439152"/>
            <a:ext cx="8381040" cy="4247317"/>
          </a:xfrm>
          <a:prstGeom prst="rect">
            <a:avLst/>
          </a:prstGeom>
          <a:noFill/>
          <a:ln w="9525">
            <a:noFill/>
            <a:miter lim="800000"/>
            <a:headEnd/>
            <a:tailEnd/>
          </a:ln>
          <a:effectLst/>
        </p:spPr>
        <p:txBody>
          <a:bodyPr wrap="square" lIns="457200" tIns="457200" rIns="457200" bIns="457200">
            <a:spAutoFit/>
          </a:bodyPr>
          <a:lstStyle/>
          <a:p>
            <a:pPr marL="457196" indent="-457196" defTabSz="4389395">
              <a:buFont typeface="Arial" panose="020B0604020202020204" pitchFamily="34" charset="0"/>
              <a:buChar char="•"/>
            </a:pPr>
            <a:r>
              <a:rPr lang="en-US" sz="2400" b="1" dirty="0">
                <a:latin typeface="Verdana" panose="020B0604030504040204" pitchFamily="34" charset="0"/>
                <a:ea typeface="Verdana" panose="020B0604030504040204" pitchFamily="34" charset="0"/>
              </a:rPr>
              <a:t>What are the cues leading to avoidance?</a:t>
            </a:r>
          </a:p>
          <a:p>
            <a:pPr defTabSz="4389395"/>
            <a:endParaRPr lang="en-US" sz="2400" b="1" dirty="0">
              <a:latin typeface="Verdana" panose="020B0604030504040204" pitchFamily="34" charset="0"/>
              <a:ea typeface="Verdana" panose="020B0604030504040204" pitchFamily="34" charset="0"/>
            </a:endParaRPr>
          </a:p>
          <a:p>
            <a:pPr marL="457196" indent="-457196" defTabSz="4389395">
              <a:buFont typeface="Arial" panose="020B0604020202020204" pitchFamily="34" charset="0"/>
              <a:buChar char="•"/>
            </a:pPr>
            <a:r>
              <a:rPr lang="en-US" sz="2400" b="1" dirty="0">
                <a:latin typeface="Verdana" panose="020B0604030504040204" pitchFamily="34" charset="0"/>
                <a:ea typeface="Verdana" panose="020B0604030504040204" pitchFamily="34" charset="0"/>
              </a:rPr>
              <a:t>How are these cues sensed?</a:t>
            </a:r>
          </a:p>
          <a:p>
            <a:pPr marL="457196" indent="-457196" defTabSz="4389395">
              <a:buFont typeface="Arial" panose="020B0604020202020204" pitchFamily="34" charset="0"/>
              <a:buChar char="•"/>
            </a:pPr>
            <a:endParaRPr lang="en-US" sz="2400" b="1" dirty="0">
              <a:latin typeface="Verdana" panose="020B0604030504040204" pitchFamily="34" charset="0"/>
              <a:ea typeface="Verdana" panose="020B0604030504040204" pitchFamily="34" charset="0"/>
            </a:endParaRPr>
          </a:p>
          <a:p>
            <a:pPr marL="457196" indent="-457196" defTabSz="4389395">
              <a:buFont typeface="Arial" panose="020B0604020202020204" pitchFamily="34" charset="0"/>
              <a:buChar char="•"/>
            </a:pPr>
            <a:r>
              <a:rPr lang="en-US" sz="2400" b="1" dirty="0">
                <a:latin typeface="Verdana" panose="020B0604030504040204" pitchFamily="34" charset="0"/>
                <a:ea typeface="Verdana" panose="020B0604030504040204" pitchFamily="34" charset="0"/>
              </a:rPr>
              <a:t>How does the internal state of the animal mediate avoidance?</a:t>
            </a:r>
          </a:p>
          <a:p>
            <a:pPr defTabSz="4389395"/>
            <a:endParaRPr lang="en-US" sz="2400" b="1" dirty="0">
              <a:latin typeface="Verdana" panose="020B0604030504040204" pitchFamily="34" charset="0"/>
              <a:ea typeface="Verdana" panose="020B0604030504040204" pitchFamily="34" charset="0"/>
            </a:endParaRPr>
          </a:p>
          <a:p>
            <a:pPr marL="457196" indent="-457196" defTabSz="4389395">
              <a:buFont typeface="Arial" panose="020B0604020202020204" pitchFamily="34" charset="0"/>
              <a:buChar char="•"/>
            </a:pPr>
            <a:r>
              <a:rPr lang="en-US" sz="2400" b="1" dirty="0">
                <a:latin typeface="Verdana" panose="020B0604030504040204" pitchFamily="34" charset="0"/>
                <a:ea typeface="Verdana" panose="020B0604030504040204" pitchFamily="34" charset="0"/>
              </a:rPr>
              <a:t>How are signals integrated in coming to a decision to leave a food source?</a:t>
            </a:r>
          </a:p>
        </p:txBody>
      </p:sp>
      <p:sp>
        <p:nvSpPr>
          <p:cNvPr id="20" name="Text Box 406">
            <a:extLst>
              <a:ext uri="{FF2B5EF4-FFF2-40B4-BE49-F238E27FC236}">
                <a16:creationId xmlns:a16="http://schemas.microsoft.com/office/drawing/2014/main" id="{D46BB6AD-95F4-45F0-9D40-E728671DC48C}"/>
              </a:ext>
            </a:extLst>
          </p:cNvPr>
          <p:cNvSpPr txBox="1">
            <a:spLocks noChangeArrowheads="1"/>
          </p:cNvSpPr>
          <p:nvPr/>
        </p:nvSpPr>
        <p:spPr bwMode="auto">
          <a:xfrm>
            <a:off x="27417110" y="21266915"/>
            <a:ext cx="8609264" cy="7386638"/>
          </a:xfrm>
          <a:prstGeom prst="rect">
            <a:avLst/>
          </a:prstGeom>
          <a:noFill/>
          <a:ln w="9525">
            <a:noFill/>
            <a:miter lim="800000"/>
            <a:headEnd/>
            <a:tailEnd/>
          </a:ln>
          <a:effectLst/>
        </p:spPr>
        <p:txBody>
          <a:bodyPr wrap="square" lIns="457200" tIns="457200" rIns="457200" bIns="457200">
            <a:spAutoFit/>
          </a:bodyPr>
          <a:lstStyle/>
          <a:p>
            <a:pPr defTabSz="4389395"/>
            <a:r>
              <a:rPr lang="en-US" sz="2000" b="1" dirty="0" err="1">
                <a:latin typeface="Verdana" panose="020B0604030504040204" pitchFamily="34" charset="0"/>
                <a:ea typeface="Verdana" panose="020B0604030504040204" pitchFamily="34" charset="0"/>
              </a:rPr>
              <a:t>Shtonda</a:t>
            </a:r>
            <a:r>
              <a:rPr lang="en-US" sz="2000" b="1" dirty="0">
                <a:latin typeface="Verdana" panose="020B0604030504040204" pitchFamily="34" charset="0"/>
                <a:ea typeface="Verdana" panose="020B0604030504040204" pitchFamily="34" charset="0"/>
              </a:rPr>
              <a:t> and Avery. </a:t>
            </a:r>
            <a:r>
              <a:rPr lang="en-US" sz="2000" i="1" dirty="0">
                <a:latin typeface="Verdana" panose="020B0604030504040204" pitchFamily="34" charset="0"/>
                <a:ea typeface="Verdana" panose="020B0604030504040204" pitchFamily="34" charset="0"/>
              </a:rPr>
              <a:t>Dietary choice behavior in Caenorhabditis elegans</a:t>
            </a:r>
            <a:r>
              <a:rPr lang="en-US" sz="2000" dirty="0">
                <a:latin typeface="Verdana" panose="020B0604030504040204" pitchFamily="34" charset="0"/>
                <a:ea typeface="Verdana" panose="020B0604030504040204" pitchFamily="34" charset="0"/>
              </a:rPr>
              <a:t>. J Exp Biol. 2006 Jan; 209(Pt 1): 89-102.</a:t>
            </a:r>
            <a:endParaRPr lang="en-US" sz="2000" b="1" dirty="0">
              <a:latin typeface="Verdana" panose="020B0604030504040204" pitchFamily="34" charset="0"/>
              <a:ea typeface="Verdana" panose="020B0604030504040204" pitchFamily="34" charset="0"/>
            </a:endParaRPr>
          </a:p>
          <a:p>
            <a:pPr defTabSz="4389395"/>
            <a:r>
              <a:rPr lang="en-US" sz="2000" b="1" dirty="0">
                <a:latin typeface="Verdana" panose="020B0604030504040204" pitchFamily="34" charset="0"/>
                <a:ea typeface="Verdana" panose="020B0604030504040204" pitchFamily="34" charset="0"/>
              </a:rPr>
              <a:t>Meisel and Kim. </a:t>
            </a:r>
            <a:r>
              <a:rPr lang="en-US" sz="2000" i="1" dirty="0">
                <a:latin typeface="Verdana" panose="020B0604030504040204" pitchFamily="34" charset="0"/>
                <a:ea typeface="Verdana" panose="020B0604030504040204" pitchFamily="34" charset="0"/>
              </a:rPr>
              <a:t>Behavioral avoidance of pathogenic bacteria by Caenorhabditis elegans. </a:t>
            </a:r>
            <a:r>
              <a:rPr lang="en-US" sz="2000" dirty="0">
                <a:latin typeface="Verdana" panose="020B0604030504040204" pitchFamily="34" charset="0"/>
                <a:ea typeface="Verdana" panose="020B0604030504040204" pitchFamily="34" charset="0"/>
              </a:rPr>
              <a:t>Trends Immunol. 2014 Oct; 35(10): 465-70.</a:t>
            </a:r>
          </a:p>
          <a:p>
            <a:pPr defTabSz="4389395"/>
            <a:r>
              <a:rPr lang="en-US" sz="2000" b="1" dirty="0">
                <a:latin typeface="Verdana" panose="020B0604030504040204" pitchFamily="34" charset="0"/>
                <a:ea typeface="Verdana" panose="020B0604030504040204" pitchFamily="34" charset="0"/>
              </a:rPr>
              <a:t>Yuen and </a:t>
            </a:r>
            <a:r>
              <a:rPr lang="en-US" sz="2000" b="1" dirty="0" err="1">
                <a:latin typeface="Verdana" panose="020B0604030504040204" pitchFamily="34" charset="0"/>
                <a:ea typeface="Verdana" panose="020B0604030504040204" pitchFamily="34" charset="0"/>
              </a:rPr>
              <a:t>Ausubel</a:t>
            </a:r>
            <a:r>
              <a:rPr lang="en-US" sz="2000" b="1" dirty="0">
                <a:latin typeface="Verdana" panose="020B0604030504040204" pitchFamily="34" charset="0"/>
                <a:ea typeface="Verdana" panose="020B0604030504040204" pitchFamily="34" charset="0"/>
              </a:rPr>
              <a:t>. </a:t>
            </a:r>
            <a:r>
              <a:rPr lang="en-US" sz="2000" i="1" dirty="0">
                <a:latin typeface="Verdana" panose="020B0604030504040204" pitchFamily="34" charset="0"/>
                <a:ea typeface="Verdana" panose="020B0604030504040204" pitchFamily="34" charset="0"/>
              </a:rPr>
              <a:t>Both live and dead Enterococci activate Caenorhabditis elegans host defense via immune and stress pathways. </a:t>
            </a:r>
            <a:r>
              <a:rPr lang="en-US" sz="2000" dirty="0">
                <a:latin typeface="Verdana" panose="020B0604030504040204" pitchFamily="34" charset="0"/>
                <a:ea typeface="Verdana" panose="020B0604030504040204" pitchFamily="34" charset="0"/>
              </a:rPr>
              <a:t>Virulence. 2018; 9(1): 683-699.</a:t>
            </a:r>
            <a:endParaRPr lang="en-US" sz="2000" b="1" dirty="0">
              <a:latin typeface="Verdana" panose="020B0604030504040204" pitchFamily="34" charset="0"/>
              <a:ea typeface="Verdana" panose="020B0604030504040204" pitchFamily="34" charset="0"/>
            </a:endParaRPr>
          </a:p>
          <a:p>
            <a:pPr defTabSz="4389395"/>
            <a:r>
              <a:rPr lang="en-US" sz="2000" b="1" dirty="0" err="1">
                <a:latin typeface="Verdana" panose="020B0604030504040204" pitchFamily="34" charset="0"/>
                <a:ea typeface="Verdana" panose="020B0604030504040204" pitchFamily="34" charset="0"/>
              </a:rPr>
              <a:t>Couillault</a:t>
            </a:r>
            <a:r>
              <a:rPr lang="en-US" sz="2000" b="1" dirty="0">
                <a:latin typeface="Verdana" panose="020B0604030504040204" pitchFamily="34" charset="0"/>
                <a:ea typeface="Verdana" panose="020B0604030504040204" pitchFamily="34" charset="0"/>
              </a:rPr>
              <a:t> and </a:t>
            </a:r>
            <a:r>
              <a:rPr lang="en-US" sz="2000" b="1" dirty="0" err="1">
                <a:latin typeface="Verdana" panose="020B0604030504040204" pitchFamily="34" charset="0"/>
                <a:ea typeface="Verdana" panose="020B0604030504040204" pitchFamily="34" charset="0"/>
              </a:rPr>
              <a:t>Ewbank</a:t>
            </a:r>
            <a:r>
              <a:rPr lang="en-US" sz="2000" b="1" dirty="0">
                <a:latin typeface="Verdana" panose="020B0604030504040204" pitchFamily="34" charset="0"/>
                <a:ea typeface="Verdana" panose="020B0604030504040204" pitchFamily="34" charset="0"/>
              </a:rPr>
              <a:t>. </a:t>
            </a:r>
            <a:r>
              <a:rPr lang="en-US" sz="2000" i="1" dirty="0">
                <a:latin typeface="Verdana" panose="020B0604030504040204" pitchFamily="34" charset="0"/>
                <a:ea typeface="Verdana" panose="020B0604030504040204" pitchFamily="34" charset="0"/>
              </a:rPr>
              <a:t>Diverse Bacteria Are Pathogens of Caenorhabditis elegans. </a:t>
            </a:r>
            <a:r>
              <a:rPr lang="en-US" sz="2000" dirty="0">
                <a:latin typeface="Verdana" panose="020B0604030504040204" pitchFamily="34" charset="0"/>
                <a:ea typeface="Verdana" panose="020B0604030504040204" pitchFamily="34" charset="0"/>
              </a:rPr>
              <a:t>Infect Immun. 2002 Aug; 70(8): 4705-4707.</a:t>
            </a:r>
          </a:p>
          <a:p>
            <a:pPr defTabSz="4389395"/>
            <a:r>
              <a:rPr lang="en-US" sz="2000" b="1" dirty="0">
                <a:latin typeface="Verdana" panose="020B0604030504040204" pitchFamily="34" charset="0"/>
                <a:ea typeface="Verdana" panose="020B0604030504040204" pitchFamily="34" charset="0"/>
              </a:rPr>
              <a:t>Milward et al. </a:t>
            </a:r>
            <a:r>
              <a:rPr lang="en-US" sz="2000" i="1" dirty="0">
                <a:latin typeface="Verdana" panose="020B0604030504040204" pitchFamily="34" charset="0"/>
                <a:ea typeface="Verdana" panose="020B0604030504040204" pitchFamily="34" charset="0"/>
              </a:rPr>
              <a:t>Neuronal and molecular substrates for optimal foraging in Caenorhabditis elegans. </a:t>
            </a:r>
            <a:r>
              <a:rPr lang="en-US" sz="2000" dirty="0">
                <a:latin typeface="Verdana" panose="020B0604030504040204" pitchFamily="34" charset="0"/>
                <a:ea typeface="Verdana" panose="020B0604030504040204" pitchFamily="34" charset="0"/>
              </a:rPr>
              <a:t>PNAS. 2011 Dec; 108(51): 20672-20677.</a:t>
            </a:r>
          </a:p>
          <a:p>
            <a:pPr defTabSz="4389395"/>
            <a:r>
              <a:rPr lang="en-US" sz="2000" b="1" dirty="0">
                <a:latin typeface="Verdana" panose="020B0604030504040204" pitchFamily="34" charset="0"/>
                <a:ea typeface="Verdana" panose="020B0604030504040204" pitchFamily="34" charset="0"/>
              </a:rPr>
              <a:t>Singh and </a:t>
            </a:r>
            <a:r>
              <a:rPr lang="en-US" sz="2000" b="1" dirty="0" err="1">
                <a:latin typeface="Verdana" panose="020B0604030504040204" pitchFamily="34" charset="0"/>
                <a:ea typeface="Verdana" panose="020B0604030504040204" pitchFamily="34" charset="0"/>
              </a:rPr>
              <a:t>Aballay</a:t>
            </a:r>
            <a:r>
              <a:rPr lang="en-US" sz="2000" b="1" dirty="0">
                <a:latin typeface="Verdana" panose="020B0604030504040204" pitchFamily="34" charset="0"/>
                <a:ea typeface="Verdana" panose="020B0604030504040204" pitchFamily="34" charset="0"/>
              </a:rPr>
              <a:t>. </a:t>
            </a:r>
            <a:r>
              <a:rPr lang="en-US" sz="2000" i="1" dirty="0">
                <a:latin typeface="Verdana" panose="020B0604030504040204" pitchFamily="34" charset="0"/>
                <a:ea typeface="Verdana" panose="020B0604030504040204" pitchFamily="34" charset="0"/>
              </a:rPr>
              <a:t>Microbial Colonization Activates an Immune Fight-and-Flight Response via Neuroendocrine Signaling. </a:t>
            </a:r>
            <a:r>
              <a:rPr lang="en-US" sz="2000" dirty="0">
                <a:latin typeface="Verdana" panose="020B0604030504040204" pitchFamily="34" charset="0"/>
                <a:ea typeface="Verdana" panose="020B0604030504040204" pitchFamily="34" charset="0"/>
              </a:rPr>
              <a:t>Dev Cell. 2019 Apr; 49(1): 89-99.</a:t>
            </a:r>
          </a:p>
          <a:p>
            <a:pPr defTabSz="4389395"/>
            <a:r>
              <a:rPr lang="en-US" sz="2000" b="1" dirty="0">
                <a:latin typeface="Verdana" panose="020B0604030504040204" pitchFamily="34" charset="0"/>
                <a:ea typeface="Verdana" panose="020B0604030504040204" pitchFamily="34" charset="0"/>
              </a:rPr>
              <a:t>Tran et al. </a:t>
            </a:r>
            <a:r>
              <a:rPr lang="en-US" sz="2000" i="1" dirty="0">
                <a:latin typeface="Verdana" panose="020B0604030504040204" pitchFamily="34" charset="0"/>
                <a:ea typeface="Verdana" panose="020B0604030504040204" pitchFamily="34" charset="0"/>
              </a:rPr>
              <a:t>C. elegans avoids toxin-producing Streptomyces using a seven transmembrane domain chemosensory receptor. </a:t>
            </a:r>
            <a:r>
              <a:rPr lang="en-US" sz="2000" dirty="0" err="1">
                <a:latin typeface="Verdana" panose="020B0604030504040204" pitchFamily="34" charset="0"/>
                <a:ea typeface="Verdana" panose="020B0604030504040204" pitchFamily="34" charset="0"/>
              </a:rPr>
              <a:t>eLIFE</a:t>
            </a:r>
            <a:r>
              <a:rPr lang="en-US" sz="2000" dirty="0">
                <a:latin typeface="Verdana" panose="020B0604030504040204" pitchFamily="34" charset="0"/>
                <a:ea typeface="Verdana" panose="020B0604030504040204" pitchFamily="34" charset="0"/>
              </a:rPr>
              <a:t>. 2017 Sep; 6: e23770.</a:t>
            </a:r>
            <a:endParaRPr lang="en-US" sz="2000" b="1" dirty="0">
              <a:latin typeface="Verdana" panose="020B0604030504040204" pitchFamily="34" charset="0"/>
              <a:ea typeface="Verdana" panose="020B0604030504040204" pitchFamily="34" charset="0"/>
            </a:endParaRPr>
          </a:p>
        </p:txBody>
      </p:sp>
      <p:sp>
        <p:nvSpPr>
          <p:cNvPr id="21" name="Text Box 406">
            <a:extLst>
              <a:ext uri="{FF2B5EF4-FFF2-40B4-BE49-F238E27FC236}">
                <a16:creationId xmlns:a16="http://schemas.microsoft.com/office/drawing/2014/main" id="{5B0A4ADB-19CB-4DA8-9022-DDDA850546FE}"/>
              </a:ext>
            </a:extLst>
          </p:cNvPr>
          <p:cNvSpPr txBox="1">
            <a:spLocks noChangeArrowheads="1"/>
          </p:cNvSpPr>
          <p:nvPr/>
        </p:nvSpPr>
        <p:spPr bwMode="auto">
          <a:xfrm>
            <a:off x="27613841" y="28923833"/>
            <a:ext cx="8191867" cy="3077766"/>
          </a:xfrm>
          <a:prstGeom prst="rect">
            <a:avLst/>
          </a:prstGeom>
          <a:noFill/>
          <a:ln w="9525">
            <a:noFill/>
            <a:miter lim="800000"/>
            <a:headEnd/>
            <a:tailEnd/>
          </a:ln>
          <a:effectLst/>
        </p:spPr>
        <p:txBody>
          <a:bodyPr wrap="square" lIns="457200" tIns="457200" rIns="457200" bIns="457200">
            <a:spAutoFit/>
          </a:bodyPr>
          <a:lstStyle/>
          <a:p>
            <a:pPr defTabSz="4389395"/>
            <a:r>
              <a:rPr lang="en-US" sz="2000" dirty="0">
                <a:latin typeface="Verdana" panose="020B0604030504040204" pitchFamily="34" charset="0"/>
                <a:ea typeface="Verdana" panose="020B0604030504040204" pitchFamily="34" charset="0"/>
              </a:rPr>
              <a:t>Many strains were obtained from the Caenorhabditis Genetics Center. Support was provided by institutional training grants to A.F. and NIH grants 5R01AI117911 and 3R37GM070977 to A.A. I would also like to thank the members of the </a:t>
            </a:r>
            <a:r>
              <a:rPr lang="en-US" sz="2000" dirty="0" err="1">
                <a:latin typeface="Verdana" panose="020B0604030504040204" pitchFamily="34" charset="0"/>
                <a:ea typeface="Verdana" panose="020B0604030504040204" pitchFamily="34" charset="0"/>
              </a:rPr>
              <a:t>Aballay</a:t>
            </a:r>
            <a:r>
              <a:rPr lang="en-US" sz="2000" dirty="0">
                <a:latin typeface="Verdana" panose="020B0604030504040204" pitchFamily="34" charset="0"/>
                <a:ea typeface="Verdana" panose="020B0604030504040204" pitchFamily="34" charset="0"/>
              </a:rPr>
              <a:t> Lab for their comments and suggestions on experiments, and numerous helpful discussions. </a:t>
            </a:r>
          </a:p>
        </p:txBody>
      </p:sp>
      <p:graphicFrame>
        <p:nvGraphicFramePr>
          <p:cNvPr id="23" name="Object 22">
            <a:extLst>
              <a:ext uri="{FF2B5EF4-FFF2-40B4-BE49-F238E27FC236}">
                <a16:creationId xmlns:a16="http://schemas.microsoft.com/office/drawing/2014/main" id="{8834D686-8057-4EC3-BE0D-DB8C860BA2CF}"/>
              </a:ext>
            </a:extLst>
          </p:cNvPr>
          <p:cNvGraphicFramePr>
            <a:graphicFrameLocks noChangeAspect="1"/>
          </p:cNvGraphicFramePr>
          <p:nvPr>
            <p:extLst>
              <p:ext uri="{D42A27DB-BD31-4B8C-83A1-F6EECF244321}">
                <p14:modId xmlns:p14="http://schemas.microsoft.com/office/powerpoint/2010/main" val="2552768143"/>
              </p:ext>
            </p:extLst>
          </p:nvPr>
        </p:nvGraphicFramePr>
        <p:xfrm>
          <a:off x="18288000" y="5595857"/>
          <a:ext cx="8326231" cy="4768728"/>
        </p:xfrm>
        <a:graphic>
          <a:graphicData uri="http://schemas.openxmlformats.org/presentationml/2006/ole">
            <mc:AlternateContent xmlns:mc="http://schemas.openxmlformats.org/markup-compatibility/2006">
              <mc:Choice xmlns:v="urn:schemas-microsoft-com:vml" Requires="v">
                <p:oleObj spid="_x0000_s43986" name="Prism 8" r:id="rId4" imgW="5205041" imgH="2982075" progId="Prism8.Document">
                  <p:embed/>
                </p:oleObj>
              </mc:Choice>
              <mc:Fallback>
                <p:oleObj name="Prism 8" r:id="rId4" imgW="5205041" imgH="2982075" progId="Prism8.Document">
                  <p:embed/>
                  <p:pic>
                    <p:nvPicPr>
                      <p:cNvPr id="0" name=""/>
                      <p:cNvPicPr/>
                      <p:nvPr/>
                    </p:nvPicPr>
                    <p:blipFill>
                      <a:blip r:embed="rId5"/>
                      <a:stretch>
                        <a:fillRect/>
                      </a:stretch>
                    </p:blipFill>
                    <p:spPr>
                      <a:xfrm>
                        <a:off x="18288000" y="5595857"/>
                        <a:ext cx="8326231" cy="4768728"/>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EC17EC00-A4B8-4CCF-9723-678DA6D231A8}"/>
              </a:ext>
            </a:extLst>
          </p:cNvPr>
          <p:cNvGraphicFramePr>
            <a:graphicFrameLocks noChangeAspect="1"/>
          </p:cNvGraphicFramePr>
          <p:nvPr>
            <p:extLst>
              <p:ext uri="{D42A27DB-BD31-4B8C-83A1-F6EECF244321}">
                <p14:modId xmlns:p14="http://schemas.microsoft.com/office/powerpoint/2010/main" val="809006023"/>
              </p:ext>
            </p:extLst>
          </p:nvPr>
        </p:nvGraphicFramePr>
        <p:xfrm>
          <a:off x="10728847" y="5575997"/>
          <a:ext cx="6202698" cy="4807538"/>
        </p:xfrm>
        <a:graphic>
          <a:graphicData uri="http://schemas.openxmlformats.org/presentationml/2006/ole">
            <mc:AlternateContent xmlns:mc="http://schemas.openxmlformats.org/markup-compatibility/2006">
              <mc:Choice xmlns:v="urn:schemas-microsoft-com:vml" Requires="v">
                <p:oleObj spid="_x0000_s43987" name="Prism 8" r:id="rId6" imgW="3846610" imgH="2982075" progId="Prism8.Document">
                  <p:embed/>
                </p:oleObj>
              </mc:Choice>
              <mc:Fallback>
                <p:oleObj name="Prism 8" r:id="rId6" imgW="3846610" imgH="2982075" progId="Prism8.Document">
                  <p:embed/>
                  <p:pic>
                    <p:nvPicPr>
                      <p:cNvPr id="0" name=""/>
                      <p:cNvPicPr/>
                      <p:nvPr/>
                    </p:nvPicPr>
                    <p:blipFill>
                      <a:blip r:embed="rId7"/>
                      <a:stretch>
                        <a:fillRect/>
                      </a:stretch>
                    </p:blipFill>
                    <p:spPr>
                      <a:xfrm>
                        <a:off x="10728847" y="5575997"/>
                        <a:ext cx="6202698" cy="4807538"/>
                      </a:xfrm>
                      <a:prstGeom prst="rect">
                        <a:avLst/>
                      </a:prstGeom>
                    </p:spPr>
                  </p:pic>
                </p:oleObj>
              </mc:Fallback>
            </mc:AlternateContent>
          </a:graphicData>
        </a:graphic>
      </p:graphicFrame>
      <p:graphicFrame>
        <p:nvGraphicFramePr>
          <p:cNvPr id="40" name="Object 39">
            <a:extLst>
              <a:ext uri="{FF2B5EF4-FFF2-40B4-BE49-F238E27FC236}">
                <a16:creationId xmlns:a16="http://schemas.microsoft.com/office/drawing/2014/main" id="{DEEBF0AE-15B4-403B-9E90-ED4B7B5C4EC9}"/>
              </a:ext>
            </a:extLst>
          </p:cNvPr>
          <p:cNvGraphicFramePr>
            <a:graphicFrameLocks noChangeAspect="1"/>
          </p:cNvGraphicFramePr>
          <p:nvPr>
            <p:extLst>
              <p:ext uri="{D42A27DB-BD31-4B8C-83A1-F6EECF244321}">
                <p14:modId xmlns:p14="http://schemas.microsoft.com/office/powerpoint/2010/main" val="113906870"/>
              </p:ext>
            </p:extLst>
          </p:nvPr>
        </p:nvGraphicFramePr>
        <p:xfrm>
          <a:off x="10728845" y="11792575"/>
          <a:ext cx="6202699" cy="4813499"/>
        </p:xfrm>
        <a:graphic>
          <a:graphicData uri="http://schemas.openxmlformats.org/presentationml/2006/ole">
            <mc:AlternateContent xmlns:mc="http://schemas.openxmlformats.org/markup-compatibility/2006">
              <mc:Choice xmlns:v="urn:schemas-microsoft-com:vml" Requires="v">
                <p:oleObj spid="_x0000_s43988" name="Prism 8" r:id="rId8" imgW="3841928" imgH="2982075" progId="Prism8.Document">
                  <p:embed/>
                </p:oleObj>
              </mc:Choice>
              <mc:Fallback>
                <p:oleObj name="Prism 8" r:id="rId8" imgW="3841928" imgH="2982075" progId="Prism8.Document">
                  <p:embed/>
                  <p:pic>
                    <p:nvPicPr>
                      <p:cNvPr id="0" name=""/>
                      <p:cNvPicPr/>
                      <p:nvPr/>
                    </p:nvPicPr>
                    <p:blipFill>
                      <a:blip r:embed="rId9"/>
                      <a:stretch>
                        <a:fillRect/>
                      </a:stretch>
                    </p:blipFill>
                    <p:spPr>
                      <a:xfrm>
                        <a:off x="10728845" y="11792575"/>
                        <a:ext cx="6202699" cy="4813499"/>
                      </a:xfrm>
                      <a:prstGeom prst="rect">
                        <a:avLst/>
                      </a:prstGeom>
                    </p:spPr>
                  </p:pic>
                </p:oleObj>
              </mc:Fallback>
            </mc:AlternateContent>
          </a:graphicData>
        </a:graphic>
      </p:graphicFrame>
      <p:graphicFrame>
        <p:nvGraphicFramePr>
          <p:cNvPr id="41" name="Object 40">
            <a:extLst>
              <a:ext uri="{FF2B5EF4-FFF2-40B4-BE49-F238E27FC236}">
                <a16:creationId xmlns:a16="http://schemas.microsoft.com/office/drawing/2014/main" id="{ED9B3083-53AA-4766-9CF8-04D5FA93B75E}"/>
              </a:ext>
            </a:extLst>
          </p:cNvPr>
          <p:cNvGraphicFramePr>
            <a:graphicFrameLocks noChangeAspect="1"/>
          </p:cNvGraphicFramePr>
          <p:nvPr>
            <p:extLst>
              <p:ext uri="{D42A27DB-BD31-4B8C-83A1-F6EECF244321}">
                <p14:modId xmlns:p14="http://schemas.microsoft.com/office/powerpoint/2010/main" val="21812214"/>
              </p:ext>
            </p:extLst>
          </p:nvPr>
        </p:nvGraphicFramePr>
        <p:xfrm>
          <a:off x="18288000" y="11792576"/>
          <a:ext cx="7507745" cy="4807210"/>
        </p:xfrm>
        <a:graphic>
          <a:graphicData uri="http://schemas.openxmlformats.org/presentationml/2006/ole">
            <mc:AlternateContent xmlns:mc="http://schemas.openxmlformats.org/markup-compatibility/2006">
              <mc:Choice xmlns:v="urn:schemas-microsoft-com:vml" Requires="v">
                <p:oleObj spid="_x0000_s43989" name="Prism 8" r:id="rId10" imgW="4656195" imgH="2982075" progId="Prism8.Document">
                  <p:embed/>
                </p:oleObj>
              </mc:Choice>
              <mc:Fallback>
                <p:oleObj name="Prism 8" r:id="rId10" imgW="4656195" imgH="2982075" progId="Prism8.Document">
                  <p:embed/>
                  <p:pic>
                    <p:nvPicPr>
                      <p:cNvPr id="0" name=""/>
                      <p:cNvPicPr/>
                      <p:nvPr/>
                    </p:nvPicPr>
                    <p:blipFill>
                      <a:blip r:embed="rId11"/>
                      <a:stretch>
                        <a:fillRect/>
                      </a:stretch>
                    </p:blipFill>
                    <p:spPr>
                      <a:xfrm>
                        <a:off x="18288000" y="11792576"/>
                        <a:ext cx="7507745" cy="4807210"/>
                      </a:xfrm>
                      <a:prstGeom prst="rect">
                        <a:avLst/>
                      </a:prstGeom>
                    </p:spPr>
                  </p:pic>
                </p:oleObj>
              </mc:Fallback>
            </mc:AlternateContent>
          </a:graphicData>
        </a:graphic>
      </p:graphicFrame>
      <p:graphicFrame>
        <p:nvGraphicFramePr>
          <p:cNvPr id="47" name="Object 46">
            <a:extLst>
              <a:ext uri="{FF2B5EF4-FFF2-40B4-BE49-F238E27FC236}">
                <a16:creationId xmlns:a16="http://schemas.microsoft.com/office/drawing/2014/main" id="{6ADECB6F-2875-4AC6-86CA-046AB43EABF9}"/>
              </a:ext>
            </a:extLst>
          </p:cNvPr>
          <p:cNvGraphicFramePr>
            <a:graphicFrameLocks noChangeAspect="1"/>
          </p:cNvGraphicFramePr>
          <p:nvPr>
            <p:extLst>
              <p:ext uri="{D42A27DB-BD31-4B8C-83A1-F6EECF244321}">
                <p14:modId xmlns:p14="http://schemas.microsoft.com/office/powerpoint/2010/main" val="3410648345"/>
              </p:ext>
            </p:extLst>
          </p:nvPr>
        </p:nvGraphicFramePr>
        <p:xfrm>
          <a:off x="16265142" y="25256098"/>
          <a:ext cx="4181287" cy="5710285"/>
        </p:xfrm>
        <a:graphic>
          <a:graphicData uri="http://schemas.openxmlformats.org/presentationml/2006/ole">
            <mc:AlternateContent xmlns:mc="http://schemas.openxmlformats.org/markup-compatibility/2006">
              <mc:Choice xmlns:v="urn:schemas-microsoft-com:vml" Requires="v">
                <p:oleObj spid="_x0000_s43990" name="Prism 8" r:id="rId12" imgW="2617827" imgH="3575249" progId="Prism8.Document">
                  <p:embed/>
                </p:oleObj>
              </mc:Choice>
              <mc:Fallback>
                <p:oleObj name="Prism 8" r:id="rId12" imgW="2617827" imgH="3575249" progId="Prism8.Document">
                  <p:embed/>
                  <p:pic>
                    <p:nvPicPr>
                      <p:cNvPr id="0" name=""/>
                      <p:cNvPicPr/>
                      <p:nvPr/>
                    </p:nvPicPr>
                    <p:blipFill>
                      <a:blip r:embed="rId13"/>
                      <a:stretch>
                        <a:fillRect/>
                      </a:stretch>
                    </p:blipFill>
                    <p:spPr>
                      <a:xfrm>
                        <a:off x="16265142" y="25256098"/>
                        <a:ext cx="4181287" cy="5710285"/>
                      </a:xfrm>
                      <a:prstGeom prst="rect">
                        <a:avLst/>
                      </a:prstGeom>
                    </p:spPr>
                  </p:pic>
                </p:oleObj>
              </mc:Fallback>
            </mc:AlternateContent>
          </a:graphicData>
        </a:graphic>
      </p:graphicFrame>
      <p:graphicFrame>
        <p:nvGraphicFramePr>
          <p:cNvPr id="50" name="Object 49">
            <a:extLst>
              <a:ext uri="{FF2B5EF4-FFF2-40B4-BE49-F238E27FC236}">
                <a16:creationId xmlns:a16="http://schemas.microsoft.com/office/drawing/2014/main" id="{1A837D39-AFF3-4F43-9D60-151DD963CC44}"/>
              </a:ext>
            </a:extLst>
          </p:cNvPr>
          <p:cNvGraphicFramePr>
            <a:graphicFrameLocks noChangeAspect="1"/>
          </p:cNvGraphicFramePr>
          <p:nvPr>
            <p:extLst>
              <p:ext uri="{D42A27DB-BD31-4B8C-83A1-F6EECF244321}">
                <p14:modId xmlns:p14="http://schemas.microsoft.com/office/powerpoint/2010/main" val="195996560"/>
              </p:ext>
            </p:extLst>
          </p:nvPr>
        </p:nvGraphicFramePr>
        <p:xfrm>
          <a:off x="16332345" y="17355412"/>
          <a:ext cx="6456161" cy="8153570"/>
        </p:xfrm>
        <a:graphic>
          <a:graphicData uri="http://schemas.openxmlformats.org/presentationml/2006/ole">
            <mc:AlternateContent xmlns:mc="http://schemas.openxmlformats.org/markup-compatibility/2006">
              <mc:Choice xmlns:v="urn:schemas-microsoft-com:vml" Requires="v">
                <p:oleObj spid="_x0000_s43991" name="Prism 8" r:id="rId14" imgW="3073398" imgH="3881740" progId="Prism8.Document">
                  <p:embed/>
                </p:oleObj>
              </mc:Choice>
              <mc:Fallback>
                <p:oleObj name="Prism 8" r:id="rId14" imgW="3073398" imgH="3881740" progId="Prism8.Document">
                  <p:embed/>
                  <p:pic>
                    <p:nvPicPr>
                      <p:cNvPr id="0" name=""/>
                      <p:cNvPicPr/>
                      <p:nvPr/>
                    </p:nvPicPr>
                    <p:blipFill>
                      <a:blip r:embed="rId15"/>
                      <a:stretch>
                        <a:fillRect/>
                      </a:stretch>
                    </p:blipFill>
                    <p:spPr>
                      <a:xfrm>
                        <a:off x="16332345" y="17355412"/>
                        <a:ext cx="6456161" cy="8153570"/>
                      </a:xfrm>
                      <a:prstGeom prst="rect">
                        <a:avLst/>
                      </a:prstGeom>
                    </p:spPr>
                  </p:pic>
                </p:oleObj>
              </mc:Fallback>
            </mc:AlternateContent>
          </a:graphicData>
        </a:graphic>
      </p:graphicFrame>
      <p:graphicFrame>
        <p:nvGraphicFramePr>
          <p:cNvPr id="55" name="Object 54">
            <a:extLst>
              <a:ext uri="{FF2B5EF4-FFF2-40B4-BE49-F238E27FC236}">
                <a16:creationId xmlns:a16="http://schemas.microsoft.com/office/drawing/2014/main" id="{5A7BAC99-29D1-4E94-8950-DF8BDA8E862D}"/>
              </a:ext>
            </a:extLst>
          </p:cNvPr>
          <p:cNvGraphicFramePr>
            <a:graphicFrameLocks noChangeAspect="1"/>
          </p:cNvGraphicFramePr>
          <p:nvPr>
            <p:extLst>
              <p:ext uri="{D42A27DB-BD31-4B8C-83A1-F6EECF244321}">
                <p14:modId xmlns:p14="http://schemas.microsoft.com/office/powerpoint/2010/main" val="2313361291"/>
              </p:ext>
            </p:extLst>
          </p:nvPr>
        </p:nvGraphicFramePr>
        <p:xfrm>
          <a:off x="10754821" y="25229317"/>
          <a:ext cx="4953441" cy="7046153"/>
        </p:xfrm>
        <a:graphic>
          <a:graphicData uri="http://schemas.openxmlformats.org/presentationml/2006/ole">
            <mc:AlternateContent xmlns:mc="http://schemas.openxmlformats.org/markup-compatibility/2006">
              <mc:Choice xmlns:v="urn:schemas-microsoft-com:vml" Requires="v">
                <p:oleObj spid="_x0000_s43992" name="Prism 8" r:id="rId16" imgW="3050710" imgH="4340576" progId="Prism8.Document">
                  <p:embed/>
                </p:oleObj>
              </mc:Choice>
              <mc:Fallback>
                <p:oleObj name="Prism 8" r:id="rId16" imgW="3050710" imgH="4340576" progId="Prism8.Document">
                  <p:embed/>
                  <p:pic>
                    <p:nvPicPr>
                      <p:cNvPr id="0" name=""/>
                      <p:cNvPicPr/>
                      <p:nvPr/>
                    </p:nvPicPr>
                    <p:blipFill>
                      <a:blip r:embed="rId17"/>
                      <a:stretch>
                        <a:fillRect/>
                      </a:stretch>
                    </p:blipFill>
                    <p:spPr>
                      <a:xfrm>
                        <a:off x="10754821" y="25229317"/>
                        <a:ext cx="4953441" cy="7046153"/>
                      </a:xfrm>
                      <a:prstGeom prst="rect">
                        <a:avLst/>
                      </a:prstGeom>
                    </p:spPr>
                  </p:pic>
                </p:oleObj>
              </mc:Fallback>
            </mc:AlternateContent>
          </a:graphicData>
        </a:graphic>
      </p:graphicFrame>
      <p:grpSp>
        <p:nvGrpSpPr>
          <p:cNvPr id="445" name="Group 444">
            <a:extLst>
              <a:ext uri="{FF2B5EF4-FFF2-40B4-BE49-F238E27FC236}">
                <a16:creationId xmlns:a16="http://schemas.microsoft.com/office/drawing/2014/main" id="{91827694-0E04-42AB-869C-899BAA51ED38}"/>
              </a:ext>
            </a:extLst>
          </p:cNvPr>
          <p:cNvGrpSpPr/>
          <p:nvPr/>
        </p:nvGrpSpPr>
        <p:grpSpPr>
          <a:xfrm>
            <a:off x="9976460" y="17490503"/>
            <a:ext cx="5991225" cy="5469253"/>
            <a:chOff x="9976460" y="17909603"/>
            <a:chExt cx="5991225" cy="5469253"/>
          </a:xfrm>
        </p:grpSpPr>
        <p:graphicFrame>
          <p:nvGraphicFramePr>
            <p:cNvPr id="43" name="Object 42">
              <a:extLst>
                <a:ext uri="{FF2B5EF4-FFF2-40B4-BE49-F238E27FC236}">
                  <a16:creationId xmlns:a16="http://schemas.microsoft.com/office/drawing/2014/main" id="{01E55B42-E5AA-468D-B4B9-08591AA66493}"/>
                </a:ext>
              </a:extLst>
            </p:cNvPr>
            <p:cNvGraphicFramePr>
              <a:graphicFrameLocks noChangeAspect="1"/>
            </p:cNvGraphicFramePr>
            <p:nvPr>
              <p:extLst>
                <p:ext uri="{D42A27DB-BD31-4B8C-83A1-F6EECF244321}">
                  <p14:modId xmlns:p14="http://schemas.microsoft.com/office/powerpoint/2010/main" val="451539060"/>
                </p:ext>
              </p:extLst>
            </p:nvPr>
          </p:nvGraphicFramePr>
          <p:xfrm>
            <a:off x="9976460" y="17909603"/>
            <a:ext cx="5991225" cy="5469253"/>
          </p:xfrm>
          <a:graphic>
            <a:graphicData uri="http://schemas.openxmlformats.org/presentationml/2006/ole">
              <mc:AlternateContent xmlns:mc="http://schemas.openxmlformats.org/markup-compatibility/2006">
                <mc:Choice xmlns:v="urn:schemas-microsoft-com:vml" Requires="v">
                  <p:oleObj spid="_x0000_s43993" name="Prism 8" r:id="rId18" imgW="3316130" imgH="3027815" progId="Prism8.Document">
                    <p:embed/>
                  </p:oleObj>
                </mc:Choice>
                <mc:Fallback>
                  <p:oleObj name="Prism 8" r:id="rId18" imgW="3316130" imgH="3027815" progId="Prism8.Document">
                    <p:embed/>
                    <p:pic>
                      <p:nvPicPr>
                        <p:cNvPr id="0" name=""/>
                        <p:cNvPicPr/>
                        <p:nvPr/>
                      </p:nvPicPr>
                      <p:blipFill>
                        <a:blip r:embed="rId19"/>
                        <a:stretch>
                          <a:fillRect/>
                        </a:stretch>
                      </p:blipFill>
                      <p:spPr>
                        <a:xfrm>
                          <a:off x="9976460" y="17909603"/>
                          <a:ext cx="5991225" cy="5469253"/>
                        </a:xfrm>
                        <a:prstGeom prst="rect">
                          <a:avLst/>
                        </a:prstGeom>
                      </p:spPr>
                    </p:pic>
                  </p:oleObj>
                </mc:Fallback>
              </mc:AlternateContent>
            </a:graphicData>
          </a:graphic>
        </p:graphicFrame>
        <p:sp>
          <p:nvSpPr>
            <p:cNvPr id="59" name="Freeform 4">
              <a:extLst>
                <a:ext uri="{FF2B5EF4-FFF2-40B4-BE49-F238E27FC236}">
                  <a16:creationId xmlns:a16="http://schemas.microsoft.com/office/drawing/2014/main" id="{F5BDF3FA-8736-4ADC-872A-921229B813F1}"/>
                </a:ext>
              </a:extLst>
            </p:cNvPr>
            <p:cNvSpPr/>
            <p:nvPr/>
          </p:nvSpPr>
          <p:spPr>
            <a:xfrm>
              <a:off x="13708467" y="19016343"/>
              <a:ext cx="1990798" cy="766869"/>
            </a:xfrm>
            <a:custGeom>
              <a:avLst/>
              <a:gdLst>
                <a:gd name="connsiteX0" fmla="*/ 108 w 3893189"/>
                <a:gd name="connsiteY0" fmla="*/ 582247 h 1187863"/>
                <a:gd name="connsiteX1" fmla="*/ 556162 w 3893189"/>
                <a:gd name="connsiteY1" fmla="*/ 1480 h 1187863"/>
                <a:gd name="connsiteX2" fmla="*/ 1816551 w 3893189"/>
                <a:gd name="connsiteY2" fmla="*/ 779956 h 1187863"/>
                <a:gd name="connsiteX3" fmla="*/ 2755665 w 3893189"/>
                <a:gd name="connsiteY3" fmla="*/ 236258 h 1187863"/>
                <a:gd name="connsiteX4" fmla="*/ 3435286 w 3893189"/>
                <a:gd name="connsiteY4" fmla="*/ 656388 h 1187863"/>
                <a:gd name="connsiteX5" fmla="*/ 3892486 w 3893189"/>
                <a:gd name="connsiteY5" fmla="*/ 384539 h 1187863"/>
                <a:gd name="connsiteX6" fmla="*/ 3521784 w 3893189"/>
                <a:gd name="connsiteY6" fmla="*/ 990020 h 1187863"/>
                <a:gd name="connsiteX7" fmla="*/ 2842162 w 3893189"/>
                <a:gd name="connsiteY7" fmla="*/ 582247 h 1187863"/>
                <a:gd name="connsiteX8" fmla="*/ 2026616 w 3893189"/>
                <a:gd name="connsiteY8" fmla="*/ 1187729 h 1187863"/>
                <a:gd name="connsiteX9" fmla="*/ 593232 w 3893189"/>
                <a:gd name="connsiteY9" fmla="*/ 520464 h 1187863"/>
                <a:gd name="connsiteX10" fmla="*/ 108 w 3893189"/>
                <a:gd name="connsiteY10" fmla="*/ 582247 h 1187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93189" h="1187863">
                  <a:moveTo>
                    <a:pt x="108" y="582247"/>
                  </a:moveTo>
                  <a:cubicBezTo>
                    <a:pt x="-6070" y="495750"/>
                    <a:pt x="253422" y="-31471"/>
                    <a:pt x="556162" y="1480"/>
                  </a:cubicBezTo>
                  <a:cubicBezTo>
                    <a:pt x="858902" y="34431"/>
                    <a:pt x="1449967" y="740826"/>
                    <a:pt x="1816551" y="779956"/>
                  </a:cubicBezTo>
                  <a:cubicBezTo>
                    <a:pt x="2183135" y="819086"/>
                    <a:pt x="2485876" y="256853"/>
                    <a:pt x="2755665" y="236258"/>
                  </a:cubicBezTo>
                  <a:cubicBezTo>
                    <a:pt x="3025454" y="215663"/>
                    <a:pt x="3245816" y="631674"/>
                    <a:pt x="3435286" y="656388"/>
                  </a:cubicBezTo>
                  <a:cubicBezTo>
                    <a:pt x="3624756" y="681102"/>
                    <a:pt x="3878070" y="328934"/>
                    <a:pt x="3892486" y="384539"/>
                  </a:cubicBezTo>
                  <a:cubicBezTo>
                    <a:pt x="3906902" y="440144"/>
                    <a:pt x="3696838" y="957069"/>
                    <a:pt x="3521784" y="990020"/>
                  </a:cubicBezTo>
                  <a:cubicBezTo>
                    <a:pt x="3346730" y="1022971"/>
                    <a:pt x="3091357" y="549296"/>
                    <a:pt x="2842162" y="582247"/>
                  </a:cubicBezTo>
                  <a:cubicBezTo>
                    <a:pt x="2592967" y="615198"/>
                    <a:pt x="2401438" y="1198026"/>
                    <a:pt x="2026616" y="1187729"/>
                  </a:cubicBezTo>
                  <a:cubicBezTo>
                    <a:pt x="1651794" y="1177432"/>
                    <a:pt x="928924" y="615199"/>
                    <a:pt x="593232" y="520464"/>
                  </a:cubicBezTo>
                  <a:cubicBezTo>
                    <a:pt x="257540" y="425729"/>
                    <a:pt x="6286" y="668744"/>
                    <a:pt x="108" y="582247"/>
                  </a:cubicBezTo>
                  <a:close/>
                </a:path>
              </a:pathLst>
            </a:cu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p>
          </p:txBody>
        </p:sp>
        <p:sp>
          <p:nvSpPr>
            <p:cNvPr id="68" name="Freeform: Shape 67">
              <a:extLst>
                <a:ext uri="{FF2B5EF4-FFF2-40B4-BE49-F238E27FC236}">
                  <a16:creationId xmlns:a16="http://schemas.microsoft.com/office/drawing/2014/main" id="{BE644E63-D964-4397-9582-0C7C4E057984}"/>
                </a:ext>
              </a:extLst>
            </p:cNvPr>
            <p:cNvSpPr/>
            <p:nvPr/>
          </p:nvSpPr>
          <p:spPr>
            <a:xfrm>
              <a:off x="13737042" y="19038895"/>
              <a:ext cx="228600" cy="328613"/>
            </a:xfrm>
            <a:custGeom>
              <a:avLst/>
              <a:gdLst>
                <a:gd name="connsiteX0" fmla="*/ 0 w 228600"/>
                <a:gd name="connsiteY0" fmla="*/ 328613 h 328613"/>
                <a:gd name="connsiteX1" fmla="*/ 119062 w 228600"/>
                <a:gd name="connsiteY1" fmla="*/ 271463 h 328613"/>
                <a:gd name="connsiteX2" fmla="*/ 228600 w 228600"/>
                <a:gd name="connsiteY2" fmla="*/ 271463 h 328613"/>
                <a:gd name="connsiteX3" fmla="*/ 219075 w 228600"/>
                <a:gd name="connsiteY3" fmla="*/ 0 h 328613"/>
                <a:gd name="connsiteX4" fmla="*/ 104775 w 228600"/>
                <a:gd name="connsiteY4" fmla="*/ 109538 h 328613"/>
                <a:gd name="connsiteX5" fmla="*/ 14287 w 228600"/>
                <a:gd name="connsiteY5" fmla="*/ 257175 h 328613"/>
                <a:gd name="connsiteX6" fmla="*/ 0 w 228600"/>
                <a:gd name="connsiteY6" fmla="*/ 328613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28613">
                  <a:moveTo>
                    <a:pt x="0" y="328613"/>
                  </a:moveTo>
                  <a:lnTo>
                    <a:pt x="119062" y="271463"/>
                  </a:lnTo>
                  <a:lnTo>
                    <a:pt x="228600" y="271463"/>
                  </a:lnTo>
                  <a:lnTo>
                    <a:pt x="219075" y="0"/>
                  </a:lnTo>
                  <a:lnTo>
                    <a:pt x="104775" y="109538"/>
                  </a:lnTo>
                  <a:lnTo>
                    <a:pt x="14287" y="257175"/>
                  </a:lnTo>
                  <a:lnTo>
                    <a:pt x="0" y="328613"/>
                  </a:lnTo>
                  <a:close/>
                </a:path>
              </a:pathLst>
            </a:cu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EDC2780D-4088-4CB6-B08B-00555BDFDB6A}"/>
                </a:ext>
              </a:extLst>
            </p:cNvPr>
            <p:cNvSpPr/>
            <p:nvPr/>
          </p:nvSpPr>
          <p:spPr>
            <a:xfrm>
              <a:off x="11974844" y="18953155"/>
              <a:ext cx="900040" cy="845850"/>
            </a:xfrm>
            <a:custGeom>
              <a:avLst/>
              <a:gdLst>
                <a:gd name="connsiteX0" fmla="*/ 214240 w 900040"/>
                <a:gd name="connsiteY0" fmla="*/ 91440 h 845850"/>
                <a:gd name="connsiteX1" fmla="*/ 183760 w 900040"/>
                <a:gd name="connsiteY1" fmla="*/ 129540 h 845850"/>
                <a:gd name="connsiteX2" fmla="*/ 138040 w 900040"/>
                <a:gd name="connsiteY2" fmla="*/ 175260 h 845850"/>
                <a:gd name="connsiteX3" fmla="*/ 122800 w 900040"/>
                <a:gd name="connsiteY3" fmla="*/ 198120 h 845850"/>
                <a:gd name="connsiteX4" fmla="*/ 99940 w 900040"/>
                <a:gd name="connsiteY4" fmla="*/ 220980 h 845850"/>
                <a:gd name="connsiteX5" fmla="*/ 46600 w 900040"/>
                <a:gd name="connsiteY5" fmla="*/ 274320 h 845850"/>
                <a:gd name="connsiteX6" fmla="*/ 38980 w 900040"/>
                <a:gd name="connsiteY6" fmla="*/ 297180 h 845850"/>
                <a:gd name="connsiteX7" fmla="*/ 23740 w 900040"/>
                <a:gd name="connsiteY7" fmla="*/ 320040 h 845850"/>
                <a:gd name="connsiteX8" fmla="*/ 8500 w 900040"/>
                <a:gd name="connsiteY8" fmla="*/ 365760 h 845850"/>
                <a:gd name="connsiteX9" fmla="*/ 880 w 900040"/>
                <a:gd name="connsiteY9" fmla="*/ 388620 h 845850"/>
                <a:gd name="connsiteX10" fmla="*/ 8500 w 900040"/>
                <a:gd name="connsiteY10" fmla="*/ 518160 h 845850"/>
                <a:gd name="connsiteX11" fmla="*/ 54220 w 900040"/>
                <a:gd name="connsiteY11" fmla="*/ 533400 h 845850"/>
                <a:gd name="connsiteX12" fmla="*/ 77080 w 900040"/>
                <a:gd name="connsiteY12" fmla="*/ 541020 h 845850"/>
                <a:gd name="connsiteX13" fmla="*/ 99940 w 900040"/>
                <a:gd name="connsiteY13" fmla="*/ 556260 h 845850"/>
                <a:gd name="connsiteX14" fmla="*/ 168520 w 900040"/>
                <a:gd name="connsiteY14" fmla="*/ 563880 h 845850"/>
                <a:gd name="connsiteX15" fmla="*/ 214240 w 900040"/>
                <a:gd name="connsiteY15" fmla="*/ 594360 h 845850"/>
                <a:gd name="connsiteX16" fmla="*/ 252340 w 900040"/>
                <a:gd name="connsiteY16" fmla="*/ 632460 h 845850"/>
                <a:gd name="connsiteX17" fmla="*/ 267580 w 900040"/>
                <a:gd name="connsiteY17" fmla="*/ 655320 h 845850"/>
                <a:gd name="connsiteX18" fmla="*/ 290440 w 900040"/>
                <a:gd name="connsiteY18" fmla="*/ 670560 h 845850"/>
                <a:gd name="connsiteX19" fmla="*/ 305680 w 900040"/>
                <a:gd name="connsiteY19" fmla="*/ 716280 h 845850"/>
                <a:gd name="connsiteX20" fmla="*/ 313300 w 900040"/>
                <a:gd name="connsiteY20" fmla="*/ 739140 h 845850"/>
                <a:gd name="connsiteX21" fmla="*/ 336160 w 900040"/>
                <a:gd name="connsiteY21" fmla="*/ 762000 h 845850"/>
                <a:gd name="connsiteX22" fmla="*/ 404740 w 900040"/>
                <a:gd name="connsiteY22" fmla="*/ 815340 h 845850"/>
                <a:gd name="connsiteX23" fmla="*/ 419980 w 900040"/>
                <a:gd name="connsiteY23" fmla="*/ 838200 h 845850"/>
                <a:gd name="connsiteX24" fmla="*/ 488560 w 900040"/>
                <a:gd name="connsiteY24" fmla="*/ 838200 h 845850"/>
                <a:gd name="connsiteX25" fmla="*/ 511420 w 900040"/>
                <a:gd name="connsiteY25" fmla="*/ 822960 h 845850"/>
                <a:gd name="connsiteX26" fmla="*/ 526660 w 900040"/>
                <a:gd name="connsiteY26" fmla="*/ 777240 h 845850"/>
                <a:gd name="connsiteX27" fmla="*/ 541900 w 900040"/>
                <a:gd name="connsiteY27" fmla="*/ 754380 h 845850"/>
                <a:gd name="connsiteX28" fmla="*/ 549520 w 900040"/>
                <a:gd name="connsiteY28" fmla="*/ 640080 h 845850"/>
                <a:gd name="connsiteX29" fmla="*/ 602860 w 900040"/>
                <a:gd name="connsiteY29" fmla="*/ 586740 h 845850"/>
                <a:gd name="connsiteX30" fmla="*/ 625720 w 900040"/>
                <a:gd name="connsiteY30" fmla="*/ 571500 h 845850"/>
                <a:gd name="connsiteX31" fmla="*/ 656200 w 900040"/>
                <a:gd name="connsiteY31" fmla="*/ 556260 h 845850"/>
                <a:gd name="connsiteX32" fmla="*/ 679060 w 900040"/>
                <a:gd name="connsiteY32" fmla="*/ 541020 h 845850"/>
                <a:gd name="connsiteX33" fmla="*/ 709540 w 900040"/>
                <a:gd name="connsiteY33" fmla="*/ 533400 h 845850"/>
                <a:gd name="connsiteX34" fmla="*/ 732400 w 900040"/>
                <a:gd name="connsiteY34" fmla="*/ 525780 h 845850"/>
                <a:gd name="connsiteX35" fmla="*/ 793360 w 900040"/>
                <a:gd name="connsiteY35" fmla="*/ 518160 h 845850"/>
                <a:gd name="connsiteX36" fmla="*/ 869560 w 900040"/>
                <a:gd name="connsiteY36" fmla="*/ 495300 h 845850"/>
                <a:gd name="connsiteX37" fmla="*/ 892420 w 900040"/>
                <a:gd name="connsiteY37" fmla="*/ 480060 h 845850"/>
                <a:gd name="connsiteX38" fmla="*/ 900040 w 900040"/>
                <a:gd name="connsiteY38" fmla="*/ 457200 h 845850"/>
                <a:gd name="connsiteX39" fmla="*/ 884800 w 900040"/>
                <a:gd name="connsiteY39" fmla="*/ 373380 h 845850"/>
                <a:gd name="connsiteX40" fmla="*/ 869560 w 900040"/>
                <a:gd name="connsiteY40" fmla="*/ 350520 h 845850"/>
                <a:gd name="connsiteX41" fmla="*/ 861940 w 900040"/>
                <a:gd name="connsiteY41" fmla="*/ 327660 h 845850"/>
                <a:gd name="connsiteX42" fmla="*/ 839080 w 900040"/>
                <a:gd name="connsiteY42" fmla="*/ 312420 h 845850"/>
                <a:gd name="connsiteX43" fmla="*/ 823840 w 900040"/>
                <a:gd name="connsiteY43" fmla="*/ 289560 h 845850"/>
                <a:gd name="connsiteX44" fmla="*/ 800980 w 900040"/>
                <a:gd name="connsiteY44" fmla="*/ 281940 h 845850"/>
                <a:gd name="connsiteX45" fmla="*/ 732400 w 900040"/>
                <a:gd name="connsiteY45" fmla="*/ 274320 h 845850"/>
                <a:gd name="connsiteX46" fmla="*/ 701920 w 900040"/>
                <a:gd name="connsiteY46" fmla="*/ 266700 h 845850"/>
                <a:gd name="connsiteX47" fmla="*/ 656200 w 900040"/>
                <a:gd name="connsiteY47" fmla="*/ 175260 h 845850"/>
                <a:gd name="connsiteX48" fmla="*/ 640960 w 900040"/>
                <a:gd name="connsiteY48" fmla="*/ 152400 h 845850"/>
                <a:gd name="connsiteX49" fmla="*/ 633340 w 900040"/>
                <a:gd name="connsiteY49" fmla="*/ 129540 h 845850"/>
                <a:gd name="connsiteX50" fmla="*/ 610480 w 900040"/>
                <a:gd name="connsiteY50" fmla="*/ 106680 h 845850"/>
                <a:gd name="connsiteX51" fmla="*/ 557140 w 900040"/>
                <a:gd name="connsiteY51" fmla="*/ 76200 h 845850"/>
                <a:gd name="connsiteX52" fmla="*/ 519040 w 900040"/>
                <a:gd name="connsiteY52" fmla="*/ 45720 h 845850"/>
                <a:gd name="connsiteX53" fmla="*/ 465700 w 900040"/>
                <a:gd name="connsiteY53" fmla="*/ 7620 h 845850"/>
                <a:gd name="connsiteX54" fmla="*/ 442840 w 900040"/>
                <a:gd name="connsiteY54" fmla="*/ 0 h 845850"/>
                <a:gd name="connsiteX55" fmla="*/ 374260 w 900040"/>
                <a:gd name="connsiteY55" fmla="*/ 7620 h 845850"/>
                <a:gd name="connsiteX56" fmla="*/ 351400 w 900040"/>
                <a:gd name="connsiteY56" fmla="*/ 15240 h 845850"/>
                <a:gd name="connsiteX57" fmla="*/ 320920 w 900040"/>
                <a:gd name="connsiteY57" fmla="*/ 22860 h 845850"/>
                <a:gd name="connsiteX58" fmla="*/ 275200 w 900040"/>
                <a:gd name="connsiteY58" fmla="*/ 38100 h 845850"/>
                <a:gd name="connsiteX59" fmla="*/ 229480 w 900040"/>
                <a:gd name="connsiteY59" fmla="*/ 45720 h 845850"/>
                <a:gd name="connsiteX60" fmla="*/ 214240 w 900040"/>
                <a:gd name="connsiteY60" fmla="*/ 91440 h 84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900040" h="845850">
                  <a:moveTo>
                    <a:pt x="214240" y="91440"/>
                  </a:moveTo>
                  <a:cubicBezTo>
                    <a:pt x="206620" y="105410"/>
                    <a:pt x="194700" y="117506"/>
                    <a:pt x="183760" y="129540"/>
                  </a:cubicBezTo>
                  <a:cubicBezTo>
                    <a:pt x="169262" y="145488"/>
                    <a:pt x="149995" y="157327"/>
                    <a:pt x="138040" y="175260"/>
                  </a:cubicBezTo>
                  <a:cubicBezTo>
                    <a:pt x="132960" y="182880"/>
                    <a:pt x="128663" y="191085"/>
                    <a:pt x="122800" y="198120"/>
                  </a:cubicBezTo>
                  <a:cubicBezTo>
                    <a:pt x="115901" y="206399"/>
                    <a:pt x="106556" y="212474"/>
                    <a:pt x="99940" y="220980"/>
                  </a:cubicBezTo>
                  <a:cubicBezTo>
                    <a:pt x="57144" y="276003"/>
                    <a:pt x="90283" y="259759"/>
                    <a:pt x="46600" y="274320"/>
                  </a:cubicBezTo>
                  <a:cubicBezTo>
                    <a:pt x="44060" y="281940"/>
                    <a:pt x="42572" y="289996"/>
                    <a:pt x="38980" y="297180"/>
                  </a:cubicBezTo>
                  <a:cubicBezTo>
                    <a:pt x="34884" y="305371"/>
                    <a:pt x="27459" y="311671"/>
                    <a:pt x="23740" y="320040"/>
                  </a:cubicBezTo>
                  <a:cubicBezTo>
                    <a:pt x="17216" y="334720"/>
                    <a:pt x="13580" y="350520"/>
                    <a:pt x="8500" y="365760"/>
                  </a:cubicBezTo>
                  <a:lnTo>
                    <a:pt x="880" y="388620"/>
                  </a:lnTo>
                  <a:cubicBezTo>
                    <a:pt x="3420" y="431800"/>
                    <a:pt x="-6453" y="477572"/>
                    <a:pt x="8500" y="518160"/>
                  </a:cubicBezTo>
                  <a:cubicBezTo>
                    <a:pt x="14054" y="533234"/>
                    <a:pt x="38980" y="528320"/>
                    <a:pt x="54220" y="533400"/>
                  </a:cubicBezTo>
                  <a:cubicBezTo>
                    <a:pt x="61840" y="535940"/>
                    <a:pt x="70397" y="536565"/>
                    <a:pt x="77080" y="541020"/>
                  </a:cubicBezTo>
                  <a:cubicBezTo>
                    <a:pt x="84700" y="546100"/>
                    <a:pt x="91055" y="554039"/>
                    <a:pt x="99940" y="556260"/>
                  </a:cubicBezTo>
                  <a:cubicBezTo>
                    <a:pt x="122254" y="561838"/>
                    <a:pt x="145660" y="561340"/>
                    <a:pt x="168520" y="563880"/>
                  </a:cubicBezTo>
                  <a:cubicBezTo>
                    <a:pt x="183760" y="574040"/>
                    <a:pt x="204080" y="579120"/>
                    <a:pt x="214240" y="594360"/>
                  </a:cubicBezTo>
                  <a:cubicBezTo>
                    <a:pt x="234560" y="624840"/>
                    <a:pt x="221860" y="612140"/>
                    <a:pt x="252340" y="632460"/>
                  </a:cubicBezTo>
                  <a:cubicBezTo>
                    <a:pt x="257420" y="640080"/>
                    <a:pt x="261104" y="648844"/>
                    <a:pt x="267580" y="655320"/>
                  </a:cubicBezTo>
                  <a:cubicBezTo>
                    <a:pt x="274056" y="661796"/>
                    <a:pt x="285586" y="662794"/>
                    <a:pt x="290440" y="670560"/>
                  </a:cubicBezTo>
                  <a:cubicBezTo>
                    <a:pt x="298954" y="684183"/>
                    <a:pt x="300600" y="701040"/>
                    <a:pt x="305680" y="716280"/>
                  </a:cubicBezTo>
                  <a:cubicBezTo>
                    <a:pt x="308220" y="723900"/>
                    <a:pt x="307620" y="733460"/>
                    <a:pt x="313300" y="739140"/>
                  </a:cubicBezTo>
                  <a:lnTo>
                    <a:pt x="336160" y="762000"/>
                  </a:lnTo>
                  <a:cubicBezTo>
                    <a:pt x="357080" y="824759"/>
                    <a:pt x="335497" y="805448"/>
                    <a:pt x="404740" y="815340"/>
                  </a:cubicBezTo>
                  <a:cubicBezTo>
                    <a:pt x="409820" y="822960"/>
                    <a:pt x="412829" y="832479"/>
                    <a:pt x="419980" y="838200"/>
                  </a:cubicBezTo>
                  <a:cubicBezTo>
                    <a:pt x="439386" y="853724"/>
                    <a:pt x="469756" y="841334"/>
                    <a:pt x="488560" y="838200"/>
                  </a:cubicBezTo>
                  <a:cubicBezTo>
                    <a:pt x="496180" y="833120"/>
                    <a:pt x="506566" y="830726"/>
                    <a:pt x="511420" y="822960"/>
                  </a:cubicBezTo>
                  <a:cubicBezTo>
                    <a:pt x="519934" y="809337"/>
                    <a:pt x="517749" y="790606"/>
                    <a:pt x="526660" y="777240"/>
                  </a:cubicBezTo>
                  <a:lnTo>
                    <a:pt x="541900" y="754380"/>
                  </a:lnTo>
                  <a:cubicBezTo>
                    <a:pt x="544440" y="716280"/>
                    <a:pt x="540676" y="677226"/>
                    <a:pt x="549520" y="640080"/>
                  </a:cubicBezTo>
                  <a:cubicBezTo>
                    <a:pt x="563095" y="583065"/>
                    <a:pt x="571991" y="602175"/>
                    <a:pt x="602860" y="586740"/>
                  </a:cubicBezTo>
                  <a:cubicBezTo>
                    <a:pt x="611051" y="582644"/>
                    <a:pt x="617769" y="576044"/>
                    <a:pt x="625720" y="571500"/>
                  </a:cubicBezTo>
                  <a:cubicBezTo>
                    <a:pt x="635583" y="565864"/>
                    <a:pt x="646337" y="561896"/>
                    <a:pt x="656200" y="556260"/>
                  </a:cubicBezTo>
                  <a:cubicBezTo>
                    <a:pt x="664151" y="551716"/>
                    <a:pt x="670642" y="544628"/>
                    <a:pt x="679060" y="541020"/>
                  </a:cubicBezTo>
                  <a:cubicBezTo>
                    <a:pt x="688686" y="536895"/>
                    <a:pt x="699470" y="536277"/>
                    <a:pt x="709540" y="533400"/>
                  </a:cubicBezTo>
                  <a:cubicBezTo>
                    <a:pt x="717263" y="531193"/>
                    <a:pt x="724497" y="527217"/>
                    <a:pt x="732400" y="525780"/>
                  </a:cubicBezTo>
                  <a:cubicBezTo>
                    <a:pt x="752548" y="522117"/>
                    <a:pt x="773160" y="521527"/>
                    <a:pt x="793360" y="518160"/>
                  </a:cubicBezTo>
                  <a:cubicBezTo>
                    <a:pt x="807559" y="515794"/>
                    <a:pt x="862785" y="499817"/>
                    <a:pt x="869560" y="495300"/>
                  </a:cubicBezTo>
                  <a:lnTo>
                    <a:pt x="892420" y="480060"/>
                  </a:lnTo>
                  <a:cubicBezTo>
                    <a:pt x="894960" y="472440"/>
                    <a:pt x="900040" y="465232"/>
                    <a:pt x="900040" y="457200"/>
                  </a:cubicBezTo>
                  <a:cubicBezTo>
                    <a:pt x="900040" y="441440"/>
                    <a:pt x="895516" y="394812"/>
                    <a:pt x="884800" y="373380"/>
                  </a:cubicBezTo>
                  <a:cubicBezTo>
                    <a:pt x="880704" y="365189"/>
                    <a:pt x="873656" y="358711"/>
                    <a:pt x="869560" y="350520"/>
                  </a:cubicBezTo>
                  <a:cubicBezTo>
                    <a:pt x="865968" y="343336"/>
                    <a:pt x="866958" y="333932"/>
                    <a:pt x="861940" y="327660"/>
                  </a:cubicBezTo>
                  <a:cubicBezTo>
                    <a:pt x="856219" y="320509"/>
                    <a:pt x="846700" y="317500"/>
                    <a:pt x="839080" y="312420"/>
                  </a:cubicBezTo>
                  <a:cubicBezTo>
                    <a:pt x="834000" y="304800"/>
                    <a:pt x="830991" y="295281"/>
                    <a:pt x="823840" y="289560"/>
                  </a:cubicBezTo>
                  <a:cubicBezTo>
                    <a:pt x="817568" y="284542"/>
                    <a:pt x="808903" y="283260"/>
                    <a:pt x="800980" y="281940"/>
                  </a:cubicBezTo>
                  <a:cubicBezTo>
                    <a:pt x="778292" y="278159"/>
                    <a:pt x="755260" y="276860"/>
                    <a:pt x="732400" y="274320"/>
                  </a:cubicBezTo>
                  <a:cubicBezTo>
                    <a:pt x="722240" y="271780"/>
                    <a:pt x="709802" y="273596"/>
                    <a:pt x="701920" y="266700"/>
                  </a:cubicBezTo>
                  <a:cubicBezTo>
                    <a:pt x="644367" y="216341"/>
                    <a:pt x="693161" y="230701"/>
                    <a:pt x="656200" y="175260"/>
                  </a:cubicBezTo>
                  <a:cubicBezTo>
                    <a:pt x="651120" y="167640"/>
                    <a:pt x="645056" y="160591"/>
                    <a:pt x="640960" y="152400"/>
                  </a:cubicBezTo>
                  <a:cubicBezTo>
                    <a:pt x="637368" y="145216"/>
                    <a:pt x="637795" y="136223"/>
                    <a:pt x="633340" y="129540"/>
                  </a:cubicBezTo>
                  <a:cubicBezTo>
                    <a:pt x="627362" y="120574"/>
                    <a:pt x="618759" y="113579"/>
                    <a:pt x="610480" y="106680"/>
                  </a:cubicBezTo>
                  <a:cubicBezTo>
                    <a:pt x="594324" y="93217"/>
                    <a:pt x="575773" y="85516"/>
                    <a:pt x="557140" y="76200"/>
                  </a:cubicBezTo>
                  <a:cubicBezTo>
                    <a:pt x="531449" y="37664"/>
                    <a:pt x="555846" y="64123"/>
                    <a:pt x="519040" y="45720"/>
                  </a:cubicBezTo>
                  <a:cubicBezTo>
                    <a:pt x="495453" y="33926"/>
                    <a:pt x="489861" y="21426"/>
                    <a:pt x="465700" y="7620"/>
                  </a:cubicBezTo>
                  <a:cubicBezTo>
                    <a:pt x="458726" y="3635"/>
                    <a:pt x="450460" y="2540"/>
                    <a:pt x="442840" y="0"/>
                  </a:cubicBezTo>
                  <a:cubicBezTo>
                    <a:pt x="419980" y="2540"/>
                    <a:pt x="396948" y="3839"/>
                    <a:pt x="374260" y="7620"/>
                  </a:cubicBezTo>
                  <a:cubicBezTo>
                    <a:pt x="366337" y="8940"/>
                    <a:pt x="359123" y="13033"/>
                    <a:pt x="351400" y="15240"/>
                  </a:cubicBezTo>
                  <a:cubicBezTo>
                    <a:pt x="341330" y="18117"/>
                    <a:pt x="330951" y="19851"/>
                    <a:pt x="320920" y="22860"/>
                  </a:cubicBezTo>
                  <a:cubicBezTo>
                    <a:pt x="305533" y="27476"/>
                    <a:pt x="291046" y="35459"/>
                    <a:pt x="275200" y="38100"/>
                  </a:cubicBezTo>
                  <a:lnTo>
                    <a:pt x="229480" y="45720"/>
                  </a:lnTo>
                  <a:cubicBezTo>
                    <a:pt x="200280" y="65187"/>
                    <a:pt x="221860" y="77470"/>
                    <a:pt x="214240" y="9144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3C7AB3B6-3725-4877-B174-93EFEC45DDDB}"/>
                </a:ext>
              </a:extLst>
            </p:cNvPr>
            <p:cNvSpPr/>
            <p:nvPr/>
          </p:nvSpPr>
          <p:spPr>
            <a:xfrm>
              <a:off x="11974844" y="20279286"/>
              <a:ext cx="900040" cy="845850"/>
            </a:xfrm>
            <a:custGeom>
              <a:avLst/>
              <a:gdLst>
                <a:gd name="connsiteX0" fmla="*/ 214240 w 900040"/>
                <a:gd name="connsiteY0" fmla="*/ 91440 h 845850"/>
                <a:gd name="connsiteX1" fmla="*/ 183760 w 900040"/>
                <a:gd name="connsiteY1" fmla="*/ 129540 h 845850"/>
                <a:gd name="connsiteX2" fmla="*/ 138040 w 900040"/>
                <a:gd name="connsiteY2" fmla="*/ 175260 h 845850"/>
                <a:gd name="connsiteX3" fmla="*/ 122800 w 900040"/>
                <a:gd name="connsiteY3" fmla="*/ 198120 h 845850"/>
                <a:gd name="connsiteX4" fmla="*/ 99940 w 900040"/>
                <a:gd name="connsiteY4" fmla="*/ 220980 h 845850"/>
                <a:gd name="connsiteX5" fmla="*/ 46600 w 900040"/>
                <a:gd name="connsiteY5" fmla="*/ 274320 h 845850"/>
                <a:gd name="connsiteX6" fmla="*/ 38980 w 900040"/>
                <a:gd name="connsiteY6" fmla="*/ 297180 h 845850"/>
                <a:gd name="connsiteX7" fmla="*/ 23740 w 900040"/>
                <a:gd name="connsiteY7" fmla="*/ 320040 h 845850"/>
                <a:gd name="connsiteX8" fmla="*/ 8500 w 900040"/>
                <a:gd name="connsiteY8" fmla="*/ 365760 h 845850"/>
                <a:gd name="connsiteX9" fmla="*/ 880 w 900040"/>
                <a:gd name="connsiteY9" fmla="*/ 388620 h 845850"/>
                <a:gd name="connsiteX10" fmla="*/ 8500 w 900040"/>
                <a:gd name="connsiteY10" fmla="*/ 518160 h 845850"/>
                <a:gd name="connsiteX11" fmla="*/ 54220 w 900040"/>
                <a:gd name="connsiteY11" fmla="*/ 533400 h 845850"/>
                <a:gd name="connsiteX12" fmla="*/ 77080 w 900040"/>
                <a:gd name="connsiteY12" fmla="*/ 541020 h 845850"/>
                <a:gd name="connsiteX13" fmla="*/ 99940 w 900040"/>
                <a:gd name="connsiteY13" fmla="*/ 556260 h 845850"/>
                <a:gd name="connsiteX14" fmla="*/ 168520 w 900040"/>
                <a:gd name="connsiteY14" fmla="*/ 563880 h 845850"/>
                <a:gd name="connsiteX15" fmla="*/ 214240 w 900040"/>
                <a:gd name="connsiteY15" fmla="*/ 594360 h 845850"/>
                <a:gd name="connsiteX16" fmla="*/ 252340 w 900040"/>
                <a:gd name="connsiteY16" fmla="*/ 632460 h 845850"/>
                <a:gd name="connsiteX17" fmla="*/ 267580 w 900040"/>
                <a:gd name="connsiteY17" fmla="*/ 655320 h 845850"/>
                <a:gd name="connsiteX18" fmla="*/ 290440 w 900040"/>
                <a:gd name="connsiteY18" fmla="*/ 670560 h 845850"/>
                <a:gd name="connsiteX19" fmla="*/ 305680 w 900040"/>
                <a:gd name="connsiteY19" fmla="*/ 716280 h 845850"/>
                <a:gd name="connsiteX20" fmla="*/ 313300 w 900040"/>
                <a:gd name="connsiteY20" fmla="*/ 739140 h 845850"/>
                <a:gd name="connsiteX21" fmla="*/ 336160 w 900040"/>
                <a:gd name="connsiteY21" fmla="*/ 762000 h 845850"/>
                <a:gd name="connsiteX22" fmla="*/ 404740 w 900040"/>
                <a:gd name="connsiteY22" fmla="*/ 815340 h 845850"/>
                <a:gd name="connsiteX23" fmla="*/ 419980 w 900040"/>
                <a:gd name="connsiteY23" fmla="*/ 838200 h 845850"/>
                <a:gd name="connsiteX24" fmla="*/ 488560 w 900040"/>
                <a:gd name="connsiteY24" fmla="*/ 838200 h 845850"/>
                <a:gd name="connsiteX25" fmla="*/ 511420 w 900040"/>
                <a:gd name="connsiteY25" fmla="*/ 822960 h 845850"/>
                <a:gd name="connsiteX26" fmla="*/ 526660 w 900040"/>
                <a:gd name="connsiteY26" fmla="*/ 777240 h 845850"/>
                <a:gd name="connsiteX27" fmla="*/ 541900 w 900040"/>
                <a:gd name="connsiteY27" fmla="*/ 754380 h 845850"/>
                <a:gd name="connsiteX28" fmla="*/ 549520 w 900040"/>
                <a:gd name="connsiteY28" fmla="*/ 640080 h 845850"/>
                <a:gd name="connsiteX29" fmla="*/ 602860 w 900040"/>
                <a:gd name="connsiteY29" fmla="*/ 586740 h 845850"/>
                <a:gd name="connsiteX30" fmla="*/ 625720 w 900040"/>
                <a:gd name="connsiteY30" fmla="*/ 571500 h 845850"/>
                <a:gd name="connsiteX31" fmla="*/ 656200 w 900040"/>
                <a:gd name="connsiteY31" fmla="*/ 556260 h 845850"/>
                <a:gd name="connsiteX32" fmla="*/ 679060 w 900040"/>
                <a:gd name="connsiteY32" fmla="*/ 541020 h 845850"/>
                <a:gd name="connsiteX33" fmla="*/ 709540 w 900040"/>
                <a:gd name="connsiteY33" fmla="*/ 533400 h 845850"/>
                <a:gd name="connsiteX34" fmla="*/ 732400 w 900040"/>
                <a:gd name="connsiteY34" fmla="*/ 525780 h 845850"/>
                <a:gd name="connsiteX35" fmla="*/ 793360 w 900040"/>
                <a:gd name="connsiteY35" fmla="*/ 518160 h 845850"/>
                <a:gd name="connsiteX36" fmla="*/ 869560 w 900040"/>
                <a:gd name="connsiteY36" fmla="*/ 495300 h 845850"/>
                <a:gd name="connsiteX37" fmla="*/ 892420 w 900040"/>
                <a:gd name="connsiteY37" fmla="*/ 480060 h 845850"/>
                <a:gd name="connsiteX38" fmla="*/ 900040 w 900040"/>
                <a:gd name="connsiteY38" fmla="*/ 457200 h 845850"/>
                <a:gd name="connsiteX39" fmla="*/ 884800 w 900040"/>
                <a:gd name="connsiteY39" fmla="*/ 373380 h 845850"/>
                <a:gd name="connsiteX40" fmla="*/ 869560 w 900040"/>
                <a:gd name="connsiteY40" fmla="*/ 350520 h 845850"/>
                <a:gd name="connsiteX41" fmla="*/ 861940 w 900040"/>
                <a:gd name="connsiteY41" fmla="*/ 327660 h 845850"/>
                <a:gd name="connsiteX42" fmla="*/ 839080 w 900040"/>
                <a:gd name="connsiteY42" fmla="*/ 312420 h 845850"/>
                <a:gd name="connsiteX43" fmla="*/ 823840 w 900040"/>
                <a:gd name="connsiteY43" fmla="*/ 289560 h 845850"/>
                <a:gd name="connsiteX44" fmla="*/ 800980 w 900040"/>
                <a:gd name="connsiteY44" fmla="*/ 281940 h 845850"/>
                <a:gd name="connsiteX45" fmla="*/ 732400 w 900040"/>
                <a:gd name="connsiteY45" fmla="*/ 274320 h 845850"/>
                <a:gd name="connsiteX46" fmla="*/ 701920 w 900040"/>
                <a:gd name="connsiteY46" fmla="*/ 266700 h 845850"/>
                <a:gd name="connsiteX47" fmla="*/ 656200 w 900040"/>
                <a:gd name="connsiteY47" fmla="*/ 175260 h 845850"/>
                <a:gd name="connsiteX48" fmla="*/ 640960 w 900040"/>
                <a:gd name="connsiteY48" fmla="*/ 152400 h 845850"/>
                <a:gd name="connsiteX49" fmla="*/ 633340 w 900040"/>
                <a:gd name="connsiteY49" fmla="*/ 129540 h 845850"/>
                <a:gd name="connsiteX50" fmla="*/ 610480 w 900040"/>
                <a:gd name="connsiteY50" fmla="*/ 106680 h 845850"/>
                <a:gd name="connsiteX51" fmla="*/ 557140 w 900040"/>
                <a:gd name="connsiteY51" fmla="*/ 76200 h 845850"/>
                <a:gd name="connsiteX52" fmla="*/ 519040 w 900040"/>
                <a:gd name="connsiteY52" fmla="*/ 45720 h 845850"/>
                <a:gd name="connsiteX53" fmla="*/ 465700 w 900040"/>
                <a:gd name="connsiteY53" fmla="*/ 7620 h 845850"/>
                <a:gd name="connsiteX54" fmla="*/ 442840 w 900040"/>
                <a:gd name="connsiteY54" fmla="*/ 0 h 845850"/>
                <a:gd name="connsiteX55" fmla="*/ 374260 w 900040"/>
                <a:gd name="connsiteY55" fmla="*/ 7620 h 845850"/>
                <a:gd name="connsiteX56" fmla="*/ 351400 w 900040"/>
                <a:gd name="connsiteY56" fmla="*/ 15240 h 845850"/>
                <a:gd name="connsiteX57" fmla="*/ 320920 w 900040"/>
                <a:gd name="connsiteY57" fmla="*/ 22860 h 845850"/>
                <a:gd name="connsiteX58" fmla="*/ 275200 w 900040"/>
                <a:gd name="connsiteY58" fmla="*/ 38100 h 845850"/>
                <a:gd name="connsiteX59" fmla="*/ 229480 w 900040"/>
                <a:gd name="connsiteY59" fmla="*/ 45720 h 845850"/>
                <a:gd name="connsiteX60" fmla="*/ 214240 w 900040"/>
                <a:gd name="connsiteY60" fmla="*/ 91440 h 84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900040" h="845850">
                  <a:moveTo>
                    <a:pt x="214240" y="91440"/>
                  </a:moveTo>
                  <a:cubicBezTo>
                    <a:pt x="206620" y="105410"/>
                    <a:pt x="194700" y="117506"/>
                    <a:pt x="183760" y="129540"/>
                  </a:cubicBezTo>
                  <a:cubicBezTo>
                    <a:pt x="169262" y="145488"/>
                    <a:pt x="149995" y="157327"/>
                    <a:pt x="138040" y="175260"/>
                  </a:cubicBezTo>
                  <a:cubicBezTo>
                    <a:pt x="132960" y="182880"/>
                    <a:pt x="128663" y="191085"/>
                    <a:pt x="122800" y="198120"/>
                  </a:cubicBezTo>
                  <a:cubicBezTo>
                    <a:pt x="115901" y="206399"/>
                    <a:pt x="106556" y="212474"/>
                    <a:pt x="99940" y="220980"/>
                  </a:cubicBezTo>
                  <a:cubicBezTo>
                    <a:pt x="57144" y="276003"/>
                    <a:pt x="90283" y="259759"/>
                    <a:pt x="46600" y="274320"/>
                  </a:cubicBezTo>
                  <a:cubicBezTo>
                    <a:pt x="44060" y="281940"/>
                    <a:pt x="42572" y="289996"/>
                    <a:pt x="38980" y="297180"/>
                  </a:cubicBezTo>
                  <a:cubicBezTo>
                    <a:pt x="34884" y="305371"/>
                    <a:pt x="27459" y="311671"/>
                    <a:pt x="23740" y="320040"/>
                  </a:cubicBezTo>
                  <a:cubicBezTo>
                    <a:pt x="17216" y="334720"/>
                    <a:pt x="13580" y="350520"/>
                    <a:pt x="8500" y="365760"/>
                  </a:cubicBezTo>
                  <a:lnTo>
                    <a:pt x="880" y="388620"/>
                  </a:lnTo>
                  <a:cubicBezTo>
                    <a:pt x="3420" y="431800"/>
                    <a:pt x="-6453" y="477572"/>
                    <a:pt x="8500" y="518160"/>
                  </a:cubicBezTo>
                  <a:cubicBezTo>
                    <a:pt x="14054" y="533234"/>
                    <a:pt x="38980" y="528320"/>
                    <a:pt x="54220" y="533400"/>
                  </a:cubicBezTo>
                  <a:cubicBezTo>
                    <a:pt x="61840" y="535940"/>
                    <a:pt x="70397" y="536565"/>
                    <a:pt x="77080" y="541020"/>
                  </a:cubicBezTo>
                  <a:cubicBezTo>
                    <a:pt x="84700" y="546100"/>
                    <a:pt x="91055" y="554039"/>
                    <a:pt x="99940" y="556260"/>
                  </a:cubicBezTo>
                  <a:cubicBezTo>
                    <a:pt x="122254" y="561838"/>
                    <a:pt x="145660" y="561340"/>
                    <a:pt x="168520" y="563880"/>
                  </a:cubicBezTo>
                  <a:cubicBezTo>
                    <a:pt x="183760" y="574040"/>
                    <a:pt x="204080" y="579120"/>
                    <a:pt x="214240" y="594360"/>
                  </a:cubicBezTo>
                  <a:cubicBezTo>
                    <a:pt x="234560" y="624840"/>
                    <a:pt x="221860" y="612140"/>
                    <a:pt x="252340" y="632460"/>
                  </a:cubicBezTo>
                  <a:cubicBezTo>
                    <a:pt x="257420" y="640080"/>
                    <a:pt x="261104" y="648844"/>
                    <a:pt x="267580" y="655320"/>
                  </a:cubicBezTo>
                  <a:cubicBezTo>
                    <a:pt x="274056" y="661796"/>
                    <a:pt x="285586" y="662794"/>
                    <a:pt x="290440" y="670560"/>
                  </a:cubicBezTo>
                  <a:cubicBezTo>
                    <a:pt x="298954" y="684183"/>
                    <a:pt x="300600" y="701040"/>
                    <a:pt x="305680" y="716280"/>
                  </a:cubicBezTo>
                  <a:cubicBezTo>
                    <a:pt x="308220" y="723900"/>
                    <a:pt x="307620" y="733460"/>
                    <a:pt x="313300" y="739140"/>
                  </a:cubicBezTo>
                  <a:lnTo>
                    <a:pt x="336160" y="762000"/>
                  </a:lnTo>
                  <a:cubicBezTo>
                    <a:pt x="357080" y="824759"/>
                    <a:pt x="335497" y="805448"/>
                    <a:pt x="404740" y="815340"/>
                  </a:cubicBezTo>
                  <a:cubicBezTo>
                    <a:pt x="409820" y="822960"/>
                    <a:pt x="412829" y="832479"/>
                    <a:pt x="419980" y="838200"/>
                  </a:cubicBezTo>
                  <a:cubicBezTo>
                    <a:pt x="439386" y="853724"/>
                    <a:pt x="469756" y="841334"/>
                    <a:pt x="488560" y="838200"/>
                  </a:cubicBezTo>
                  <a:cubicBezTo>
                    <a:pt x="496180" y="833120"/>
                    <a:pt x="506566" y="830726"/>
                    <a:pt x="511420" y="822960"/>
                  </a:cubicBezTo>
                  <a:cubicBezTo>
                    <a:pt x="519934" y="809337"/>
                    <a:pt x="517749" y="790606"/>
                    <a:pt x="526660" y="777240"/>
                  </a:cubicBezTo>
                  <a:lnTo>
                    <a:pt x="541900" y="754380"/>
                  </a:lnTo>
                  <a:cubicBezTo>
                    <a:pt x="544440" y="716280"/>
                    <a:pt x="540676" y="677226"/>
                    <a:pt x="549520" y="640080"/>
                  </a:cubicBezTo>
                  <a:cubicBezTo>
                    <a:pt x="563095" y="583065"/>
                    <a:pt x="571991" y="602175"/>
                    <a:pt x="602860" y="586740"/>
                  </a:cubicBezTo>
                  <a:cubicBezTo>
                    <a:pt x="611051" y="582644"/>
                    <a:pt x="617769" y="576044"/>
                    <a:pt x="625720" y="571500"/>
                  </a:cubicBezTo>
                  <a:cubicBezTo>
                    <a:pt x="635583" y="565864"/>
                    <a:pt x="646337" y="561896"/>
                    <a:pt x="656200" y="556260"/>
                  </a:cubicBezTo>
                  <a:cubicBezTo>
                    <a:pt x="664151" y="551716"/>
                    <a:pt x="670642" y="544628"/>
                    <a:pt x="679060" y="541020"/>
                  </a:cubicBezTo>
                  <a:cubicBezTo>
                    <a:pt x="688686" y="536895"/>
                    <a:pt x="699470" y="536277"/>
                    <a:pt x="709540" y="533400"/>
                  </a:cubicBezTo>
                  <a:cubicBezTo>
                    <a:pt x="717263" y="531193"/>
                    <a:pt x="724497" y="527217"/>
                    <a:pt x="732400" y="525780"/>
                  </a:cubicBezTo>
                  <a:cubicBezTo>
                    <a:pt x="752548" y="522117"/>
                    <a:pt x="773160" y="521527"/>
                    <a:pt x="793360" y="518160"/>
                  </a:cubicBezTo>
                  <a:cubicBezTo>
                    <a:pt x="807559" y="515794"/>
                    <a:pt x="862785" y="499817"/>
                    <a:pt x="869560" y="495300"/>
                  </a:cubicBezTo>
                  <a:lnTo>
                    <a:pt x="892420" y="480060"/>
                  </a:lnTo>
                  <a:cubicBezTo>
                    <a:pt x="894960" y="472440"/>
                    <a:pt x="900040" y="465232"/>
                    <a:pt x="900040" y="457200"/>
                  </a:cubicBezTo>
                  <a:cubicBezTo>
                    <a:pt x="900040" y="441440"/>
                    <a:pt x="895516" y="394812"/>
                    <a:pt x="884800" y="373380"/>
                  </a:cubicBezTo>
                  <a:cubicBezTo>
                    <a:pt x="880704" y="365189"/>
                    <a:pt x="873656" y="358711"/>
                    <a:pt x="869560" y="350520"/>
                  </a:cubicBezTo>
                  <a:cubicBezTo>
                    <a:pt x="865968" y="343336"/>
                    <a:pt x="866958" y="333932"/>
                    <a:pt x="861940" y="327660"/>
                  </a:cubicBezTo>
                  <a:cubicBezTo>
                    <a:pt x="856219" y="320509"/>
                    <a:pt x="846700" y="317500"/>
                    <a:pt x="839080" y="312420"/>
                  </a:cubicBezTo>
                  <a:cubicBezTo>
                    <a:pt x="834000" y="304800"/>
                    <a:pt x="830991" y="295281"/>
                    <a:pt x="823840" y="289560"/>
                  </a:cubicBezTo>
                  <a:cubicBezTo>
                    <a:pt x="817568" y="284542"/>
                    <a:pt x="808903" y="283260"/>
                    <a:pt x="800980" y="281940"/>
                  </a:cubicBezTo>
                  <a:cubicBezTo>
                    <a:pt x="778292" y="278159"/>
                    <a:pt x="755260" y="276860"/>
                    <a:pt x="732400" y="274320"/>
                  </a:cubicBezTo>
                  <a:cubicBezTo>
                    <a:pt x="722240" y="271780"/>
                    <a:pt x="709802" y="273596"/>
                    <a:pt x="701920" y="266700"/>
                  </a:cubicBezTo>
                  <a:cubicBezTo>
                    <a:pt x="644367" y="216341"/>
                    <a:pt x="693161" y="230701"/>
                    <a:pt x="656200" y="175260"/>
                  </a:cubicBezTo>
                  <a:cubicBezTo>
                    <a:pt x="651120" y="167640"/>
                    <a:pt x="645056" y="160591"/>
                    <a:pt x="640960" y="152400"/>
                  </a:cubicBezTo>
                  <a:cubicBezTo>
                    <a:pt x="637368" y="145216"/>
                    <a:pt x="637795" y="136223"/>
                    <a:pt x="633340" y="129540"/>
                  </a:cubicBezTo>
                  <a:cubicBezTo>
                    <a:pt x="627362" y="120574"/>
                    <a:pt x="618759" y="113579"/>
                    <a:pt x="610480" y="106680"/>
                  </a:cubicBezTo>
                  <a:cubicBezTo>
                    <a:pt x="594324" y="93217"/>
                    <a:pt x="575773" y="85516"/>
                    <a:pt x="557140" y="76200"/>
                  </a:cubicBezTo>
                  <a:cubicBezTo>
                    <a:pt x="531449" y="37664"/>
                    <a:pt x="555846" y="64123"/>
                    <a:pt x="519040" y="45720"/>
                  </a:cubicBezTo>
                  <a:cubicBezTo>
                    <a:pt x="495453" y="33926"/>
                    <a:pt x="489861" y="21426"/>
                    <a:pt x="465700" y="7620"/>
                  </a:cubicBezTo>
                  <a:cubicBezTo>
                    <a:pt x="458726" y="3635"/>
                    <a:pt x="450460" y="2540"/>
                    <a:pt x="442840" y="0"/>
                  </a:cubicBezTo>
                  <a:cubicBezTo>
                    <a:pt x="419980" y="2540"/>
                    <a:pt x="396948" y="3839"/>
                    <a:pt x="374260" y="7620"/>
                  </a:cubicBezTo>
                  <a:cubicBezTo>
                    <a:pt x="366337" y="8940"/>
                    <a:pt x="359123" y="13033"/>
                    <a:pt x="351400" y="15240"/>
                  </a:cubicBezTo>
                  <a:cubicBezTo>
                    <a:pt x="341330" y="18117"/>
                    <a:pt x="330951" y="19851"/>
                    <a:pt x="320920" y="22860"/>
                  </a:cubicBezTo>
                  <a:cubicBezTo>
                    <a:pt x="305533" y="27476"/>
                    <a:pt x="291046" y="35459"/>
                    <a:pt x="275200" y="38100"/>
                  </a:cubicBezTo>
                  <a:lnTo>
                    <a:pt x="229480" y="45720"/>
                  </a:lnTo>
                  <a:cubicBezTo>
                    <a:pt x="200280" y="65187"/>
                    <a:pt x="221860" y="77470"/>
                    <a:pt x="214240" y="9144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8C87D439-2A63-4F63-8790-DD69B99076EF}"/>
                </a:ext>
              </a:extLst>
            </p:cNvPr>
            <p:cNvCxnSpPr>
              <a:cxnSpLocks/>
            </p:cNvCxnSpPr>
            <p:nvPr/>
          </p:nvCxnSpPr>
          <p:spPr>
            <a:xfrm flipH="1">
              <a:off x="12416766" y="18645038"/>
              <a:ext cx="167539" cy="5251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A59156B-8201-47A3-AB05-C05B57A9C317}"/>
                </a:ext>
              </a:extLst>
            </p:cNvPr>
            <p:cNvCxnSpPr>
              <a:cxnSpLocks/>
            </p:cNvCxnSpPr>
            <p:nvPr/>
          </p:nvCxnSpPr>
          <p:spPr>
            <a:xfrm flipH="1">
              <a:off x="12454034" y="18764533"/>
              <a:ext cx="395020" cy="4214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Freeform 4">
              <a:extLst>
                <a:ext uri="{FF2B5EF4-FFF2-40B4-BE49-F238E27FC236}">
                  <a16:creationId xmlns:a16="http://schemas.microsoft.com/office/drawing/2014/main" id="{03EA62EB-1925-4BF0-9176-792F6678B558}"/>
                </a:ext>
              </a:extLst>
            </p:cNvPr>
            <p:cNvSpPr/>
            <p:nvPr/>
          </p:nvSpPr>
          <p:spPr>
            <a:xfrm>
              <a:off x="13102751" y="20326681"/>
              <a:ext cx="1990798" cy="766869"/>
            </a:xfrm>
            <a:custGeom>
              <a:avLst/>
              <a:gdLst>
                <a:gd name="connsiteX0" fmla="*/ 108 w 3893189"/>
                <a:gd name="connsiteY0" fmla="*/ 582247 h 1187863"/>
                <a:gd name="connsiteX1" fmla="*/ 556162 w 3893189"/>
                <a:gd name="connsiteY1" fmla="*/ 1480 h 1187863"/>
                <a:gd name="connsiteX2" fmla="*/ 1816551 w 3893189"/>
                <a:gd name="connsiteY2" fmla="*/ 779956 h 1187863"/>
                <a:gd name="connsiteX3" fmla="*/ 2755665 w 3893189"/>
                <a:gd name="connsiteY3" fmla="*/ 236258 h 1187863"/>
                <a:gd name="connsiteX4" fmla="*/ 3435286 w 3893189"/>
                <a:gd name="connsiteY4" fmla="*/ 656388 h 1187863"/>
                <a:gd name="connsiteX5" fmla="*/ 3892486 w 3893189"/>
                <a:gd name="connsiteY5" fmla="*/ 384539 h 1187863"/>
                <a:gd name="connsiteX6" fmla="*/ 3521784 w 3893189"/>
                <a:gd name="connsiteY6" fmla="*/ 990020 h 1187863"/>
                <a:gd name="connsiteX7" fmla="*/ 2842162 w 3893189"/>
                <a:gd name="connsiteY7" fmla="*/ 582247 h 1187863"/>
                <a:gd name="connsiteX8" fmla="*/ 2026616 w 3893189"/>
                <a:gd name="connsiteY8" fmla="*/ 1187729 h 1187863"/>
                <a:gd name="connsiteX9" fmla="*/ 593232 w 3893189"/>
                <a:gd name="connsiteY9" fmla="*/ 520464 h 1187863"/>
                <a:gd name="connsiteX10" fmla="*/ 108 w 3893189"/>
                <a:gd name="connsiteY10" fmla="*/ 582247 h 1187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93189" h="1187863">
                  <a:moveTo>
                    <a:pt x="108" y="582247"/>
                  </a:moveTo>
                  <a:cubicBezTo>
                    <a:pt x="-6070" y="495750"/>
                    <a:pt x="253422" y="-31471"/>
                    <a:pt x="556162" y="1480"/>
                  </a:cubicBezTo>
                  <a:cubicBezTo>
                    <a:pt x="858902" y="34431"/>
                    <a:pt x="1449967" y="740826"/>
                    <a:pt x="1816551" y="779956"/>
                  </a:cubicBezTo>
                  <a:cubicBezTo>
                    <a:pt x="2183135" y="819086"/>
                    <a:pt x="2485876" y="256853"/>
                    <a:pt x="2755665" y="236258"/>
                  </a:cubicBezTo>
                  <a:cubicBezTo>
                    <a:pt x="3025454" y="215663"/>
                    <a:pt x="3245816" y="631674"/>
                    <a:pt x="3435286" y="656388"/>
                  </a:cubicBezTo>
                  <a:cubicBezTo>
                    <a:pt x="3624756" y="681102"/>
                    <a:pt x="3878070" y="328934"/>
                    <a:pt x="3892486" y="384539"/>
                  </a:cubicBezTo>
                  <a:cubicBezTo>
                    <a:pt x="3906902" y="440144"/>
                    <a:pt x="3696838" y="957069"/>
                    <a:pt x="3521784" y="990020"/>
                  </a:cubicBezTo>
                  <a:cubicBezTo>
                    <a:pt x="3346730" y="1022971"/>
                    <a:pt x="3091357" y="549296"/>
                    <a:pt x="2842162" y="582247"/>
                  </a:cubicBezTo>
                  <a:cubicBezTo>
                    <a:pt x="2592967" y="615198"/>
                    <a:pt x="2401438" y="1198026"/>
                    <a:pt x="2026616" y="1187729"/>
                  </a:cubicBezTo>
                  <a:cubicBezTo>
                    <a:pt x="1651794" y="1177432"/>
                    <a:pt x="928924" y="615199"/>
                    <a:pt x="593232" y="520464"/>
                  </a:cubicBezTo>
                  <a:cubicBezTo>
                    <a:pt x="257540" y="425729"/>
                    <a:pt x="6286" y="668744"/>
                    <a:pt x="108" y="582247"/>
                  </a:cubicBezTo>
                  <a:close/>
                </a:path>
              </a:pathLst>
            </a:cu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p>
          </p:txBody>
        </p:sp>
        <p:sp>
          <p:nvSpPr>
            <p:cNvPr id="88" name="Freeform: Shape 87">
              <a:extLst>
                <a:ext uri="{FF2B5EF4-FFF2-40B4-BE49-F238E27FC236}">
                  <a16:creationId xmlns:a16="http://schemas.microsoft.com/office/drawing/2014/main" id="{EEB50453-04E5-46DD-9DF0-907C3356D6EF}"/>
                </a:ext>
              </a:extLst>
            </p:cNvPr>
            <p:cNvSpPr/>
            <p:nvPr/>
          </p:nvSpPr>
          <p:spPr>
            <a:xfrm>
              <a:off x="13131326" y="20349233"/>
              <a:ext cx="228600" cy="328613"/>
            </a:xfrm>
            <a:custGeom>
              <a:avLst/>
              <a:gdLst>
                <a:gd name="connsiteX0" fmla="*/ 0 w 228600"/>
                <a:gd name="connsiteY0" fmla="*/ 328613 h 328613"/>
                <a:gd name="connsiteX1" fmla="*/ 119062 w 228600"/>
                <a:gd name="connsiteY1" fmla="*/ 271463 h 328613"/>
                <a:gd name="connsiteX2" fmla="*/ 228600 w 228600"/>
                <a:gd name="connsiteY2" fmla="*/ 271463 h 328613"/>
                <a:gd name="connsiteX3" fmla="*/ 219075 w 228600"/>
                <a:gd name="connsiteY3" fmla="*/ 0 h 328613"/>
                <a:gd name="connsiteX4" fmla="*/ 104775 w 228600"/>
                <a:gd name="connsiteY4" fmla="*/ 109538 h 328613"/>
                <a:gd name="connsiteX5" fmla="*/ 14287 w 228600"/>
                <a:gd name="connsiteY5" fmla="*/ 257175 h 328613"/>
                <a:gd name="connsiteX6" fmla="*/ 0 w 228600"/>
                <a:gd name="connsiteY6" fmla="*/ 328613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28613">
                  <a:moveTo>
                    <a:pt x="0" y="328613"/>
                  </a:moveTo>
                  <a:lnTo>
                    <a:pt x="119062" y="271463"/>
                  </a:lnTo>
                  <a:lnTo>
                    <a:pt x="228600" y="271463"/>
                  </a:lnTo>
                  <a:lnTo>
                    <a:pt x="219075" y="0"/>
                  </a:lnTo>
                  <a:lnTo>
                    <a:pt x="104775" y="109538"/>
                  </a:lnTo>
                  <a:lnTo>
                    <a:pt x="14287" y="257175"/>
                  </a:lnTo>
                  <a:lnTo>
                    <a:pt x="0" y="328613"/>
                  </a:lnTo>
                  <a:close/>
                </a:path>
              </a:pathLst>
            </a:cu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rrow: Right 89">
              <a:extLst>
                <a:ext uri="{FF2B5EF4-FFF2-40B4-BE49-F238E27FC236}">
                  <a16:creationId xmlns:a16="http://schemas.microsoft.com/office/drawing/2014/main" id="{97879E8F-C353-4854-9647-59EDF00F67EB}"/>
                </a:ext>
              </a:extLst>
            </p:cNvPr>
            <p:cNvSpPr/>
            <p:nvPr/>
          </p:nvSpPr>
          <p:spPr>
            <a:xfrm rot="10800000">
              <a:off x="13401386" y="18707604"/>
              <a:ext cx="1255303" cy="17208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Arrow: Right 90">
              <a:extLst>
                <a:ext uri="{FF2B5EF4-FFF2-40B4-BE49-F238E27FC236}">
                  <a16:creationId xmlns:a16="http://schemas.microsoft.com/office/drawing/2014/main" id="{A355691F-E3A4-4B23-9AAA-D92E0339391A}"/>
                </a:ext>
              </a:extLst>
            </p:cNvPr>
            <p:cNvSpPr/>
            <p:nvPr/>
          </p:nvSpPr>
          <p:spPr>
            <a:xfrm>
              <a:off x="13401386" y="20072663"/>
              <a:ext cx="1255303" cy="17208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6" name="Group 445">
            <a:extLst>
              <a:ext uri="{FF2B5EF4-FFF2-40B4-BE49-F238E27FC236}">
                <a16:creationId xmlns:a16="http://schemas.microsoft.com/office/drawing/2014/main" id="{62B0932F-2083-4278-A45B-C0C9DF3641BA}"/>
              </a:ext>
            </a:extLst>
          </p:cNvPr>
          <p:cNvGrpSpPr/>
          <p:nvPr/>
        </p:nvGrpSpPr>
        <p:grpSpPr>
          <a:xfrm>
            <a:off x="21862730" y="17062787"/>
            <a:ext cx="4044178" cy="7955573"/>
            <a:chOff x="21862730" y="17024687"/>
            <a:chExt cx="4044178" cy="7955573"/>
          </a:xfrm>
        </p:grpSpPr>
        <p:pic>
          <p:nvPicPr>
            <p:cNvPr id="53" name="Picture 52">
              <a:extLst>
                <a:ext uri="{FF2B5EF4-FFF2-40B4-BE49-F238E27FC236}">
                  <a16:creationId xmlns:a16="http://schemas.microsoft.com/office/drawing/2014/main" id="{51CCC157-E024-424D-B85D-CFA164C0143A}"/>
                </a:ext>
              </a:extLst>
            </p:cNvPr>
            <p:cNvPicPr>
              <a:picLocks noChangeAspect="1"/>
            </p:cNvPicPr>
            <p:nvPr/>
          </p:nvPicPr>
          <p:blipFill>
            <a:blip r:embed="rId20"/>
            <a:stretch>
              <a:fillRect/>
            </a:stretch>
          </p:blipFill>
          <p:spPr>
            <a:xfrm>
              <a:off x="21862730" y="21801299"/>
              <a:ext cx="4012304" cy="3178961"/>
            </a:xfrm>
            <a:prstGeom prst="rect">
              <a:avLst/>
            </a:prstGeom>
          </p:spPr>
        </p:pic>
        <p:pic>
          <p:nvPicPr>
            <p:cNvPr id="54" name="Picture 53">
              <a:extLst>
                <a:ext uri="{FF2B5EF4-FFF2-40B4-BE49-F238E27FC236}">
                  <a16:creationId xmlns:a16="http://schemas.microsoft.com/office/drawing/2014/main" id="{45061B97-D054-4DC0-8CFB-0FEE4E04806B}"/>
                </a:ext>
              </a:extLst>
            </p:cNvPr>
            <p:cNvPicPr>
              <a:picLocks noChangeAspect="1"/>
            </p:cNvPicPr>
            <p:nvPr/>
          </p:nvPicPr>
          <p:blipFill>
            <a:blip r:embed="rId21"/>
            <a:stretch>
              <a:fillRect/>
            </a:stretch>
          </p:blipFill>
          <p:spPr>
            <a:xfrm>
              <a:off x="21894604" y="17932700"/>
              <a:ext cx="4012304" cy="3180176"/>
            </a:xfrm>
            <a:prstGeom prst="rect">
              <a:avLst/>
            </a:prstGeom>
          </p:spPr>
        </p:pic>
        <p:sp>
          <p:nvSpPr>
            <p:cNvPr id="56" name="Text Box 406">
              <a:extLst>
                <a:ext uri="{FF2B5EF4-FFF2-40B4-BE49-F238E27FC236}">
                  <a16:creationId xmlns:a16="http://schemas.microsoft.com/office/drawing/2014/main" id="{C537E82A-2162-4E1A-B767-F0B6962BEBE6}"/>
                </a:ext>
              </a:extLst>
            </p:cNvPr>
            <p:cNvSpPr txBox="1">
              <a:spLocks noChangeArrowheads="1"/>
            </p:cNvSpPr>
            <p:nvPr/>
          </p:nvSpPr>
          <p:spPr bwMode="auto">
            <a:xfrm>
              <a:off x="23129695" y="17024687"/>
              <a:ext cx="1542122" cy="1384995"/>
            </a:xfrm>
            <a:prstGeom prst="rect">
              <a:avLst/>
            </a:prstGeom>
            <a:noFill/>
            <a:ln w="9525">
              <a:noFill/>
              <a:miter lim="800000"/>
              <a:headEnd/>
              <a:tailEnd/>
            </a:ln>
            <a:effectLst/>
          </p:spPr>
          <p:txBody>
            <a:bodyPr wrap="square" lIns="457200" tIns="457200" rIns="457200" bIns="457200">
              <a:spAutoFit/>
            </a:bodyPr>
            <a:lstStyle/>
            <a:p>
              <a:pPr defTabSz="4389395"/>
              <a:r>
                <a:rPr lang="en-US" sz="3000" b="1" dirty="0">
                  <a:latin typeface="Verdana" panose="020B0604030504040204" pitchFamily="34" charset="0"/>
                  <a:ea typeface="Verdana" panose="020B0604030504040204" pitchFamily="34" charset="0"/>
                </a:rPr>
                <a:t>N2</a:t>
              </a:r>
            </a:p>
          </p:txBody>
        </p:sp>
        <p:sp>
          <p:nvSpPr>
            <p:cNvPr id="92" name="Text Box 406">
              <a:extLst>
                <a:ext uri="{FF2B5EF4-FFF2-40B4-BE49-F238E27FC236}">
                  <a16:creationId xmlns:a16="http://schemas.microsoft.com/office/drawing/2014/main" id="{9934EA60-8478-4C97-A9C4-D7CCA2EFB3D7}"/>
                </a:ext>
              </a:extLst>
            </p:cNvPr>
            <p:cNvSpPr txBox="1">
              <a:spLocks noChangeArrowheads="1"/>
            </p:cNvSpPr>
            <p:nvPr/>
          </p:nvSpPr>
          <p:spPr bwMode="auto">
            <a:xfrm>
              <a:off x="22158828" y="20778001"/>
              <a:ext cx="3648507" cy="1384995"/>
            </a:xfrm>
            <a:prstGeom prst="rect">
              <a:avLst/>
            </a:prstGeom>
            <a:noFill/>
            <a:ln w="9525">
              <a:noFill/>
              <a:miter lim="800000"/>
              <a:headEnd/>
              <a:tailEnd/>
            </a:ln>
            <a:effectLst/>
          </p:spPr>
          <p:txBody>
            <a:bodyPr wrap="square" lIns="457200" tIns="457200" rIns="457200" bIns="457200">
              <a:spAutoFit/>
            </a:bodyPr>
            <a:lstStyle/>
            <a:p>
              <a:pPr defTabSz="4389395"/>
              <a:r>
                <a:rPr lang="en-US" sz="3000" b="1" dirty="0">
                  <a:latin typeface="Verdana" panose="020B0604030504040204" pitchFamily="34" charset="0"/>
                  <a:ea typeface="Verdana" panose="020B0604030504040204" pitchFamily="34" charset="0"/>
                </a:rPr>
                <a:t>tax-2(p691)</a:t>
              </a:r>
            </a:p>
          </p:txBody>
        </p:sp>
      </p:grpSp>
      <p:sp>
        <p:nvSpPr>
          <p:cNvPr id="93" name="Text Box 406">
            <a:extLst>
              <a:ext uri="{FF2B5EF4-FFF2-40B4-BE49-F238E27FC236}">
                <a16:creationId xmlns:a16="http://schemas.microsoft.com/office/drawing/2014/main" id="{666185B3-62FE-4A51-B516-CDD622E3CCBD}"/>
              </a:ext>
            </a:extLst>
          </p:cNvPr>
          <p:cNvSpPr txBox="1">
            <a:spLocks noChangeArrowheads="1"/>
          </p:cNvSpPr>
          <p:nvPr/>
        </p:nvSpPr>
        <p:spPr bwMode="auto">
          <a:xfrm>
            <a:off x="10104593" y="9711912"/>
            <a:ext cx="16509638" cy="2646878"/>
          </a:xfrm>
          <a:prstGeom prst="rect">
            <a:avLst/>
          </a:prstGeom>
          <a:noFill/>
          <a:ln w="9525">
            <a:noFill/>
            <a:miter lim="800000"/>
            <a:headEnd/>
            <a:tailEnd/>
          </a:ln>
          <a:effectLst/>
        </p:spPr>
        <p:txBody>
          <a:bodyPr wrap="square" lIns="457200" tIns="457200" rIns="457200" bIns="457200">
            <a:spAutoFit/>
          </a:bodyPr>
          <a:lstStyle/>
          <a:p>
            <a:pPr defTabSz="4389395"/>
            <a:r>
              <a:rPr lang="en-US" sz="1600" b="1" i="1" dirty="0">
                <a:latin typeface="Verdana" panose="020B0604030504040204" pitchFamily="34" charset="0"/>
                <a:ea typeface="Verdana" panose="020B0604030504040204" pitchFamily="34" charset="0"/>
              </a:rPr>
              <a:t>E. faecalis </a:t>
            </a:r>
            <a:r>
              <a:rPr lang="en-US" sz="1600" b="1" dirty="0">
                <a:latin typeface="Verdana" panose="020B0604030504040204" pitchFamily="34" charset="0"/>
                <a:ea typeface="Verdana" panose="020B0604030504040204" pitchFamily="34" charset="0"/>
              </a:rPr>
              <a:t>is a pathogen that induces early avoidance in </a:t>
            </a:r>
            <a:r>
              <a:rPr lang="en-US" sz="1600" b="1" i="1" dirty="0">
                <a:latin typeface="Verdana" panose="020B0604030504040204" pitchFamily="34" charset="0"/>
                <a:ea typeface="Verdana" panose="020B0604030504040204" pitchFamily="34" charset="0"/>
              </a:rPr>
              <a:t>C. elegans. </a:t>
            </a:r>
            <a:r>
              <a:rPr lang="en-US" sz="1600" b="1" dirty="0">
                <a:latin typeface="Verdana" panose="020B0604030504040204" pitchFamily="34" charset="0"/>
                <a:ea typeface="Verdana" panose="020B0604030504040204" pitchFamily="34" charset="0"/>
              </a:rPr>
              <a:t>Left: </a:t>
            </a:r>
            <a:r>
              <a:rPr lang="en-US" sz="1600" dirty="0">
                <a:latin typeface="Verdana" panose="020B0604030504040204" pitchFamily="34" charset="0"/>
                <a:ea typeface="Verdana" panose="020B0604030504040204" pitchFamily="34" charset="0"/>
              </a:rPr>
              <a:t>Survival curves of N2 animals on different bacteria. Animals were transferred to fresh plates each day and were scored as alive, dead (no response to touch), matricidal, or missing. </a:t>
            </a:r>
            <a:r>
              <a:rPr lang="en-US" sz="1600" b="1" dirty="0">
                <a:latin typeface="Verdana" panose="020B0604030504040204" pitchFamily="34" charset="0"/>
                <a:ea typeface="Verdana" panose="020B0604030504040204" pitchFamily="34" charset="0"/>
              </a:rPr>
              <a:t>Right: </a:t>
            </a:r>
            <a:r>
              <a:rPr lang="en-US" sz="1600" dirty="0">
                <a:latin typeface="Verdana" panose="020B0604030504040204" pitchFamily="34" charset="0"/>
                <a:ea typeface="Verdana" panose="020B0604030504040204" pitchFamily="34" charset="0"/>
              </a:rPr>
              <a:t>Avoidance curves of N2 animals on the same bacteria. Animals were scored as either on or off the small bacterial lawn at the timepoints indicated and occupancy was calculated as total on/total animals. </a:t>
            </a:r>
            <a:r>
              <a:rPr lang="en-US" sz="1600" i="1" dirty="0">
                <a:latin typeface="Verdana" panose="020B0604030504040204" pitchFamily="34" charset="0"/>
                <a:ea typeface="Verdana" panose="020B0604030504040204" pitchFamily="34" charset="0"/>
              </a:rPr>
              <a:t>E. coli strain </a:t>
            </a:r>
            <a:r>
              <a:rPr lang="en-US" sz="1600" dirty="0">
                <a:latin typeface="Verdana" panose="020B0604030504040204" pitchFamily="34" charset="0"/>
                <a:ea typeface="Verdana" panose="020B0604030504040204" pitchFamily="34" charset="0"/>
              </a:rPr>
              <a:t>OP50 and </a:t>
            </a:r>
            <a:r>
              <a:rPr lang="en-US" sz="1600" i="1" dirty="0">
                <a:latin typeface="Verdana" panose="020B0604030504040204" pitchFamily="34" charset="0"/>
                <a:ea typeface="Verdana" panose="020B0604030504040204" pitchFamily="34" charset="0"/>
              </a:rPr>
              <a:t>P. </a:t>
            </a:r>
            <a:r>
              <a:rPr lang="en-US" sz="1600" i="1" dirty="0" err="1">
                <a:latin typeface="Verdana" panose="020B0604030504040204" pitchFamily="34" charset="0"/>
                <a:ea typeface="Verdana" panose="020B0604030504040204" pitchFamily="34" charset="0"/>
              </a:rPr>
              <a:t>aerugonisa</a:t>
            </a:r>
            <a:r>
              <a:rPr lang="en-US" sz="1600" i="1" dirty="0">
                <a:latin typeface="Verdana" panose="020B0604030504040204" pitchFamily="34" charset="0"/>
                <a:ea typeface="Verdana" panose="020B0604030504040204" pitchFamily="34" charset="0"/>
              </a:rPr>
              <a:t> </a:t>
            </a:r>
            <a:r>
              <a:rPr lang="en-US" sz="1600" dirty="0">
                <a:latin typeface="Verdana" panose="020B0604030504040204" pitchFamily="34" charset="0"/>
                <a:ea typeface="Verdana" panose="020B0604030504040204" pitchFamily="34" charset="0"/>
              </a:rPr>
              <a:t>strain PA14 were cultured in LB media, while </a:t>
            </a:r>
            <a:r>
              <a:rPr lang="en-US" sz="1600" i="1" dirty="0">
                <a:latin typeface="Verdana" panose="020B0604030504040204" pitchFamily="34" charset="0"/>
                <a:ea typeface="Verdana" panose="020B0604030504040204" pitchFamily="34" charset="0"/>
              </a:rPr>
              <a:t>E. faecalis </a:t>
            </a:r>
            <a:r>
              <a:rPr lang="en-US" sz="1600" dirty="0">
                <a:latin typeface="Verdana" panose="020B0604030504040204" pitchFamily="34" charset="0"/>
                <a:ea typeface="Verdana" panose="020B0604030504040204" pitchFamily="34" charset="0"/>
              </a:rPr>
              <a:t>strain OG1RF was cultured </a:t>
            </a:r>
            <a:r>
              <a:rPr lang="en-US" sz="1600" dirty="0">
                <a:latin typeface="Verdana" panose="020B0604030504040204" pitchFamily="34" charset="0"/>
                <a:ea typeface="Verdana" panose="020B0604030504040204" pitchFamily="34" charset="0"/>
                <a:cs typeface="Times New Roman" panose="02020603050405020304" pitchFamily="18" charset="0"/>
              </a:rPr>
              <a:t>in BHI media supplemented with gentamycin. For survival assays, 50</a:t>
            </a:r>
            <a:r>
              <a:rPr lang="el-GR" sz="1600" dirty="0">
                <a:latin typeface="Verdana" panose="020B0604030504040204" pitchFamily="34" charset="0"/>
                <a:ea typeface="Verdana" panose="020B0604030504040204" pitchFamily="34" charset="0"/>
                <a:cs typeface="Calibri" panose="020F0502020204030204" pitchFamily="34" charset="0"/>
              </a:rPr>
              <a:t>μ</a:t>
            </a:r>
            <a:r>
              <a:rPr lang="en-US" sz="1600" dirty="0">
                <a:latin typeface="Verdana" panose="020B0604030504040204" pitchFamily="34" charset="0"/>
                <a:ea typeface="Verdana" panose="020B0604030504040204" pitchFamily="34" charset="0"/>
                <a:cs typeface="Calibri" panose="020F0502020204030204" pitchFamily="34" charset="0"/>
              </a:rPr>
              <a:t>L was spread on either slow-killing (modified NGM) or </a:t>
            </a:r>
            <a:r>
              <a:rPr lang="en-US" sz="1600" dirty="0" err="1">
                <a:latin typeface="Verdana" panose="020B0604030504040204" pitchFamily="34" charset="0"/>
                <a:ea typeface="Verdana" panose="020B0604030504040204" pitchFamily="34" charset="0"/>
                <a:cs typeface="Calibri" panose="020F0502020204030204" pitchFamily="34" charset="0"/>
              </a:rPr>
              <a:t>BHI+gentamycin</a:t>
            </a:r>
            <a:r>
              <a:rPr lang="en-US" sz="1600" dirty="0">
                <a:latin typeface="Verdana" panose="020B0604030504040204" pitchFamily="34" charset="0"/>
                <a:ea typeface="Verdana" panose="020B0604030504040204" pitchFamily="34" charset="0"/>
                <a:cs typeface="Calibri" panose="020F0502020204030204" pitchFamily="34" charset="0"/>
              </a:rPr>
              <a:t> agar plates, while for avoidance assays </a:t>
            </a:r>
            <a:r>
              <a:rPr lang="en-US" sz="1600" dirty="0">
                <a:latin typeface="Verdana" panose="020B0604030504040204" pitchFamily="34" charset="0"/>
                <a:ea typeface="Verdana" panose="020B0604030504040204" pitchFamily="34" charset="0"/>
                <a:cs typeface="Times New Roman" panose="02020603050405020304" pitchFamily="18" charset="0"/>
              </a:rPr>
              <a:t>20</a:t>
            </a:r>
            <a:r>
              <a:rPr lang="el-GR" sz="1600" dirty="0">
                <a:latin typeface="Verdana" panose="020B0604030504040204" pitchFamily="34" charset="0"/>
                <a:ea typeface="Verdana" panose="020B0604030504040204" pitchFamily="34" charset="0"/>
                <a:cs typeface="Calibri" panose="020F0502020204030204" pitchFamily="34" charset="0"/>
              </a:rPr>
              <a:t>μ</a:t>
            </a:r>
            <a:r>
              <a:rPr lang="en-US" sz="1600" dirty="0">
                <a:latin typeface="Verdana" panose="020B0604030504040204" pitchFamily="34" charset="0"/>
                <a:ea typeface="Verdana" panose="020B0604030504040204" pitchFamily="34" charset="0"/>
                <a:cs typeface="Calibri" panose="020F0502020204030204" pitchFamily="34" charset="0"/>
              </a:rPr>
              <a:t>L was spotted in the center of plates. Bacteria were allowed to grow at </a:t>
            </a:r>
            <a:r>
              <a:rPr lang="en-US" sz="1600" dirty="0">
                <a:latin typeface="Verdana" panose="020B0604030504040204" pitchFamily="34" charset="0"/>
                <a:ea typeface="Verdana" panose="020B0604030504040204" pitchFamily="34" charset="0"/>
              </a:rPr>
              <a:t>37</a:t>
            </a:r>
            <a:r>
              <a:rPr lang="en-US" sz="1600" dirty="0">
                <a:latin typeface="Verdana" panose="020B0604030504040204" pitchFamily="34" charset="0"/>
                <a:ea typeface="Verdana" panose="020B0604030504040204" pitchFamily="34" charset="0"/>
                <a:cs typeface="Times New Roman" panose="02020603050405020304" pitchFamily="18" charset="0"/>
              </a:rPr>
              <a:t>°C O/N and plates were brought to room temperature before assays were performed. All graphs represent triplicates performed on the same day. </a:t>
            </a:r>
            <a:endParaRPr lang="en-US" sz="1600" i="1" dirty="0">
              <a:latin typeface="Verdana" panose="020B0604030504040204" pitchFamily="34" charset="0"/>
              <a:ea typeface="Verdana" panose="020B0604030504040204" pitchFamily="34" charset="0"/>
            </a:endParaRPr>
          </a:p>
        </p:txBody>
      </p:sp>
      <p:sp>
        <p:nvSpPr>
          <p:cNvPr id="42" name="Text Box 406">
            <a:extLst>
              <a:ext uri="{FF2B5EF4-FFF2-40B4-BE49-F238E27FC236}">
                <a16:creationId xmlns:a16="http://schemas.microsoft.com/office/drawing/2014/main" id="{88B7BE1B-FE27-47ED-BA01-1A4CFFD72E51}"/>
              </a:ext>
            </a:extLst>
          </p:cNvPr>
          <p:cNvSpPr txBox="1">
            <a:spLocks noChangeArrowheads="1"/>
          </p:cNvSpPr>
          <p:nvPr/>
        </p:nvSpPr>
        <p:spPr bwMode="auto">
          <a:xfrm>
            <a:off x="10104592" y="15950745"/>
            <a:ext cx="15691153" cy="2154436"/>
          </a:xfrm>
          <a:prstGeom prst="rect">
            <a:avLst/>
          </a:prstGeom>
          <a:noFill/>
          <a:ln w="9525">
            <a:noFill/>
            <a:miter lim="800000"/>
            <a:headEnd/>
            <a:tailEnd/>
          </a:ln>
          <a:effectLst/>
        </p:spPr>
        <p:txBody>
          <a:bodyPr wrap="square" lIns="457200" tIns="457200" rIns="457200" bIns="457200">
            <a:spAutoFit/>
          </a:bodyPr>
          <a:lstStyle/>
          <a:p>
            <a:pPr defTabSz="4389395"/>
            <a:r>
              <a:rPr lang="en-US" sz="1600" b="1" dirty="0">
                <a:latin typeface="Verdana" panose="020B0604030504040204" pitchFamily="34" charset="0"/>
                <a:ea typeface="Verdana" panose="020B0604030504040204" pitchFamily="34" charset="0"/>
              </a:rPr>
              <a:t>Early avoidance of Gram-positives is bloating independent. Left: </a:t>
            </a:r>
            <a:r>
              <a:rPr lang="en-US" sz="1600" dirty="0">
                <a:latin typeface="Verdana" panose="020B0604030504040204" pitchFamily="34" charset="0"/>
                <a:ea typeface="Verdana" panose="020B0604030504040204" pitchFamily="34" charset="0"/>
              </a:rPr>
              <a:t>Avoidance curves using other Gram-positive pathogens revealed a similar early avoidance phenotype. </a:t>
            </a:r>
            <a:r>
              <a:rPr lang="en-US" sz="1600" b="1" dirty="0">
                <a:latin typeface="Verdana" panose="020B0604030504040204" pitchFamily="34" charset="0"/>
                <a:ea typeface="Verdana" panose="020B0604030504040204" pitchFamily="34" charset="0"/>
              </a:rPr>
              <a:t>Right: </a:t>
            </a:r>
            <a:r>
              <a:rPr lang="en-US" sz="1600" dirty="0">
                <a:latin typeface="Verdana" panose="020B0604030504040204" pitchFamily="34" charset="0"/>
                <a:ea typeface="Verdana" panose="020B0604030504040204" pitchFamily="34" charset="0"/>
              </a:rPr>
              <a:t>RNAi against </a:t>
            </a:r>
            <a:r>
              <a:rPr lang="en-US" sz="1600" i="1" dirty="0">
                <a:latin typeface="Verdana" panose="020B0604030504040204" pitchFamily="34" charset="0"/>
                <a:ea typeface="Verdana" panose="020B0604030504040204" pitchFamily="34" charset="0"/>
              </a:rPr>
              <a:t>aex-5 </a:t>
            </a:r>
            <a:r>
              <a:rPr lang="en-US" sz="1600" dirty="0">
                <a:latin typeface="Verdana" panose="020B0604030504040204" pitchFamily="34" charset="0"/>
                <a:ea typeface="Verdana" panose="020B0604030504040204" pitchFamily="34" charset="0"/>
              </a:rPr>
              <a:t>and </a:t>
            </a:r>
            <a:r>
              <a:rPr lang="en-US" sz="1600" i="1" dirty="0">
                <a:latin typeface="Verdana" panose="020B0604030504040204" pitchFamily="34" charset="0"/>
                <a:ea typeface="Verdana" panose="020B0604030504040204" pitchFamily="34" charset="0"/>
              </a:rPr>
              <a:t>flr-1</a:t>
            </a:r>
            <a:r>
              <a:rPr lang="en-US" sz="1600" dirty="0">
                <a:latin typeface="Verdana" panose="020B0604030504040204" pitchFamily="34" charset="0"/>
                <a:ea typeface="Verdana" panose="020B0604030504040204" pitchFamily="34" charset="0"/>
              </a:rPr>
              <a:t>, two genes known to lead to bloating of the intestinal lumen due to defects in the defecation motor program, and </a:t>
            </a:r>
            <a:r>
              <a:rPr lang="en-US" sz="1600" i="1" dirty="0">
                <a:latin typeface="Verdana" panose="020B0604030504040204" pitchFamily="34" charset="0"/>
                <a:ea typeface="Verdana" panose="020B0604030504040204" pitchFamily="34" charset="0"/>
              </a:rPr>
              <a:t>nol-6</a:t>
            </a:r>
            <a:r>
              <a:rPr lang="en-US" sz="1600" dirty="0">
                <a:latin typeface="Verdana" panose="020B0604030504040204" pitchFamily="34" charset="0"/>
                <a:ea typeface="Verdana" panose="020B0604030504040204" pitchFamily="34" charset="0"/>
              </a:rPr>
              <a:t>, known to prevent colonization of the intestine by microbial pathogens, had no effect on early avoidance of </a:t>
            </a:r>
            <a:r>
              <a:rPr lang="en-US" sz="1600" i="1" dirty="0">
                <a:latin typeface="Verdana" panose="020B0604030504040204" pitchFamily="34" charset="0"/>
                <a:ea typeface="Verdana" panose="020B0604030504040204" pitchFamily="34" charset="0"/>
              </a:rPr>
              <a:t>E. faecalis</a:t>
            </a:r>
            <a:r>
              <a:rPr lang="en-US" sz="1600" dirty="0">
                <a:latin typeface="Verdana" panose="020B0604030504040204" pitchFamily="34" charset="0"/>
                <a:ea typeface="Verdana" panose="020B0604030504040204" pitchFamily="34" charset="0"/>
              </a:rPr>
              <a:t>, but did enhance or suppress the late avoidance, respectively. Avoidance assays were performed as above. RNAi was performed by feeding.</a:t>
            </a:r>
            <a:endParaRPr lang="en-US" sz="1600" b="1" dirty="0">
              <a:latin typeface="Verdana" panose="020B0604030504040204" pitchFamily="34" charset="0"/>
              <a:ea typeface="Verdana" panose="020B0604030504040204" pitchFamily="34" charset="0"/>
            </a:endParaRPr>
          </a:p>
        </p:txBody>
      </p:sp>
      <p:sp>
        <p:nvSpPr>
          <p:cNvPr id="57" name="Text Box 7">
            <a:extLst>
              <a:ext uri="{FF2B5EF4-FFF2-40B4-BE49-F238E27FC236}">
                <a16:creationId xmlns:a16="http://schemas.microsoft.com/office/drawing/2014/main" id="{0759AE6C-668E-4DC7-B2B6-845549F1386F}"/>
              </a:ext>
            </a:extLst>
          </p:cNvPr>
          <p:cNvSpPr txBox="1">
            <a:spLocks noChangeArrowheads="1"/>
          </p:cNvSpPr>
          <p:nvPr/>
        </p:nvSpPr>
        <p:spPr bwMode="auto">
          <a:xfrm>
            <a:off x="651162" y="15489419"/>
            <a:ext cx="8354292" cy="584582"/>
          </a:xfrm>
          <a:prstGeom prst="rect">
            <a:avLst/>
          </a:prstGeom>
          <a:solidFill>
            <a:schemeClr val="tx2">
              <a:lumMod val="75000"/>
            </a:schemeClr>
          </a:solidFill>
          <a:ln w="9525">
            <a:noFill/>
            <a:miter lim="800000"/>
            <a:headEnd/>
            <a:tailEnd/>
          </a:ln>
          <a:effectLst/>
        </p:spPr>
        <p:txBody>
          <a:bodyPr wrap="square" lIns="91267" tIns="45624" rIns="91267" bIns="45624">
            <a:spAutoFit/>
          </a:bodyPr>
          <a:lstStyle/>
          <a:p>
            <a:pPr algn="ctr" eaLnBrk="0" hangingPunct="0">
              <a:spcBef>
                <a:spcPct val="50000"/>
              </a:spcBef>
            </a:pPr>
            <a:r>
              <a:rPr lang="en-US" sz="3200" b="1" dirty="0">
                <a:solidFill>
                  <a:schemeClr val="bg1"/>
                </a:solidFill>
                <a:latin typeface="Verdana" pitchFamily="34" charset="0"/>
              </a:rPr>
              <a:t>Background</a:t>
            </a:r>
          </a:p>
        </p:txBody>
      </p:sp>
      <p:grpSp>
        <p:nvGrpSpPr>
          <p:cNvPr id="58" name="Group 57">
            <a:extLst>
              <a:ext uri="{FF2B5EF4-FFF2-40B4-BE49-F238E27FC236}">
                <a16:creationId xmlns:a16="http://schemas.microsoft.com/office/drawing/2014/main" id="{B4079986-B7FB-40B4-A28E-D40F8D15130B}"/>
              </a:ext>
            </a:extLst>
          </p:cNvPr>
          <p:cNvGrpSpPr/>
          <p:nvPr/>
        </p:nvGrpSpPr>
        <p:grpSpPr>
          <a:xfrm>
            <a:off x="2158591" y="16375083"/>
            <a:ext cx="5408829" cy="3838180"/>
            <a:chOff x="2228850" y="7533694"/>
            <a:chExt cx="10427402" cy="7399428"/>
          </a:xfrm>
        </p:grpSpPr>
        <p:sp>
          <p:nvSpPr>
            <p:cNvPr id="60" name="Oval 59">
              <a:extLst>
                <a:ext uri="{FF2B5EF4-FFF2-40B4-BE49-F238E27FC236}">
                  <a16:creationId xmlns:a16="http://schemas.microsoft.com/office/drawing/2014/main" id="{DC2F7EBD-326D-4FDB-A4CB-BF359AF34C05}"/>
                </a:ext>
              </a:extLst>
            </p:cNvPr>
            <p:cNvSpPr/>
            <p:nvPr/>
          </p:nvSpPr>
          <p:spPr>
            <a:xfrm>
              <a:off x="2228850" y="8686800"/>
              <a:ext cx="4267200" cy="4267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93B2BB2C-8E10-49AA-9686-D34709D39540}"/>
                </a:ext>
              </a:extLst>
            </p:cNvPr>
            <p:cNvSpPr/>
            <p:nvPr/>
          </p:nvSpPr>
          <p:spPr>
            <a:xfrm>
              <a:off x="2366962" y="8824912"/>
              <a:ext cx="3990975" cy="3990975"/>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03A99D0E-09DA-41F0-B8AD-F8EDE209A2C2}"/>
                </a:ext>
              </a:extLst>
            </p:cNvPr>
            <p:cNvSpPr/>
            <p:nvPr/>
          </p:nvSpPr>
          <p:spPr>
            <a:xfrm>
              <a:off x="3555205" y="10013155"/>
              <a:ext cx="1614488" cy="1614488"/>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Connector: Curved 62">
              <a:extLst>
                <a:ext uri="{FF2B5EF4-FFF2-40B4-BE49-F238E27FC236}">
                  <a16:creationId xmlns:a16="http://schemas.microsoft.com/office/drawing/2014/main" id="{F612AFDC-1DEB-4A40-8CB2-FC57E7A58E05}"/>
                </a:ext>
              </a:extLst>
            </p:cNvPr>
            <p:cNvCxnSpPr>
              <a:cxnSpLocks/>
            </p:cNvCxnSpPr>
            <p:nvPr/>
          </p:nvCxnSpPr>
          <p:spPr>
            <a:xfrm>
              <a:off x="4025498" y="1012507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64" name="Connector: Curved 63">
              <a:extLst>
                <a:ext uri="{FF2B5EF4-FFF2-40B4-BE49-F238E27FC236}">
                  <a16:creationId xmlns:a16="http://schemas.microsoft.com/office/drawing/2014/main" id="{E53238F8-A757-4738-88EA-08209E081501}"/>
                </a:ext>
              </a:extLst>
            </p:cNvPr>
            <p:cNvCxnSpPr>
              <a:cxnSpLocks/>
            </p:cNvCxnSpPr>
            <p:nvPr/>
          </p:nvCxnSpPr>
          <p:spPr>
            <a:xfrm>
              <a:off x="3721893" y="1051560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65" name="Connector: Curved 64">
              <a:extLst>
                <a:ext uri="{FF2B5EF4-FFF2-40B4-BE49-F238E27FC236}">
                  <a16:creationId xmlns:a16="http://schemas.microsoft.com/office/drawing/2014/main" id="{5D3BCFAA-9F39-46C0-9FCD-9ADF2EBC6587}"/>
                </a:ext>
              </a:extLst>
            </p:cNvPr>
            <p:cNvCxnSpPr>
              <a:cxnSpLocks/>
            </p:cNvCxnSpPr>
            <p:nvPr/>
          </p:nvCxnSpPr>
          <p:spPr>
            <a:xfrm>
              <a:off x="3869635" y="1115217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66" name="Connector: Curved 65">
              <a:extLst>
                <a:ext uri="{FF2B5EF4-FFF2-40B4-BE49-F238E27FC236}">
                  <a16:creationId xmlns:a16="http://schemas.microsoft.com/office/drawing/2014/main" id="{EC5755C1-661B-4B3E-8839-29476B687E81}"/>
                </a:ext>
              </a:extLst>
            </p:cNvPr>
            <p:cNvCxnSpPr>
              <a:cxnSpLocks/>
            </p:cNvCxnSpPr>
            <p:nvPr/>
          </p:nvCxnSpPr>
          <p:spPr>
            <a:xfrm>
              <a:off x="4569617" y="1081266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67" name="Connector: Curved 66">
              <a:extLst>
                <a:ext uri="{FF2B5EF4-FFF2-40B4-BE49-F238E27FC236}">
                  <a16:creationId xmlns:a16="http://schemas.microsoft.com/office/drawing/2014/main" id="{FC1BF407-3BD3-4142-A0B2-F4AD9B405C4E}"/>
                </a:ext>
              </a:extLst>
            </p:cNvPr>
            <p:cNvCxnSpPr>
              <a:cxnSpLocks/>
            </p:cNvCxnSpPr>
            <p:nvPr/>
          </p:nvCxnSpPr>
          <p:spPr>
            <a:xfrm>
              <a:off x="4188634" y="1107578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69" name="Connector: Curved 68">
              <a:extLst>
                <a:ext uri="{FF2B5EF4-FFF2-40B4-BE49-F238E27FC236}">
                  <a16:creationId xmlns:a16="http://schemas.microsoft.com/office/drawing/2014/main" id="{3D0F6AA1-1C54-43FD-ACE6-321C51817B06}"/>
                </a:ext>
              </a:extLst>
            </p:cNvPr>
            <p:cNvCxnSpPr>
              <a:cxnSpLocks/>
            </p:cNvCxnSpPr>
            <p:nvPr/>
          </p:nvCxnSpPr>
          <p:spPr>
            <a:xfrm>
              <a:off x="3608782" y="1080135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70" name="Connector: Curved 69">
              <a:extLst>
                <a:ext uri="{FF2B5EF4-FFF2-40B4-BE49-F238E27FC236}">
                  <a16:creationId xmlns:a16="http://schemas.microsoft.com/office/drawing/2014/main" id="{8064942B-1462-4731-9BC9-2CE5647FB441}"/>
                </a:ext>
              </a:extLst>
            </p:cNvPr>
            <p:cNvCxnSpPr>
              <a:cxnSpLocks/>
            </p:cNvCxnSpPr>
            <p:nvPr/>
          </p:nvCxnSpPr>
          <p:spPr>
            <a:xfrm>
              <a:off x="4555331" y="10237588"/>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71" name="Connector: Curved 70">
              <a:extLst>
                <a:ext uri="{FF2B5EF4-FFF2-40B4-BE49-F238E27FC236}">
                  <a16:creationId xmlns:a16="http://schemas.microsoft.com/office/drawing/2014/main" id="{671CA31D-22EA-4A49-844F-1E30D3723CA4}"/>
                </a:ext>
              </a:extLst>
            </p:cNvPr>
            <p:cNvCxnSpPr>
              <a:cxnSpLocks/>
            </p:cNvCxnSpPr>
            <p:nvPr/>
          </p:nvCxnSpPr>
          <p:spPr>
            <a:xfrm>
              <a:off x="4050501" y="1038225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72" name="Connector: Curved 71">
              <a:extLst>
                <a:ext uri="{FF2B5EF4-FFF2-40B4-BE49-F238E27FC236}">
                  <a16:creationId xmlns:a16="http://schemas.microsoft.com/office/drawing/2014/main" id="{8587BFA1-550C-48F0-9014-326F8D2A0512}"/>
                </a:ext>
              </a:extLst>
            </p:cNvPr>
            <p:cNvCxnSpPr>
              <a:cxnSpLocks/>
            </p:cNvCxnSpPr>
            <p:nvPr/>
          </p:nvCxnSpPr>
          <p:spPr>
            <a:xfrm>
              <a:off x="4269581" y="1087754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75" name="Connector: Curved 74">
              <a:extLst>
                <a:ext uri="{FF2B5EF4-FFF2-40B4-BE49-F238E27FC236}">
                  <a16:creationId xmlns:a16="http://schemas.microsoft.com/office/drawing/2014/main" id="{121086C1-A827-4770-B0DE-5DE5ACF6D7A0}"/>
                </a:ext>
              </a:extLst>
            </p:cNvPr>
            <p:cNvCxnSpPr>
              <a:cxnSpLocks/>
            </p:cNvCxnSpPr>
            <p:nvPr/>
          </p:nvCxnSpPr>
          <p:spPr>
            <a:xfrm>
              <a:off x="4584404" y="10548061"/>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sp>
          <p:nvSpPr>
            <p:cNvPr id="76" name="Oval 75">
              <a:extLst>
                <a:ext uri="{FF2B5EF4-FFF2-40B4-BE49-F238E27FC236}">
                  <a16:creationId xmlns:a16="http://schemas.microsoft.com/office/drawing/2014/main" id="{E73A8185-7783-485C-AC96-45289EA2CA0A}"/>
                </a:ext>
              </a:extLst>
            </p:cNvPr>
            <p:cNvSpPr/>
            <p:nvPr/>
          </p:nvSpPr>
          <p:spPr>
            <a:xfrm>
              <a:off x="8389052" y="8721938"/>
              <a:ext cx="4267200" cy="4267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F821DBF1-C220-462E-9BB9-910516102BCB}"/>
                </a:ext>
              </a:extLst>
            </p:cNvPr>
            <p:cNvSpPr/>
            <p:nvPr/>
          </p:nvSpPr>
          <p:spPr>
            <a:xfrm>
              <a:off x="8527164" y="8860050"/>
              <a:ext cx="3990975" cy="3990975"/>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4A84642-74C1-4A47-B9F0-CA93AD28D612}"/>
                </a:ext>
              </a:extLst>
            </p:cNvPr>
            <p:cNvSpPr/>
            <p:nvPr/>
          </p:nvSpPr>
          <p:spPr>
            <a:xfrm>
              <a:off x="9715407" y="10048293"/>
              <a:ext cx="1614488" cy="1614488"/>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Connector: Curved 78">
              <a:extLst>
                <a:ext uri="{FF2B5EF4-FFF2-40B4-BE49-F238E27FC236}">
                  <a16:creationId xmlns:a16="http://schemas.microsoft.com/office/drawing/2014/main" id="{F096B690-95C2-4BB2-8F09-9ABE24A45D8A}"/>
                </a:ext>
              </a:extLst>
            </p:cNvPr>
            <p:cNvCxnSpPr>
              <a:cxnSpLocks/>
            </p:cNvCxnSpPr>
            <p:nvPr/>
          </p:nvCxnSpPr>
          <p:spPr>
            <a:xfrm>
              <a:off x="10063086" y="9650766"/>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81" name="Connector: Curved 80">
              <a:extLst>
                <a:ext uri="{FF2B5EF4-FFF2-40B4-BE49-F238E27FC236}">
                  <a16:creationId xmlns:a16="http://schemas.microsoft.com/office/drawing/2014/main" id="{E3A28C5B-3FB4-4D05-8CF6-A1C2C065D446}"/>
                </a:ext>
              </a:extLst>
            </p:cNvPr>
            <p:cNvCxnSpPr>
              <a:cxnSpLocks/>
            </p:cNvCxnSpPr>
            <p:nvPr/>
          </p:nvCxnSpPr>
          <p:spPr>
            <a:xfrm>
              <a:off x="9121286" y="1001611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82" name="Connector: Curved 81">
              <a:extLst>
                <a:ext uri="{FF2B5EF4-FFF2-40B4-BE49-F238E27FC236}">
                  <a16:creationId xmlns:a16="http://schemas.microsoft.com/office/drawing/2014/main" id="{80687B28-0B14-432B-B627-DE04D3FC7AF3}"/>
                </a:ext>
              </a:extLst>
            </p:cNvPr>
            <p:cNvCxnSpPr>
              <a:cxnSpLocks/>
            </p:cNvCxnSpPr>
            <p:nvPr/>
          </p:nvCxnSpPr>
          <p:spPr>
            <a:xfrm>
              <a:off x="9483234" y="1170024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84" name="Connector: Curved 83">
              <a:extLst>
                <a:ext uri="{FF2B5EF4-FFF2-40B4-BE49-F238E27FC236}">
                  <a16:creationId xmlns:a16="http://schemas.microsoft.com/office/drawing/2014/main" id="{13C1E863-B07C-4017-99FE-DFDF355E97EF}"/>
                </a:ext>
              </a:extLst>
            </p:cNvPr>
            <p:cNvCxnSpPr>
              <a:cxnSpLocks/>
            </p:cNvCxnSpPr>
            <p:nvPr/>
          </p:nvCxnSpPr>
          <p:spPr>
            <a:xfrm>
              <a:off x="11044145" y="1165332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85" name="Connector: Curved 84">
              <a:extLst>
                <a:ext uri="{FF2B5EF4-FFF2-40B4-BE49-F238E27FC236}">
                  <a16:creationId xmlns:a16="http://schemas.microsoft.com/office/drawing/2014/main" id="{50E1C3FD-F6ED-46E7-89F3-41C35610E29F}"/>
                </a:ext>
              </a:extLst>
            </p:cNvPr>
            <p:cNvCxnSpPr>
              <a:cxnSpLocks/>
            </p:cNvCxnSpPr>
            <p:nvPr/>
          </p:nvCxnSpPr>
          <p:spPr>
            <a:xfrm>
              <a:off x="10115285" y="11005976"/>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86" name="Connector: Curved 85">
              <a:extLst>
                <a:ext uri="{FF2B5EF4-FFF2-40B4-BE49-F238E27FC236}">
                  <a16:creationId xmlns:a16="http://schemas.microsoft.com/office/drawing/2014/main" id="{4E00AA10-3CCC-49F6-9A7A-99B477A382BB}"/>
                </a:ext>
              </a:extLst>
            </p:cNvPr>
            <p:cNvCxnSpPr>
              <a:cxnSpLocks/>
            </p:cNvCxnSpPr>
            <p:nvPr/>
          </p:nvCxnSpPr>
          <p:spPr>
            <a:xfrm>
              <a:off x="8835536" y="10851628"/>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89" name="Connector: Curved 88">
              <a:extLst>
                <a:ext uri="{FF2B5EF4-FFF2-40B4-BE49-F238E27FC236}">
                  <a16:creationId xmlns:a16="http://schemas.microsoft.com/office/drawing/2014/main" id="{B2B7441C-0570-4706-81B8-D209430EB597}"/>
                </a:ext>
              </a:extLst>
            </p:cNvPr>
            <p:cNvCxnSpPr>
              <a:cxnSpLocks/>
            </p:cNvCxnSpPr>
            <p:nvPr/>
          </p:nvCxnSpPr>
          <p:spPr>
            <a:xfrm>
              <a:off x="11223604" y="10251825"/>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94" name="Connector: Curved 93">
              <a:extLst>
                <a:ext uri="{FF2B5EF4-FFF2-40B4-BE49-F238E27FC236}">
                  <a16:creationId xmlns:a16="http://schemas.microsoft.com/office/drawing/2014/main" id="{B4D38EDA-868C-4324-B2EC-01DC419751D7}"/>
                </a:ext>
              </a:extLst>
            </p:cNvPr>
            <p:cNvCxnSpPr>
              <a:cxnSpLocks/>
            </p:cNvCxnSpPr>
            <p:nvPr/>
          </p:nvCxnSpPr>
          <p:spPr>
            <a:xfrm>
              <a:off x="10963124" y="9544252"/>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95" name="Connector: Curved 94">
              <a:extLst>
                <a:ext uri="{FF2B5EF4-FFF2-40B4-BE49-F238E27FC236}">
                  <a16:creationId xmlns:a16="http://schemas.microsoft.com/office/drawing/2014/main" id="{8354ECC4-D6E1-40A9-A431-0CA62EF0BC07}"/>
                </a:ext>
              </a:extLst>
            </p:cNvPr>
            <p:cNvCxnSpPr>
              <a:cxnSpLocks/>
            </p:cNvCxnSpPr>
            <p:nvPr/>
          </p:nvCxnSpPr>
          <p:spPr>
            <a:xfrm>
              <a:off x="10389685" y="1050455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96" name="Connector: Curved 95">
              <a:extLst>
                <a:ext uri="{FF2B5EF4-FFF2-40B4-BE49-F238E27FC236}">
                  <a16:creationId xmlns:a16="http://schemas.microsoft.com/office/drawing/2014/main" id="{E94C94C2-0453-4FCF-84EA-D2A6E303968E}"/>
                </a:ext>
              </a:extLst>
            </p:cNvPr>
            <p:cNvCxnSpPr>
              <a:cxnSpLocks/>
            </p:cNvCxnSpPr>
            <p:nvPr/>
          </p:nvCxnSpPr>
          <p:spPr>
            <a:xfrm>
              <a:off x="11404904" y="10857535"/>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sp>
          <p:nvSpPr>
            <p:cNvPr id="97" name="Arrow: Right 96">
              <a:extLst>
                <a:ext uri="{FF2B5EF4-FFF2-40B4-BE49-F238E27FC236}">
                  <a16:creationId xmlns:a16="http://schemas.microsoft.com/office/drawing/2014/main" id="{5C41231A-8BC5-4321-AB0E-B9CC48F2F478}"/>
                </a:ext>
              </a:extLst>
            </p:cNvPr>
            <p:cNvSpPr/>
            <p:nvPr/>
          </p:nvSpPr>
          <p:spPr>
            <a:xfrm>
              <a:off x="6632812" y="10681411"/>
              <a:ext cx="1660989" cy="34825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4F328771-DA46-4183-B451-00252CD725B2}"/>
                </a:ext>
              </a:extLst>
            </p:cNvPr>
            <p:cNvSpPr txBox="1"/>
            <p:nvPr/>
          </p:nvSpPr>
          <p:spPr>
            <a:xfrm>
              <a:off x="6471049" y="10180257"/>
              <a:ext cx="2168658" cy="593347"/>
            </a:xfrm>
            <a:prstGeom prst="rect">
              <a:avLst/>
            </a:prstGeom>
            <a:noFill/>
          </p:spPr>
          <p:txBody>
            <a:bodyPr wrap="square" rtlCol="0">
              <a:spAutoFit/>
            </a:bodyPr>
            <a:lstStyle/>
            <a:p>
              <a:r>
                <a:rPr lang="en-US" sz="1400" dirty="0">
                  <a:latin typeface="Verdana" panose="020B0604030504040204" pitchFamily="34" charset="0"/>
                  <a:ea typeface="Verdana" panose="020B0604030504040204" pitchFamily="34" charset="0"/>
                </a:rPr>
                <a:t>Pathogen</a:t>
              </a:r>
            </a:p>
          </p:txBody>
        </p:sp>
        <p:sp>
          <p:nvSpPr>
            <p:cNvPr id="99" name="TextBox 98">
              <a:extLst>
                <a:ext uri="{FF2B5EF4-FFF2-40B4-BE49-F238E27FC236}">
                  <a16:creationId xmlns:a16="http://schemas.microsoft.com/office/drawing/2014/main" id="{C1DC5038-7589-4507-8CF5-FA884A002341}"/>
                </a:ext>
              </a:extLst>
            </p:cNvPr>
            <p:cNvSpPr txBox="1"/>
            <p:nvPr/>
          </p:nvSpPr>
          <p:spPr>
            <a:xfrm>
              <a:off x="6447237" y="10921341"/>
              <a:ext cx="2183529" cy="593347"/>
            </a:xfrm>
            <a:prstGeom prst="rect">
              <a:avLst/>
            </a:prstGeom>
            <a:noFill/>
          </p:spPr>
          <p:txBody>
            <a:bodyPr wrap="square" rtlCol="0">
              <a:spAutoFit/>
            </a:bodyPr>
            <a:lstStyle/>
            <a:p>
              <a:r>
                <a:rPr lang="en-US" sz="1400" dirty="0">
                  <a:latin typeface="Verdana" panose="020B0604030504040204" pitchFamily="34" charset="0"/>
                  <a:ea typeface="Verdana" panose="020B0604030504040204" pitchFamily="34" charset="0"/>
                </a:rPr>
                <a:t>Avoidance</a:t>
              </a:r>
            </a:p>
          </p:txBody>
        </p:sp>
        <p:sp>
          <p:nvSpPr>
            <p:cNvPr id="100" name="TextBox 99">
              <a:extLst>
                <a:ext uri="{FF2B5EF4-FFF2-40B4-BE49-F238E27FC236}">
                  <a16:creationId xmlns:a16="http://schemas.microsoft.com/office/drawing/2014/main" id="{25CE918C-64F4-4967-9999-3E4C9BC92FD7}"/>
                </a:ext>
              </a:extLst>
            </p:cNvPr>
            <p:cNvSpPr txBox="1"/>
            <p:nvPr/>
          </p:nvSpPr>
          <p:spPr>
            <a:xfrm>
              <a:off x="2566447" y="7533694"/>
              <a:ext cx="3592004" cy="8900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b="1" dirty="0">
                  <a:latin typeface="Verdana" panose="020B0604030504040204" pitchFamily="34" charset="0"/>
                  <a:ea typeface="Verdana" panose="020B0604030504040204" pitchFamily="34" charset="0"/>
                </a:rPr>
                <a:t>Olfaction</a:t>
              </a:r>
            </a:p>
          </p:txBody>
        </p:sp>
        <p:sp>
          <p:nvSpPr>
            <p:cNvPr id="101" name="TextBox 100">
              <a:extLst>
                <a:ext uri="{FF2B5EF4-FFF2-40B4-BE49-F238E27FC236}">
                  <a16:creationId xmlns:a16="http://schemas.microsoft.com/office/drawing/2014/main" id="{FA78D6B7-A154-40A7-9854-728CC537C8B5}"/>
                </a:ext>
              </a:extLst>
            </p:cNvPr>
            <p:cNvSpPr txBox="1"/>
            <p:nvPr/>
          </p:nvSpPr>
          <p:spPr>
            <a:xfrm>
              <a:off x="8726647" y="7539641"/>
              <a:ext cx="3592004" cy="8900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b="1" dirty="0" err="1">
                  <a:latin typeface="Verdana" panose="020B0604030504040204" pitchFamily="34" charset="0"/>
                  <a:ea typeface="Verdana" panose="020B0604030504040204" pitchFamily="34" charset="0"/>
                </a:rPr>
                <a:t>Aerotaxis</a:t>
              </a:r>
              <a:endParaRPr lang="en-US" sz="2400" b="1" dirty="0">
                <a:latin typeface="Verdana" panose="020B0604030504040204" pitchFamily="34" charset="0"/>
                <a:ea typeface="Verdana" panose="020B0604030504040204" pitchFamily="34" charset="0"/>
              </a:endParaRPr>
            </a:p>
          </p:txBody>
        </p:sp>
        <p:sp>
          <p:nvSpPr>
            <p:cNvPr id="102" name="TextBox 101">
              <a:extLst>
                <a:ext uri="{FF2B5EF4-FFF2-40B4-BE49-F238E27FC236}">
                  <a16:creationId xmlns:a16="http://schemas.microsoft.com/office/drawing/2014/main" id="{33770532-78D1-44CD-8825-E54471A2A4C7}"/>
                </a:ext>
              </a:extLst>
            </p:cNvPr>
            <p:cNvSpPr txBox="1"/>
            <p:nvPr/>
          </p:nvSpPr>
          <p:spPr>
            <a:xfrm>
              <a:off x="2566447" y="13331086"/>
              <a:ext cx="3592004" cy="160203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b="1" dirty="0">
                  <a:latin typeface="Verdana" panose="020B0604030504040204" pitchFamily="34" charset="0"/>
                  <a:ea typeface="Verdana" panose="020B0604030504040204" pitchFamily="34" charset="0"/>
                </a:rPr>
                <a:t>Mechano-sensation</a:t>
              </a:r>
            </a:p>
          </p:txBody>
        </p:sp>
        <p:sp>
          <p:nvSpPr>
            <p:cNvPr id="103" name="TextBox 102">
              <a:extLst>
                <a:ext uri="{FF2B5EF4-FFF2-40B4-BE49-F238E27FC236}">
                  <a16:creationId xmlns:a16="http://schemas.microsoft.com/office/drawing/2014/main" id="{EDCDBACD-9A73-487F-9DAD-AD3EB1735FD2}"/>
                </a:ext>
              </a:extLst>
            </p:cNvPr>
            <p:cNvSpPr txBox="1"/>
            <p:nvPr/>
          </p:nvSpPr>
          <p:spPr>
            <a:xfrm>
              <a:off x="8726649" y="13325002"/>
              <a:ext cx="3592004" cy="8900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b="1" dirty="0">
                  <a:latin typeface="Verdana" panose="020B0604030504040204" pitchFamily="34" charset="0"/>
                  <a:ea typeface="Verdana" panose="020B0604030504040204" pitchFamily="34" charset="0"/>
                </a:rPr>
                <a:t>Bloating</a:t>
              </a:r>
            </a:p>
          </p:txBody>
        </p:sp>
        <p:sp>
          <p:nvSpPr>
            <p:cNvPr id="104" name="Arrow: Right 103">
              <a:extLst>
                <a:ext uri="{FF2B5EF4-FFF2-40B4-BE49-F238E27FC236}">
                  <a16:creationId xmlns:a16="http://schemas.microsoft.com/office/drawing/2014/main" id="{70BAF305-380D-4435-B2D6-DD2D7D3F523E}"/>
                </a:ext>
              </a:extLst>
            </p:cNvPr>
            <p:cNvSpPr/>
            <p:nvPr/>
          </p:nvSpPr>
          <p:spPr>
            <a:xfrm rot="4072148">
              <a:off x="5666383" y="9256378"/>
              <a:ext cx="1871641" cy="3525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Right 104">
              <a:extLst>
                <a:ext uri="{FF2B5EF4-FFF2-40B4-BE49-F238E27FC236}">
                  <a16:creationId xmlns:a16="http://schemas.microsoft.com/office/drawing/2014/main" id="{107DB43D-C18E-4ED2-B94C-9CA4A8B9B15D}"/>
                </a:ext>
              </a:extLst>
            </p:cNvPr>
            <p:cNvSpPr/>
            <p:nvPr/>
          </p:nvSpPr>
          <p:spPr>
            <a:xfrm rot="6179827">
              <a:off x="7413878" y="9276388"/>
              <a:ext cx="1871641" cy="3525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Right 105">
              <a:extLst>
                <a:ext uri="{FF2B5EF4-FFF2-40B4-BE49-F238E27FC236}">
                  <a16:creationId xmlns:a16="http://schemas.microsoft.com/office/drawing/2014/main" id="{4D9BF7F2-B968-4C77-B4B2-671AD09D8D32}"/>
                </a:ext>
              </a:extLst>
            </p:cNvPr>
            <p:cNvSpPr/>
            <p:nvPr/>
          </p:nvSpPr>
          <p:spPr>
            <a:xfrm rot="17532197">
              <a:off x="5628611" y="12188926"/>
              <a:ext cx="1871641" cy="3525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Arrow: Right 106">
              <a:extLst>
                <a:ext uri="{FF2B5EF4-FFF2-40B4-BE49-F238E27FC236}">
                  <a16:creationId xmlns:a16="http://schemas.microsoft.com/office/drawing/2014/main" id="{1DA9107E-76B2-4429-85DE-5CA712C95096}"/>
                </a:ext>
              </a:extLst>
            </p:cNvPr>
            <p:cNvSpPr/>
            <p:nvPr/>
          </p:nvSpPr>
          <p:spPr>
            <a:xfrm rot="15019291">
              <a:off x="7462343" y="12153912"/>
              <a:ext cx="1871641" cy="3525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C2AEDAD2-5A15-4775-BFEF-F5734DA0180F}"/>
              </a:ext>
            </a:extLst>
          </p:cNvPr>
          <p:cNvGrpSpPr/>
          <p:nvPr/>
        </p:nvGrpSpPr>
        <p:grpSpPr>
          <a:xfrm>
            <a:off x="2308302" y="29160404"/>
            <a:ext cx="4891056" cy="2459993"/>
            <a:chOff x="2228850" y="15800300"/>
            <a:chExt cx="10432547" cy="5247128"/>
          </a:xfrm>
        </p:grpSpPr>
        <p:sp>
          <p:nvSpPr>
            <p:cNvPr id="109" name="Oval 108">
              <a:extLst>
                <a:ext uri="{FF2B5EF4-FFF2-40B4-BE49-F238E27FC236}">
                  <a16:creationId xmlns:a16="http://schemas.microsoft.com/office/drawing/2014/main" id="{20A0E76E-4A3D-40A8-BC92-65DBBDE56A12}"/>
                </a:ext>
              </a:extLst>
            </p:cNvPr>
            <p:cNvSpPr/>
            <p:nvPr/>
          </p:nvSpPr>
          <p:spPr>
            <a:xfrm>
              <a:off x="2228850" y="15884055"/>
              <a:ext cx="4267200" cy="4267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4510B117-4EBA-49BC-BE0B-7D942E98713A}"/>
                </a:ext>
              </a:extLst>
            </p:cNvPr>
            <p:cNvSpPr/>
            <p:nvPr/>
          </p:nvSpPr>
          <p:spPr>
            <a:xfrm>
              <a:off x="2366962" y="16022167"/>
              <a:ext cx="3990975" cy="3990975"/>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06A9B2AF-8D62-46E9-9D0C-D90783FFDC36}"/>
                </a:ext>
              </a:extLst>
            </p:cNvPr>
            <p:cNvSpPr/>
            <p:nvPr/>
          </p:nvSpPr>
          <p:spPr>
            <a:xfrm>
              <a:off x="3094354" y="16618534"/>
              <a:ext cx="868040" cy="868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8E93CAD6-9588-412D-AD61-28895A133A70}"/>
                </a:ext>
              </a:extLst>
            </p:cNvPr>
            <p:cNvSpPr/>
            <p:nvPr/>
          </p:nvSpPr>
          <p:spPr>
            <a:xfrm>
              <a:off x="4841081" y="16618534"/>
              <a:ext cx="868040" cy="86804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878A89DD-AE97-4CEE-ADB3-E6892B3D31A6}"/>
                </a:ext>
              </a:extLst>
            </p:cNvPr>
            <p:cNvSpPr/>
            <p:nvPr/>
          </p:nvSpPr>
          <p:spPr>
            <a:xfrm>
              <a:off x="3094354" y="18469883"/>
              <a:ext cx="868040" cy="86804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EFE0D137-011F-4718-A2C2-24DF3AE6E6BA}"/>
                </a:ext>
              </a:extLst>
            </p:cNvPr>
            <p:cNvSpPr/>
            <p:nvPr/>
          </p:nvSpPr>
          <p:spPr>
            <a:xfrm>
              <a:off x="4841081" y="18469883"/>
              <a:ext cx="868040" cy="868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Connector: Curved 114">
              <a:extLst>
                <a:ext uri="{FF2B5EF4-FFF2-40B4-BE49-F238E27FC236}">
                  <a16:creationId xmlns:a16="http://schemas.microsoft.com/office/drawing/2014/main" id="{AE0C0E84-B46D-4389-AC44-15C1B7F7C5B8}"/>
                </a:ext>
              </a:extLst>
            </p:cNvPr>
            <p:cNvCxnSpPr>
              <a:cxnSpLocks/>
            </p:cNvCxnSpPr>
            <p:nvPr/>
          </p:nvCxnSpPr>
          <p:spPr>
            <a:xfrm>
              <a:off x="4025498" y="1730467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16" name="Connector: Curved 115">
              <a:extLst>
                <a:ext uri="{FF2B5EF4-FFF2-40B4-BE49-F238E27FC236}">
                  <a16:creationId xmlns:a16="http://schemas.microsoft.com/office/drawing/2014/main" id="{DB5FE474-80EC-48D3-ADAF-2E2F584250D4}"/>
                </a:ext>
              </a:extLst>
            </p:cNvPr>
            <p:cNvCxnSpPr>
              <a:cxnSpLocks/>
            </p:cNvCxnSpPr>
            <p:nvPr/>
          </p:nvCxnSpPr>
          <p:spPr>
            <a:xfrm>
              <a:off x="3721893" y="17695196"/>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17" name="Connector: Curved 116">
              <a:extLst>
                <a:ext uri="{FF2B5EF4-FFF2-40B4-BE49-F238E27FC236}">
                  <a16:creationId xmlns:a16="http://schemas.microsoft.com/office/drawing/2014/main" id="{099EB50F-B499-46BF-855B-3967E775922E}"/>
                </a:ext>
              </a:extLst>
            </p:cNvPr>
            <p:cNvCxnSpPr>
              <a:cxnSpLocks/>
            </p:cNvCxnSpPr>
            <p:nvPr/>
          </p:nvCxnSpPr>
          <p:spPr>
            <a:xfrm>
              <a:off x="3869635" y="1833177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18" name="Connector: Curved 117">
              <a:extLst>
                <a:ext uri="{FF2B5EF4-FFF2-40B4-BE49-F238E27FC236}">
                  <a16:creationId xmlns:a16="http://schemas.microsoft.com/office/drawing/2014/main" id="{72A1ABEE-BB28-44B7-A63C-804430BB459B}"/>
                </a:ext>
              </a:extLst>
            </p:cNvPr>
            <p:cNvCxnSpPr>
              <a:cxnSpLocks/>
            </p:cNvCxnSpPr>
            <p:nvPr/>
          </p:nvCxnSpPr>
          <p:spPr>
            <a:xfrm>
              <a:off x="4569617" y="17992256"/>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19" name="Connector: Curved 118">
              <a:extLst>
                <a:ext uri="{FF2B5EF4-FFF2-40B4-BE49-F238E27FC236}">
                  <a16:creationId xmlns:a16="http://schemas.microsoft.com/office/drawing/2014/main" id="{4EBFC786-E4AB-4CB8-8F4D-543A5C8DA26E}"/>
                </a:ext>
              </a:extLst>
            </p:cNvPr>
            <p:cNvCxnSpPr>
              <a:cxnSpLocks/>
            </p:cNvCxnSpPr>
            <p:nvPr/>
          </p:nvCxnSpPr>
          <p:spPr>
            <a:xfrm>
              <a:off x="4188634" y="1825538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20" name="Connector: Curved 119">
              <a:extLst>
                <a:ext uri="{FF2B5EF4-FFF2-40B4-BE49-F238E27FC236}">
                  <a16:creationId xmlns:a16="http://schemas.microsoft.com/office/drawing/2014/main" id="{C1EC524E-C4D8-424F-9B72-560D53E6317F}"/>
                </a:ext>
              </a:extLst>
            </p:cNvPr>
            <p:cNvCxnSpPr>
              <a:cxnSpLocks/>
            </p:cNvCxnSpPr>
            <p:nvPr/>
          </p:nvCxnSpPr>
          <p:spPr>
            <a:xfrm>
              <a:off x="3608782" y="17980946"/>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21" name="Connector: Curved 120">
              <a:extLst>
                <a:ext uri="{FF2B5EF4-FFF2-40B4-BE49-F238E27FC236}">
                  <a16:creationId xmlns:a16="http://schemas.microsoft.com/office/drawing/2014/main" id="{95CF62DB-24B5-4712-9B19-4E7AF01346DA}"/>
                </a:ext>
              </a:extLst>
            </p:cNvPr>
            <p:cNvCxnSpPr>
              <a:cxnSpLocks/>
            </p:cNvCxnSpPr>
            <p:nvPr/>
          </p:nvCxnSpPr>
          <p:spPr>
            <a:xfrm>
              <a:off x="4555331" y="1741718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22" name="Connector: Curved 121">
              <a:extLst>
                <a:ext uri="{FF2B5EF4-FFF2-40B4-BE49-F238E27FC236}">
                  <a16:creationId xmlns:a16="http://schemas.microsoft.com/office/drawing/2014/main" id="{D34A85D3-036C-4629-979A-5C13F2DF5415}"/>
                </a:ext>
              </a:extLst>
            </p:cNvPr>
            <p:cNvCxnSpPr>
              <a:cxnSpLocks/>
            </p:cNvCxnSpPr>
            <p:nvPr/>
          </p:nvCxnSpPr>
          <p:spPr>
            <a:xfrm>
              <a:off x="4050501" y="17561846"/>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23" name="Connector: Curved 122">
              <a:extLst>
                <a:ext uri="{FF2B5EF4-FFF2-40B4-BE49-F238E27FC236}">
                  <a16:creationId xmlns:a16="http://schemas.microsoft.com/office/drawing/2014/main" id="{E595F56E-C58B-43A2-97C5-BD55409888B8}"/>
                </a:ext>
              </a:extLst>
            </p:cNvPr>
            <p:cNvCxnSpPr>
              <a:cxnSpLocks/>
            </p:cNvCxnSpPr>
            <p:nvPr/>
          </p:nvCxnSpPr>
          <p:spPr>
            <a:xfrm>
              <a:off x="4584404" y="1772765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sp>
          <p:nvSpPr>
            <p:cNvPr id="124" name="Oval 123">
              <a:extLst>
                <a:ext uri="{FF2B5EF4-FFF2-40B4-BE49-F238E27FC236}">
                  <a16:creationId xmlns:a16="http://schemas.microsoft.com/office/drawing/2014/main" id="{72597CC9-5AC4-4C1F-AF91-6611A1460CF6}"/>
                </a:ext>
              </a:extLst>
            </p:cNvPr>
            <p:cNvSpPr/>
            <p:nvPr/>
          </p:nvSpPr>
          <p:spPr>
            <a:xfrm>
              <a:off x="8394197" y="15800300"/>
              <a:ext cx="4267200" cy="4267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C07F7916-4853-4C55-BD73-A514A9C5F3D3}"/>
                </a:ext>
              </a:extLst>
            </p:cNvPr>
            <p:cNvSpPr/>
            <p:nvPr/>
          </p:nvSpPr>
          <p:spPr>
            <a:xfrm>
              <a:off x="8532309" y="15938412"/>
              <a:ext cx="3990975" cy="3990975"/>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69392D58-9364-422B-A59D-F2BA9949A0B2}"/>
                </a:ext>
              </a:extLst>
            </p:cNvPr>
            <p:cNvSpPr/>
            <p:nvPr/>
          </p:nvSpPr>
          <p:spPr>
            <a:xfrm>
              <a:off x="9259701" y="16534779"/>
              <a:ext cx="868040" cy="868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5E8597F7-AECC-49F8-ACB8-B94ED31BEB55}"/>
                </a:ext>
              </a:extLst>
            </p:cNvPr>
            <p:cNvSpPr/>
            <p:nvPr/>
          </p:nvSpPr>
          <p:spPr>
            <a:xfrm>
              <a:off x="11006428" y="16534779"/>
              <a:ext cx="868040" cy="86804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D71179AB-67C1-4F71-84C2-E262A7FC2B37}"/>
                </a:ext>
              </a:extLst>
            </p:cNvPr>
            <p:cNvSpPr/>
            <p:nvPr/>
          </p:nvSpPr>
          <p:spPr>
            <a:xfrm>
              <a:off x="9259701" y="18386128"/>
              <a:ext cx="868040" cy="86804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AB8C670D-0CCC-4EBE-B728-65E4976F23BF}"/>
                </a:ext>
              </a:extLst>
            </p:cNvPr>
            <p:cNvSpPr/>
            <p:nvPr/>
          </p:nvSpPr>
          <p:spPr>
            <a:xfrm>
              <a:off x="11006428" y="18386128"/>
              <a:ext cx="868040" cy="868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Connector: Curved 129">
              <a:extLst>
                <a:ext uri="{FF2B5EF4-FFF2-40B4-BE49-F238E27FC236}">
                  <a16:creationId xmlns:a16="http://schemas.microsoft.com/office/drawing/2014/main" id="{A9E1C921-7F61-445F-948A-4DF275B53CF0}"/>
                </a:ext>
              </a:extLst>
            </p:cNvPr>
            <p:cNvCxnSpPr>
              <a:cxnSpLocks/>
            </p:cNvCxnSpPr>
            <p:nvPr/>
          </p:nvCxnSpPr>
          <p:spPr>
            <a:xfrm>
              <a:off x="9491586" y="16686935"/>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31" name="Connector: Curved 130">
              <a:extLst>
                <a:ext uri="{FF2B5EF4-FFF2-40B4-BE49-F238E27FC236}">
                  <a16:creationId xmlns:a16="http://schemas.microsoft.com/office/drawing/2014/main" id="{820A54AA-738F-4E6E-A305-AB170CB21ACC}"/>
                </a:ext>
              </a:extLst>
            </p:cNvPr>
            <p:cNvCxnSpPr>
              <a:cxnSpLocks/>
            </p:cNvCxnSpPr>
            <p:nvPr/>
          </p:nvCxnSpPr>
          <p:spPr>
            <a:xfrm>
              <a:off x="9315740" y="1706402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32" name="Connector: Curved 131">
              <a:extLst>
                <a:ext uri="{FF2B5EF4-FFF2-40B4-BE49-F238E27FC236}">
                  <a16:creationId xmlns:a16="http://schemas.microsoft.com/office/drawing/2014/main" id="{A1EC8A64-1360-4171-AF6C-1E06BBA634BA}"/>
                </a:ext>
              </a:extLst>
            </p:cNvPr>
            <p:cNvCxnSpPr>
              <a:cxnSpLocks/>
            </p:cNvCxnSpPr>
            <p:nvPr/>
          </p:nvCxnSpPr>
          <p:spPr>
            <a:xfrm>
              <a:off x="9439484" y="1866375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33" name="Connector: Curved 132">
              <a:extLst>
                <a:ext uri="{FF2B5EF4-FFF2-40B4-BE49-F238E27FC236}">
                  <a16:creationId xmlns:a16="http://schemas.microsoft.com/office/drawing/2014/main" id="{0AB2C058-61AA-430D-987D-DFBEF26AAC83}"/>
                </a:ext>
              </a:extLst>
            </p:cNvPr>
            <p:cNvCxnSpPr>
              <a:cxnSpLocks/>
            </p:cNvCxnSpPr>
            <p:nvPr/>
          </p:nvCxnSpPr>
          <p:spPr>
            <a:xfrm>
              <a:off x="11133732" y="1880722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34" name="Connector: Curved 133">
              <a:extLst>
                <a:ext uri="{FF2B5EF4-FFF2-40B4-BE49-F238E27FC236}">
                  <a16:creationId xmlns:a16="http://schemas.microsoft.com/office/drawing/2014/main" id="{11F536D1-7086-41D7-A72D-C2AD6A3FE4ED}"/>
                </a:ext>
              </a:extLst>
            </p:cNvPr>
            <p:cNvCxnSpPr>
              <a:cxnSpLocks/>
            </p:cNvCxnSpPr>
            <p:nvPr/>
          </p:nvCxnSpPr>
          <p:spPr>
            <a:xfrm>
              <a:off x="11058427" y="1899277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35" name="Connector: Curved 134">
              <a:extLst>
                <a:ext uri="{FF2B5EF4-FFF2-40B4-BE49-F238E27FC236}">
                  <a16:creationId xmlns:a16="http://schemas.microsoft.com/office/drawing/2014/main" id="{8F11953A-19A2-4971-A9D7-9239A46FCD02}"/>
                </a:ext>
              </a:extLst>
            </p:cNvPr>
            <p:cNvCxnSpPr>
              <a:cxnSpLocks/>
            </p:cNvCxnSpPr>
            <p:nvPr/>
          </p:nvCxnSpPr>
          <p:spPr>
            <a:xfrm>
              <a:off x="9560643" y="16564036"/>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36" name="Connector: Curved 135">
              <a:extLst>
                <a:ext uri="{FF2B5EF4-FFF2-40B4-BE49-F238E27FC236}">
                  <a16:creationId xmlns:a16="http://schemas.microsoft.com/office/drawing/2014/main" id="{8B9773C1-6877-489E-90F7-88C7E48017D9}"/>
                </a:ext>
              </a:extLst>
            </p:cNvPr>
            <p:cNvCxnSpPr>
              <a:cxnSpLocks/>
            </p:cNvCxnSpPr>
            <p:nvPr/>
          </p:nvCxnSpPr>
          <p:spPr>
            <a:xfrm>
              <a:off x="11133732" y="1683381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37" name="Connector: Curved 136">
              <a:extLst>
                <a:ext uri="{FF2B5EF4-FFF2-40B4-BE49-F238E27FC236}">
                  <a16:creationId xmlns:a16="http://schemas.microsoft.com/office/drawing/2014/main" id="{E39C44AA-802B-4B89-8516-B0B18D2A9C25}"/>
                </a:ext>
              </a:extLst>
            </p:cNvPr>
            <p:cNvCxnSpPr>
              <a:cxnSpLocks/>
            </p:cNvCxnSpPr>
            <p:nvPr/>
          </p:nvCxnSpPr>
          <p:spPr>
            <a:xfrm>
              <a:off x="9407036" y="16861901"/>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38" name="Connector: Curved 137">
              <a:extLst>
                <a:ext uri="{FF2B5EF4-FFF2-40B4-BE49-F238E27FC236}">
                  <a16:creationId xmlns:a16="http://schemas.microsoft.com/office/drawing/2014/main" id="{945DF6F8-D7C7-4658-B52E-0BAF05D0E282}"/>
                </a:ext>
              </a:extLst>
            </p:cNvPr>
            <p:cNvCxnSpPr>
              <a:cxnSpLocks/>
            </p:cNvCxnSpPr>
            <p:nvPr/>
          </p:nvCxnSpPr>
          <p:spPr>
            <a:xfrm>
              <a:off x="11248874" y="1855705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sp>
          <p:nvSpPr>
            <p:cNvPr id="139" name="Arrow: Right 138">
              <a:extLst>
                <a:ext uri="{FF2B5EF4-FFF2-40B4-BE49-F238E27FC236}">
                  <a16:creationId xmlns:a16="http://schemas.microsoft.com/office/drawing/2014/main" id="{515D3770-50BF-4D9F-B316-9397C139286B}"/>
                </a:ext>
              </a:extLst>
            </p:cNvPr>
            <p:cNvSpPr/>
            <p:nvPr/>
          </p:nvSpPr>
          <p:spPr>
            <a:xfrm>
              <a:off x="6600751" y="17680033"/>
              <a:ext cx="1660989" cy="34825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0" name="Connector: Curved 139">
              <a:extLst>
                <a:ext uri="{FF2B5EF4-FFF2-40B4-BE49-F238E27FC236}">
                  <a16:creationId xmlns:a16="http://schemas.microsoft.com/office/drawing/2014/main" id="{6A685FE3-D920-4CC3-957F-7B43191E4BF6}"/>
                </a:ext>
              </a:extLst>
            </p:cNvPr>
            <p:cNvCxnSpPr>
              <a:cxnSpLocks/>
            </p:cNvCxnSpPr>
            <p:nvPr/>
          </p:nvCxnSpPr>
          <p:spPr>
            <a:xfrm>
              <a:off x="4321091" y="1806055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41" name="Connector: Curved 140">
              <a:extLst>
                <a:ext uri="{FF2B5EF4-FFF2-40B4-BE49-F238E27FC236}">
                  <a16:creationId xmlns:a16="http://schemas.microsoft.com/office/drawing/2014/main" id="{D8DF661B-1CD6-4FCE-A409-C06D1A64B051}"/>
                </a:ext>
              </a:extLst>
            </p:cNvPr>
            <p:cNvCxnSpPr>
              <a:cxnSpLocks/>
            </p:cNvCxnSpPr>
            <p:nvPr/>
          </p:nvCxnSpPr>
          <p:spPr>
            <a:xfrm>
              <a:off x="11275921" y="18438325"/>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sp>
          <p:nvSpPr>
            <p:cNvPr id="142" name="Oval 141">
              <a:extLst>
                <a:ext uri="{FF2B5EF4-FFF2-40B4-BE49-F238E27FC236}">
                  <a16:creationId xmlns:a16="http://schemas.microsoft.com/office/drawing/2014/main" id="{F65DB43B-D5F5-4074-95FF-68124F4EE6D3}"/>
                </a:ext>
              </a:extLst>
            </p:cNvPr>
            <p:cNvSpPr/>
            <p:nvPr/>
          </p:nvSpPr>
          <p:spPr>
            <a:xfrm>
              <a:off x="5923917" y="19786292"/>
              <a:ext cx="503075" cy="5030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DEDC32B8-E44E-48D5-AAB0-A6B7B4DCC528}"/>
                </a:ext>
              </a:extLst>
            </p:cNvPr>
            <p:cNvSpPr/>
            <p:nvPr/>
          </p:nvSpPr>
          <p:spPr>
            <a:xfrm>
              <a:off x="5923917" y="20544353"/>
              <a:ext cx="503075" cy="503075"/>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7C2DC627-9069-4E18-8C64-6AB257423029}"/>
              </a:ext>
            </a:extLst>
          </p:cNvPr>
          <p:cNvSpPr txBox="1"/>
          <p:nvPr/>
        </p:nvSpPr>
        <p:spPr>
          <a:xfrm>
            <a:off x="4286712" y="30918737"/>
            <a:ext cx="1381189" cy="461665"/>
          </a:xfrm>
          <a:prstGeom prst="rect">
            <a:avLst/>
          </a:prstGeom>
          <a:noFill/>
        </p:spPr>
        <p:txBody>
          <a:bodyPr wrap="square" rtlCol="0">
            <a:spAutoFit/>
          </a:bodyPr>
          <a:lstStyle/>
          <a:p>
            <a:r>
              <a:rPr lang="en-US" sz="2400" i="1" dirty="0">
                <a:latin typeface="Verdana" panose="020B0604030504040204" pitchFamily="34" charset="0"/>
                <a:ea typeface="Verdana" panose="020B0604030504040204" pitchFamily="34" charset="0"/>
              </a:rPr>
              <a:t>E. coli</a:t>
            </a:r>
          </a:p>
        </p:txBody>
      </p:sp>
      <p:sp>
        <p:nvSpPr>
          <p:cNvPr id="144" name="TextBox 143">
            <a:extLst>
              <a:ext uri="{FF2B5EF4-FFF2-40B4-BE49-F238E27FC236}">
                <a16:creationId xmlns:a16="http://schemas.microsoft.com/office/drawing/2014/main" id="{16B3F370-EFE0-4CE2-A45D-3688246B0355}"/>
              </a:ext>
            </a:extLst>
          </p:cNvPr>
          <p:cNvSpPr txBox="1"/>
          <p:nvPr/>
        </p:nvSpPr>
        <p:spPr>
          <a:xfrm>
            <a:off x="4253770" y="31271380"/>
            <a:ext cx="1815395" cy="461665"/>
          </a:xfrm>
          <a:prstGeom prst="rect">
            <a:avLst/>
          </a:prstGeom>
          <a:noFill/>
        </p:spPr>
        <p:txBody>
          <a:bodyPr wrap="square" rtlCol="0">
            <a:spAutoFit/>
          </a:bodyPr>
          <a:lstStyle/>
          <a:p>
            <a:r>
              <a:rPr lang="en-US" sz="2400" i="1" dirty="0">
                <a:latin typeface="Verdana" panose="020B0604030504040204" pitchFamily="34" charset="0"/>
                <a:ea typeface="Verdana" panose="020B0604030504040204" pitchFamily="34" charset="0"/>
              </a:rPr>
              <a:t>E. faecalis</a:t>
            </a:r>
          </a:p>
        </p:txBody>
      </p:sp>
      <p:sp>
        <p:nvSpPr>
          <p:cNvPr id="145" name="TextBox 144">
            <a:extLst>
              <a:ext uri="{FF2B5EF4-FFF2-40B4-BE49-F238E27FC236}">
                <a16:creationId xmlns:a16="http://schemas.microsoft.com/office/drawing/2014/main" id="{4D34DCB9-7CE2-4E7C-8C55-08D0DA0B6611}"/>
              </a:ext>
            </a:extLst>
          </p:cNvPr>
          <p:cNvSpPr txBox="1"/>
          <p:nvPr/>
        </p:nvSpPr>
        <p:spPr>
          <a:xfrm>
            <a:off x="4443191" y="29761998"/>
            <a:ext cx="58651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1hr</a:t>
            </a:r>
          </a:p>
        </p:txBody>
      </p:sp>
      <p:grpSp>
        <p:nvGrpSpPr>
          <p:cNvPr id="146" name="Group 145">
            <a:extLst>
              <a:ext uri="{FF2B5EF4-FFF2-40B4-BE49-F238E27FC236}">
                <a16:creationId xmlns:a16="http://schemas.microsoft.com/office/drawing/2014/main" id="{17E4DC03-0A65-4B00-9135-52D4A7AA641C}"/>
              </a:ext>
            </a:extLst>
          </p:cNvPr>
          <p:cNvGrpSpPr/>
          <p:nvPr/>
        </p:nvGrpSpPr>
        <p:grpSpPr>
          <a:xfrm>
            <a:off x="2281211" y="26576971"/>
            <a:ext cx="5045820" cy="2081902"/>
            <a:chOff x="13462907" y="8752603"/>
            <a:chExt cx="10427402" cy="4302338"/>
          </a:xfrm>
        </p:grpSpPr>
        <p:sp>
          <p:nvSpPr>
            <p:cNvPr id="147" name="Oval 146">
              <a:extLst>
                <a:ext uri="{FF2B5EF4-FFF2-40B4-BE49-F238E27FC236}">
                  <a16:creationId xmlns:a16="http://schemas.microsoft.com/office/drawing/2014/main" id="{31E0B9A0-AF8F-4F38-9051-62DD70FFA2E2}"/>
                </a:ext>
              </a:extLst>
            </p:cNvPr>
            <p:cNvSpPr/>
            <p:nvPr/>
          </p:nvSpPr>
          <p:spPr>
            <a:xfrm>
              <a:off x="13462907" y="8752603"/>
              <a:ext cx="4267200" cy="4267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1A00970F-50B0-42AD-B600-5C8117352A1D}"/>
                </a:ext>
              </a:extLst>
            </p:cNvPr>
            <p:cNvSpPr/>
            <p:nvPr/>
          </p:nvSpPr>
          <p:spPr>
            <a:xfrm>
              <a:off x="13601019" y="8890715"/>
              <a:ext cx="3990975" cy="3990975"/>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9D8DA313-DC7B-455C-9C3C-6E326A5805E7}"/>
                </a:ext>
              </a:extLst>
            </p:cNvPr>
            <p:cNvSpPr/>
            <p:nvPr/>
          </p:nvSpPr>
          <p:spPr>
            <a:xfrm>
              <a:off x="14789262" y="10078958"/>
              <a:ext cx="1614488" cy="1614488"/>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Connector: Curved 149">
              <a:extLst>
                <a:ext uri="{FF2B5EF4-FFF2-40B4-BE49-F238E27FC236}">
                  <a16:creationId xmlns:a16="http://schemas.microsoft.com/office/drawing/2014/main" id="{5FD1B0B8-52B4-45F2-9C57-9AE5D54240E2}"/>
                </a:ext>
              </a:extLst>
            </p:cNvPr>
            <p:cNvCxnSpPr>
              <a:cxnSpLocks/>
            </p:cNvCxnSpPr>
            <p:nvPr/>
          </p:nvCxnSpPr>
          <p:spPr>
            <a:xfrm>
              <a:off x="15259555" y="1019087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51" name="Connector: Curved 150">
              <a:extLst>
                <a:ext uri="{FF2B5EF4-FFF2-40B4-BE49-F238E27FC236}">
                  <a16:creationId xmlns:a16="http://schemas.microsoft.com/office/drawing/2014/main" id="{BFB74971-5C49-4320-8069-D3D5D17835B8}"/>
                </a:ext>
              </a:extLst>
            </p:cNvPr>
            <p:cNvCxnSpPr>
              <a:cxnSpLocks/>
            </p:cNvCxnSpPr>
            <p:nvPr/>
          </p:nvCxnSpPr>
          <p:spPr>
            <a:xfrm>
              <a:off x="14955950" y="10581403"/>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52" name="Connector: Curved 151">
              <a:extLst>
                <a:ext uri="{FF2B5EF4-FFF2-40B4-BE49-F238E27FC236}">
                  <a16:creationId xmlns:a16="http://schemas.microsoft.com/office/drawing/2014/main" id="{91E75DD3-C62C-4619-9F42-DD7D899F7738}"/>
                </a:ext>
              </a:extLst>
            </p:cNvPr>
            <p:cNvCxnSpPr>
              <a:cxnSpLocks/>
            </p:cNvCxnSpPr>
            <p:nvPr/>
          </p:nvCxnSpPr>
          <p:spPr>
            <a:xfrm>
              <a:off x="15103692" y="1121797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53" name="Connector: Curved 152">
              <a:extLst>
                <a:ext uri="{FF2B5EF4-FFF2-40B4-BE49-F238E27FC236}">
                  <a16:creationId xmlns:a16="http://schemas.microsoft.com/office/drawing/2014/main" id="{B55DF035-BF6F-40E9-BA62-6DD2D9C2C3B6}"/>
                </a:ext>
              </a:extLst>
            </p:cNvPr>
            <p:cNvCxnSpPr>
              <a:cxnSpLocks/>
            </p:cNvCxnSpPr>
            <p:nvPr/>
          </p:nvCxnSpPr>
          <p:spPr>
            <a:xfrm>
              <a:off x="15803674" y="10878463"/>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54" name="Connector: Curved 153">
              <a:extLst>
                <a:ext uri="{FF2B5EF4-FFF2-40B4-BE49-F238E27FC236}">
                  <a16:creationId xmlns:a16="http://schemas.microsoft.com/office/drawing/2014/main" id="{258DC956-E734-49DE-AE4E-A05773C35204}"/>
                </a:ext>
              </a:extLst>
            </p:cNvPr>
            <p:cNvCxnSpPr>
              <a:cxnSpLocks/>
            </p:cNvCxnSpPr>
            <p:nvPr/>
          </p:nvCxnSpPr>
          <p:spPr>
            <a:xfrm>
              <a:off x="15422691" y="1114158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55" name="Connector: Curved 154">
              <a:extLst>
                <a:ext uri="{FF2B5EF4-FFF2-40B4-BE49-F238E27FC236}">
                  <a16:creationId xmlns:a16="http://schemas.microsoft.com/office/drawing/2014/main" id="{509DDF12-CD80-44C3-959D-75B19D034D6E}"/>
                </a:ext>
              </a:extLst>
            </p:cNvPr>
            <p:cNvCxnSpPr>
              <a:cxnSpLocks/>
            </p:cNvCxnSpPr>
            <p:nvPr/>
          </p:nvCxnSpPr>
          <p:spPr>
            <a:xfrm>
              <a:off x="14842839" y="10867153"/>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56" name="Connector: Curved 155">
              <a:extLst>
                <a:ext uri="{FF2B5EF4-FFF2-40B4-BE49-F238E27FC236}">
                  <a16:creationId xmlns:a16="http://schemas.microsoft.com/office/drawing/2014/main" id="{62965D3E-38C1-48AC-9549-C367534724E0}"/>
                </a:ext>
              </a:extLst>
            </p:cNvPr>
            <p:cNvCxnSpPr>
              <a:cxnSpLocks/>
            </p:cNvCxnSpPr>
            <p:nvPr/>
          </p:nvCxnSpPr>
          <p:spPr>
            <a:xfrm>
              <a:off x="15789388" y="10303391"/>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57" name="Connector: Curved 156">
              <a:extLst>
                <a:ext uri="{FF2B5EF4-FFF2-40B4-BE49-F238E27FC236}">
                  <a16:creationId xmlns:a16="http://schemas.microsoft.com/office/drawing/2014/main" id="{C7C7B439-B1D4-4873-ACD9-42824A0B9A25}"/>
                </a:ext>
              </a:extLst>
            </p:cNvPr>
            <p:cNvCxnSpPr>
              <a:cxnSpLocks/>
            </p:cNvCxnSpPr>
            <p:nvPr/>
          </p:nvCxnSpPr>
          <p:spPr>
            <a:xfrm>
              <a:off x="15284558" y="10448053"/>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58" name="Connector: Curved 157">
              <a:extLst>
                <a:ext uri="{FF2B5EF4-FFF2-40B4-BE49-F238E27FC236}">
                  <a16:creationId xmlns:a16="http://schemas.microsoft.com/office/drawing/2014/main" id="{5A570DD1-74D0-49BE-A30E-913EE32EEA84}"/>
                </a:ext>
              </a:extLst>
            </p:cNvPr>
            <p:cNvCxnSpPr>
              <a:cxnSpLocks/>
            </p:cNvCxnSpPr>
            <p:nvPr/>
          </p:nvCxnSpPr>
          <p:spPr>
            <a:xfrm>
              <a:off x="15503638" y="1094335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59" name="Connector: Curved 158">
              <a:extLst>
                <a:ext uri="{FF2B5EF4-FFF2-40B4-BE49-F238E27FC236}">
                  <a16:creationId xmlns:a16="http://schemas.microsoft.com/office/drawing/2014/main" id="{39B07100-B4FB-456B-A358-A1F7A8118719}"/>
                </a:ext>
              </a:extLst>
            </p:cNvPr>
            <p:cNvCxnSpPr>
              <a:cxnSpLocks/>
            </p:cNvCxnSpPr>
            <p:nvPr/>
          </p:nvCxnSpPr>
          <p:spPr>
            <a:xfrm>
              <a:off x="15818461" y="1061386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sp>
          <p:nvSpPr>
            <p:cNvPr id="160" name="Oval 159">
              <a:extLst>
                <a:ext uri="{FF2B5EF4-FFF2-40B4-BE49-F238E27FC236}">
                  <a16:creationId xmlns:a16="http://schemas.microsoft.com/office/drawing/2014/main" id="{7CB5EE6A-96D5-489F-A5B6-FC7872116CC1}"/>
                </a:ext>
              </a:extLst>
            </p:cNvPr>
            <p:cNvSpPr/>
            <p:nvPr/>
          </p:nvSpPr>
          <p:spPr>
            <a:xfrm>
              <a:off x="19623109" y="8787741"/>
              <a:ext cx="4267200" cy="4267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CBDA115F-2D04-449A-889D-A10918AFEDE8}"/>
                </a:ext>
              </a:extLst>
            </p:cNvPr>
            <p:cNvSpPr/>
            <p:nvPr/>
          </p:nvSpPr>
          <p:spPr>
            <a:xfrm>
              <a:off x="19761221" y="8925853"/>
              <a:ext cx="3990975" cy="3990975"/>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34B0CEA8-141B-4219-901F-56A879C93749}"/>
                </a:ext>
              </a:extLst>
            </p:cNvPr>
            <p:cNvSpPr/>
            <p:nvPr/>
          </p:nvSpPr>
          <p:spPr>
            <a:xfrm>
              <a:off x="20949464" y="10114096"/>
              <a:ext cx="1614488" cy="1614488"/>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Connector: Curved 162">
              <a:extLst>
                <a:ext uri="{FF2B5EF4-FFF2-40B4-BE49-F238E27FC236}">
                  <a16:creationId xmlns:a16="http://schemas.microsoft.com/office/drawing/2014/main" id="{9D81760A-AD52-429C-8966-389EE4D0D422}"/>
                </a:ext>
              </a:extLst>
            </p:cNvPr>
            <p:cNvCxnSpPr>
              <a:cxnSpLocks/>
            </p:cNvCxnSpPr>
            <p:nvPr/>
          </p:nvCxnSpPr>
          <p:spPr>
            <a:xfrm>
              <a:off x="21297143" y="9716569"/>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64" name="Connector: Curved 163">
              <a:extLst>
                <a:ext uri="{FF2B5EF4-FFF2-40B4-BE49-F238E27FC236}">
                  <a16:creationId xmlns:a16="http://schemas.microsoft.com/office/drawing/2014/main" id="{54775B6D-2B8F-4183-983F-1F200B32B404}"/>
                </a:ext>
              </a:extLst>
            </p:cNvPr>
            <p:cNvCxnSpPr>
              <a:cxnSpLocks/>
            </p:cNvCxnSpPr>
            <p:nvPr/>
          </p:nvCxnSpPr>
          <p:spPr>
            <a:xfrm>
              <a:off x="20355343" y="1008192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65" name="Connector: Curved 164">
              <a:extLst>
                <a:ext uri="{FF2B5EF4-FFF2-40B4-BE49-F238E27FC236}">
                  <a16:creationId xmlns:a16="http://schemas.microsoft.com/office/drawing/2014/main" id="{61594E1E-6433-4592-877D-F3A87E67AE40}"/>
                </a:ext>
              </a:extLst>
            </p:cNvPr>
            <p:cNvCxnSpPr>
              <a:cxnSpLocks/>
            </p:cNvCxnSpPr>
            <p:nvPr/>
          </p:nvCxnSpPr>
          <p:spPr>
            <a:xfrm>
              <a:off x="20717291" y="1176604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66" name="Connector: Curved 165">
              <a:extLst>
                <a:ext uri="{FF2B5EF4-FFF2-40B4-BE49-F238E27FC236}">
                  <a16:creationId xmlns:a16="http://schemas.microsoft.com/office/drawing/2014/main" id="{3C7054A3-9AFB-414E-9BFB-1AB21ACEC8AB}"/>
                </a:ext>
              </a:extLst>
            </p:cNvPr>
            <p:cNvCxnSpPr>
              <a:cxnSpLocks/>
            </p:cNvCxnSpPr>
            <p:nvPr/>
          </p:nvCxnSpPr>
          <p:spPr>
            <a:xfrm>
              <a:off x="22278202" y="1171912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67" name="Connector: Curved 166">
              <a:extLst>
                <a:ext uri="{FF2B5EF4-FFF2-40B4-BE49-F238E27FC236}">
                  <a16:creationId xmlns:a16="http://schemas.microsoft.com/office/drawing/2014/main" id="{01D1473B-3BFA-4CD2-843D-3414E1B9BBBB}"/>
                </a:ext>
              </a:extLst>
            </p:cNvPr>
            <p:cNvCxnSpPr>
              <a:cxnSpLocks/>
            </p:cNvCxnSpPr>
            <p:nvPr/>
          </p:nvCxnSpPr>
          <p:spPr>
            <a:xfrm>
              <a:off x="21349342" y="11071779"/>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68" name="Connector: Curved 167">
              <a:extLst>
                <a:ext uri="{FF2B5EF4-FFF2-40B4-BE49-F238E27FC236}">
                  <a16:creationId xmlns:a16="http://schemas.microsoft.com/office/drawing/2014/main" id="{E901431E-F0B6-4DC0-AEA4-C08FFB13AC23}"/>
                </a:ext>
              </a:extLst>
            </p:cNvPr>
            <p:cNvCxnSpPr>
              <a:cxnSpLocks/>
            </p:cNvCxnSpPr>
            <p:nvPr/>
          </p:nvCxnSpPr>
          <p:spPr>
            <a:xfrm>
              <a:off x="20069593" y="10917431"/>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69" name="Connector: Curved 168">
              <a:extLst>
                <a:ext uri="{FF2B5EF4-FFF2-40B4-BE49-F238E27FC236}">
                  <a16:creationId xmlns:a16="http://schemas.microsoft.com/office/drawing/2014/main" id="{F5E6E4FA-E541-475F-A27E-96770C5A1C86}"/>
                </a:ext>
              </a:extLst>
            </p:cNvPr>
            <p:cNvCxnSpPr>
              <a:cxnSpLocks/>
            </p:cNvCxnSpPr>
            <p:nvPr/>
          </p:nvCxnSpPr>
          <p:spPr>
            <a:xfrm>
              <a:off x="22457661" y="10317628"/>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70" name="Connector: Curved 169">
              <a:extLst>
                <a:ext uri="{FF2B5EF4-FFF2-40B4-BE49-F238E27FC236}">
                  <a16:creationId xmlns:a16="http://schemas.microsoft.com/office/drawing/2014/main" id="{302FDDB7-9D17-4584-BA1D-A56AE09B30FC}"/>
                </a:ext>
              </a:extLst>
            </p:cNvPr>
            <p:cNvCxnSpPr>
              <a:cxnSpLocks/>
            </p:cNvCxnSpPr>
            <p:nvPr/>
          </p:nvCxnSpPr>
          <p:spPr>
            <a:xfrm>
              <a:off x="22197181" y="9610055"/>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71" name="Connector: Curved 170">
              <a:extLst>
                <a:ext uri="{FF2B5EF4-FFF2-40B4-BE49-F238E27FC236}">
                  <a16:creationId xmlns:a16="http://schemas.microsoft.com/office/drawing/2014/main" id="{160B6BCF-62CB-415A-B64B-A29E0D38B78B}"/>
                </a:ext>
              </a:extLst>
            </p:cNvPr>
            <p:cNvCxnSpPr>
              <a:cxnSpLocks/>
            </p:cNvCxnSpPr>
            <p:nvPr/>
          </p:nvCxnSpPr>
          <p:spPr>
            <a:xfrm>
              <a:off x="21623742" y="1057036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72" name="Connector: Curved 171">
              <a:extLst>
                <a:ext uri="{FF2B5EF4-FFF2-40B4-BE49-F238E27FC236}">
                  <a16:creationId xmlns:a16="http://schemas.microsoft.com/office/drawing/2014/main" id="{10441AA2-3919-46A4-BC70-439FA2DFDC06}"/>
                </a:ext>
              </a:extLst>
            </p:cNvPr>
            <p:cNvCxnSpPr>
              <a:cxnSpLocks/>
            </p:cNvCxnSpPr>
            <p:nvPr/>
          </p:nvCxnSpPr>
          <p:spPr>
            <a:xfrm>
              <a:off x="22638961" y="10923338"/>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sp>
          <p:nvSpPr>
            <p:cNvPr id="173" name="Arrow: Right 172">
              <a:extLst>
                <a:ext uri="{FF2B5EF4-FFF2-40B4-BE49-F238E27FC236}">
                  <a16:creationId xmlns:a16="http://schemas.microsoft.com/office/drawing/2014/main" id="{AE9F2127-8A2D-4E13-9A66-DB0BE7BAED23}"/>
                </a:ext>
              </a:extLst>
            </p:cNvPr>
            <p:cNvSpPr/>
            <p:nvPr/>
          </p:nvSpPr>
          <p:spPr>
            <a:xfrm>
              <a:off x="17866869" y="10747214"/>
              <a:ext cx="1660989" cy="34825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a:extLst>
                <a:ext uri="{FF2B5EF4-FFF2-40B4-BE49-F238E27FC236}">
                  <a16:creationId xmlns:a16="http://schemas.microsoft.com/office/drawing/2014/main" id="{CEE3EABA-6A04-4548-B67C-6F730237162A}"/>
                </a:ext>
              </a:extLst>
            </p:cNvPr>
            <p:cNvSpPr txBox="1"/>
            <p:nvPr/>
          </p:nvSpPr>
          <p:spPr>
            <a:xfrm>
              <a:off x="17630929" y="10190877"/>
              <a:ext cx="2814121" cy="1335670"/>
            </a:xfrm>
            <a:prstGeom prst="rect">
              <a:avLst/>
            </a:prstGeom>
            <a:noFill/>
          </p:spPr>
          <p:txBody>
            <a:bodyPr wrap="square" rtlCol="0">
              <a:spAutoFit/>
            </a:bodyPr>
            <a:lstStyle/>
            <a:p>
              <a:r>
                <a:rPr lang="en-US" sz="1200" dirty="0">
                  <a:latin typeface="Verdana" panose="020B0604030504040204" pitchFamily="34" charset="0"/>
                  <a:ea typeface="Verdana" panose="020B0604030504040204" pitchFamily="34" charset="0"/>
                </a:rPr>
                <a:t>Multiple </a:t>
              </a:r>
            </a:p>
            <a:p>
              <a:endParaRPr lang="en-US" sz="1200" dirty="0">
                <a:latin typeface="Verdana" panose="020B0604030504040204" pitchFamily="34" charset="0"/>
                <a:ea typeface="Verdana" panose="020B0604030504040204" pitchFamily="34" charset="0"/>
              </a:endParaRPr>
            </a:p>
            <a:p>
              <a:r>
                <a:rPr lang="en-US" sz="1200" dirty="0">
                  <a:latin typeface="Verdana" panose="020B0604030504040204" pitchFamily="34" charset="0"/>
                  <a:ea typeface="Verdana" panose="020B0604030504040204" pitchFamily="34" charset="0"/>
                </a:rPr>
                <a:t>timepoints</a:t>
              </a:r>
            </a:p>
          </p:txBody>
        </p:sp>
      </p:grpSp>
      <p:sp>
        <p:nvSpPr>
          <p:cNvPr id="206" name="Text Box 406">
            <a:extLst>
              <a:ext uri="{FF2B5EF4-FFF2-40B4-BE49-F238E27FC236}">
                <a16:creationId xmlns:a16="http://schemas.microsoft.com/office/drawing/2014/main" id="{BAB1319D-0297-4FCF-B6D8-7B0FA2DDBE62}"/>
              </a:ext>
            </a:extLst>
          </p:cNvPr>
          <p:cNvSpPr txBox="1">
            <a:spLocks noChangeArrowheads="1"/>
          </p:cNvSpPr>
          <p:nvPr/>
        </p:nvSpPr>
        <p:spPr bwMode="auto">
          <a:xfrm>
            <a:off x="1212004" y="31301657"/>
            <a:ext cx="8556891" cy="1231106"/>
          </a:xfrm>
          <a:prstGeom prst="rect">
            <a:avLst/>
          </a:prstGeom>
          <a:noFill/>
          <a:ln w="9525">
            <a:noFill/>
            <a:miter lim="800000"/>
            <a:headEnd/>
            <a:tailEnd/>
          </a:ln>
          <a:effectLst/>
        </p:spPr>
        <p:txBody>
          <a:bodyPr wrap="square" lIns="457200" tIns="457200" rIns="457200" bIns="457200">
            <a:spAutoFit/>
          </a:bodyPr>
          <a:lstStyle/>
          <a:p>
            <a:pPr defTabSz="4389395"/>
            <a:r>
              <a:rPr lang="en-US" sz="2000" b="1" dirty="0">
                <a:latin typeface="Verdana" panose="020B0604030504040204" pitchFamily="34" charset="0"/>
                <a:ea typeface="Verdana" panose="020B0604030504040204" pitchFamily="34" charset="0"/>
              </a:rPr>
              <a:t>See figure legends for detailed explanations.</a:t>
            </a:r>
          </a:p>
        </p:txBody>
      </p:sp>
      <p:sp>
        <p:nvSpPr>
          <p:cNvPr id="208" name="Isosceles Triangle 207">
            <a:extLst>
              <a:ext uri="{FF2B5EF4-FFF2-40B4-BE49-F238E27FC236}">
                <a16:creationId xmlns:a16="http://schemas.microsoft.com/office/drawing/2014/main" id="{607322E7-B1AF-4E0A-AB7C-B13E5C8D041A}"/>
              </a:ext>
            </a:extLst>
          </p:cNvPr>
          <p:cNvSpPr/>
          <p:nvPr/>
        </p:nvSpPr>
        <p:spPr>
          <a:xfrm>
            <a:off x="1928917" y="20942036"/>
            <a:ext cx="1271379" cy="1096016"/>
          </a:xfrm>
          <a:prstGeom prst="triangl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Verdana" panose="020B0604030504040204" pitchFamily="34" charset="0"/>
                <a:ea typeface="Verdana" panose="020B0604030504040204" pitchFamily="34" charset="0"/>
              </a:rPr>
              <a:t>ASE</a:t>
            </a:r>
          </a:p>
        </p:txBody>
      </p:sp>
      <p:sp>
        <p:nvSpPr>
          <p:cNvPr id="209" name="Isosceles Triangle 208">
            <a:extLst>
              <a:ext uri="{FF2B5EF4-FFF2-40B4-BE49-F238E27FC236}">
                <a16:creationId xmlns:a16="http://schemas.microsoft.com/office/drawing/2014/main" id="{AFA18343-96DB-4EA7-A43B-9E7DB991871F}"/>
              </a:ext>
            </a:extLst>
          </p:cNvPr>
          <p:cNvSpPr/>
          <p:nvPr/>
        </p:nvSpPr>
        <p:spPr>
          <a:xfrm>
            <a:off x="3446273" y="20948669"/>
            <a:ext cx="1271379" cy="1096016"/>
          </a:xfrm>
          <a:prstGeom prst="triangl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Verdana" panose="020B0604030504040204" pitchFamily="34" charset="0"/>
                <a:ea typeface="Verdana" panose="020B0604030504040204" pitchFamily="34" charset="0"/>
              </a:rPr>
              <a:t>BAG</a:t>
            </a:r>
          </a:p>
        </p:txBody>
      </p:sp>
      <p:sp>
        <p:nvSpPr>
          <p:cNvPr id="210" name="Isosceles Triangle 209">
            <a:extLst>
              <a:ext uri="{FF2B5EF4-FFF2-40B4-BE49-F238E27FC236}">
                <a16:creationId xmlns:a16="http://schemas.microsoft.com/office/drawing/2014/main" id="{E46AE7E2-18D4-4159-BFFA-55A9050DCDD6}"/>
              </a:ext>
            </a:extLst>
          </p:cNvPr>
          <p:cNvSpPr/>
          <p:nvPr/>
        </p:nvSpPr>
        <p:spPr>
          <a:xfrm>
            <a:off x="5062572" y="20948669"/>
            <a:ext cx="1271379" cy="1096016"/>
          </a:xfrm>
          <a:prstGeom prst="triangl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Verdana" panose="020B0604030504040204" pitchFamily="34" charset="0"/>
                <a:ea typeface="Verdana" panose="020B0604030504040204" pitchFamily="34" charset="0"/>
              </a:rPr>
              <a:t>AQR, PQR, URX</a:t>
            </a:r>
          </a:p>
        </p:txBody>
      </p:sp>
      <p:sp>
        <p:nvSpPr>
          <p:cNvPr id="211" name="Isosceles Triangle 210">
            <a:extLst>
              <a:ext uri="{FF2B5EF4-FFF2-40B4-BE49-F238E27FC236}">
                <a16:creationId xmlns:a16="http://schemas.microsoft.com/office/drawing/2014/main" id="{7EB7AA6D-CDCC-4EE9-9B0D-E3AA30480183}"/>
              </a:ext>
            </a:extLst>
          </p:cNvPr>
          <p:cNvSpPr/>
          <p:nvPr/>
        </p:nvSpPr>
        <p:spPr>
          <a:xfrm>
            <a:off x="6678870" y="20962091"/>
            <a:ext cx="1271379" cy="1096016"/>
          </a:xfrm>
          <a:prstGeom prst="triangl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Verdana" panose="020B0604030504040204" pitchFamily="34" charset="0"/>
                <a:ea typeface="Verdana" panose="020B0604030504040204" pitchFamily="34" charset="0"/>
              </a:rPr>
              <a:t>ASI</a:t>
            </a:r>
          </a:p>
        </p:txBody>
      </p:sp>
      <p:sp>
        <p:nvSpPr>
          <p:cNvPr id="212" name="Isosceles Triangle 211">
            <a:extLst>
              <a:ext uri="{FF2B5EF4-FFF2-40B4-BE49-F238E27FC236}">
                <a16:creationId xmlns:a16="http://schemas.microsoft.com/office/drawing/2014/main" id="{F16D657D-227F-4796-9781-A970BAD81771}"/>
              </a:ext>
            </a:extLst>
          </p:cNvPr>
          <p:cNvSpPr/>
          <p:nvPr/>
        </p:nvSpPr>
        <p:spPr>
          <a:xfrm>
            <a:off x="1953770" y="23998857"/>
            <a:ext cx="1271379" cy="1096016"/>
          </a:xfrm>
          <a:prstGeom prst="triangle">
            <a:avLst/>
          </a:prstGeom>
          <a:solidFill>
            <a:schemeClr val="bg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Verdana" panose="020B0604030504040204" pitchFamily="34" charset="0"/>
                <a:ea typeface="Verdana" panose="020B0604030504040204" pitchFamily="34" charset="0"/>
              </a:rPr>
              <a:t>AFD</a:t>
            </a:r>
          </a:p>
        </p:txBody>
      </p:sp>
      <p:sp>
        <p:nvSpPr>
          <p:cNvPr id="213" name="Isosceles Triangle 212">
            <a:extLst>
              <a:ext uri="{FF2B5EF4-FFF2-40B4-BE49-F238E27FC236}">
                <a16:creationId xmlns:a16="http://schemas.microsoft.com/office/drawing/2014/main" id="{E2F2BC6E-ADE1-40ED-972B-1402F40B3924}"/>
              </a:ext>
            </a:extLst>
          </p:cNvPr>
          <p:cNvSpPr/>
          <p:nvPr/>
        </p:nvSpPr>
        <p:spPr>
          <a:xfrm>
            <a:off x="4061630" y="24014679"/>
            <a:ext cx="1271379" cy="1096016"/>
          </a:xfrm>
          <a:prstGeom prst="triangle">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Verdana" panose="020B0604030504040204" pitchFamily="34" charset="0"/>
                <a:ea typeface="Verdana" panose="020B0604030504040204" pitchFamily="34" charset="0"/>
              </a:rPr>
              <a:t>ADF</a:t>
            </a:r>
          </a:p>
        </p:txBody>
      </p:sp>
      <p:sp>
        <p:nvSpPr>
          <p:cNvPr id="214" name="Hexagon 213">
            <a:extLst>
              <a:ext uri="{FF2B5EF4-FFF2-40B4-BE49-F238E27FC236}">
                <a16:creationId xmlns:a16="http://schemas.microsoft.com/office/drawing/2014/main" id="{6180AC3C-38C9-4A47-A213-C9BE97C5CEA5}"/>
              </a:ext>
            </a:extLst>
          </p:cNvPr>
          <p:cNvSpPr/>
          <p:nvPr/>
        </p:nvSpPr>
        <p:spPr>
          <a:xfrm>
            <a:off x="6221911" y="24012397"/>
            <a:ext cx="1271379" cy="1096016"/>
          </a:xfrm>
          <a:prstGeom prst="hexagon">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Verdana" panose="020B0604030504040204" pitchFamily="34" charset="0"/>
                <a:ea typeface="Verdana" panose="020B0604030504040204" pitchFamily="34" charset="0"/>
              </a:rPr>
              <a:t>RMG</a:t>
            </a:r>
          </a:p>
        </p:txBody>
      </p:sp>
      <p:sp>
        <p:nvSpPr>
          <p:cNvPr id="221" name="Oval 220">
            <a:extLst>
              <a:ext uri="{FF2B5EF4-FFF2-40B4-BE49-F238E27FC236}">
                <a16:creationId xmlns:a16="http://schemas.microsoft.com/office/drawing/2014/main" id="{F0339C90-756A-4F44-87EE-3BB41345F0A6}"/>
              </a:ext>
            </a:extLst>
          </p:cNvPr>
          <p:cNvSpPr/>
          <p:nvPr/>
        </p:nvSpPr>
        <p:spPr>
          <a:xfrm>
            <a:off x="3119128" y="22594983"/>
            <a:ext cx="3332326" cy="929875"/>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Verdana" panose="020B0604030504040204" pitchFamily="34" charset="0"/>
                <a:ea typeface="Verdana" panose="020B0604030504040204" pitchFamily="34" charset="0"/>
              </a:rPr>
              <a:t>Depleted food leaving</a:t>
            </a:r>
          </a:p>
        </p:txBody>
      </p:sp>
      <p:sp>
        <p:nvSpPr>
          <p:cNvPr id="225" name="TextBox 224">
            <a:extLst>
              <a:ext uri="{FF2B5EF4-FFF2-40B4-BE49-F238E27FC236}">
                <a16:creationId xmlns:a16="http://schemas.microsoft.com/office/drawing/2014/main" id="{39670D76-3EAF-40EB-A542-C94AEE900063}"/>
              </a:ext>
            </a:extLst>
          </p:cNvPr>
          <p:cNvSpPr txBox="1"/>
          <p:nvPr/>
        </p:nvSpPr>
        <p:spPr>
          <a:xfrm>
            <a:off x="3016113" y="20390901"/>
            <a:ext cx="575799" cy="338554"/>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CO</a:t>
            </a:r>
            <a:r>
              <a:rPr lang="en-US" sz="1600" baseline="-25000" dirty="0">
                <a:latin typeface="Verdana" panose="020B0604030504040204" pitchFamily="34" charset="0"/>
                <a:ea typeface="Verdana" panose="020B0604030504040204" pitchFamily="34" charset="0"/>
              </a:rPr>
              <a:t>2</a:t>
            </a:r>
            <a:endParaRPr lang="en-US" sz="1600" dirty="0">
              <a:latin typeface="Verdana" panose="020B0604030504040204" pitchFamily="34" charset="0"/>
              <a:ea typeface="Verdana" panose="020B0604030504040204" pitchFamily="34" charset="0"/>
            </a:endParaRPr>
          </a:p>
        </p:txBody>
      </p:sp>
      <p:sp>
        <p:nvSpPr>
          <p:cNvPr id="226" name="TextBox 225">
            <a:extLst>
              <a:ext uri="{FF2B5EF4-FFF2-40B4-BE49-F238E27FC236}">
                <a16:creationId xmlns:a16="http://schemas.microsoft.com/office/drawing/2014/main" id="{1240A477-CDB2-4767-9EB3-7B2976574DA1}"/>
              </a:ext>
            </a:extLst>
          </p:cNvPr>
          <p:cNvSpPr txBox="1"/>
          <p:nvPr/>
        </p:nvSpPr>
        <p:spPr>
          <a:xfrm>
            <a:off x="4936993" y="20396425"/>
            <a:ext cx="433132" cy="338554"/>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O</a:t>
            </a:r>
            <a:r>
              <a:rPr lang="en-US" sz="1600" baseline="-25000" dirty="0">
                <a:latin typeface="Verdana" panose="020B0604030504040204" pitchFamily="34" charset="0"/>
                <a:ea typeface="Verdana" panose="020B0604030504040204" pitchFamily="34" charset="0"/>
              </a:rPr>
              <a:t>2</a:t>
            </a:r>
            <a:endParaRPr lang="en-US" sz="1600" dirty="0">
              <a:latin typeface="Verdana" panose="020B0604030504040204" pitchFamily="34" charset="0"/>
              <a:ea typeface="Verdana" panose="020B0604030504040204" pitchFamily="34" charset="0"/>
            </a:endParaRPr>
          </a:p>
        </p:txBody>
      </p:sp>
      <p:cxnSp>
        <p:nvCxnSpPr>
          <p:cNvPr id="227" name="Straight Connector 226">
            <a:extLst>
              <a:ext uri="{FF2B5EF4-FFF2-40B4-BE49-F238E27FC236}">
                <a16:creationId xmlns:a16="http://schemas.microsoft.com/office/drawing/2014/main" id="{6C02F71A-98C7-4A16-B477-64B9D181E274}"/>
              </a:ext>
            </a:extLst>
          </p:cNvPr>
          <p:cNvCxnSpPr>
            <a:cxnSpLocks/>
          </p:cNvCxnSpPr>
          <p:nvPr/>
        </p:nvCxnSpPr>
        <p:spPr>
          <a:xfrm flipH="1">
            <a:off x="2589877" y="24188422"/>
            <a:ext cx="264060" cy="172868"/>
          </a:xfrm>
          <a:prstGeom prst="line">
            <a:avLst/>
          </a:prstGeom>
          <a:ln w="19050"/>
        </p:spPr>
        <p:style>
          <a:lnRef idx="1">
            <a:schemeClr val="dk1"/>
          </a:lnRef>
          <a:fillRef idx="0">
            <a:schemeClr val="dk1"/>
          </a:fillRef>
          <a:effectRef idx="0">
            <a:schemeClr val="dk1"/>
          </a:effectRef>
          <a:fontRef idx="minor">
            <a:schemeClr val="tx1"/>
          </a:fontRef>
        </p:style>
      </p:cxnSp>
      <p:cxnSp>
        <p:nvCxnSpPr>
          <p:cNvPr id="228" name="Straight Connector 227">
            <a:extLst>
              <a:ext uri="{FF2B5EF4-FFF2-40B4-BE49-F238E27FC236}">
                <a16:creationId xmlns:a16="http://schemas.microsoft.com/office/drawing/2014/main" id="{4D3802BF-7FAC-4767-A824-7A2C48EE41B1}"/>
              </a:ext>
            </a:extLst>
          </p:cNvPr>
          <p:cNvCxnSpPr>
            <a:cxnSpLocks/>
          </p:cNvCxnSpPr>
          <p:nvPr/>
        </p:nvCxnSpPr>
        <p:spPr>
          <a:xfrm flipH="1">
            <a:off x="2627724" y="24250213"/>
            <a:ext cx="264060" cy="172868"/>
          </a:xfrm>
          <a:prstGeom prst="line">
            <a:avLst/>
          </a:prstGeom>
          <a:ln w="19050"/>
        </p:spPr>
        <p:style>
          <a:lnRef idx="1">
            <a:schemeClr val="dk1"/>
          </a:lnRef>
          <a:fillRef idx="0">
            <a:schemeClr val="dk1"/>
          </a:fillRef>
          <a:effectRef idx="0">
            <a:schemeClr val="dk1"/>
          </a:effectRef>
          <a:fontRef idx="minor">
            <a:schemeClr val="tx1"/>
          </a:fontRef>
        </p:style>
      </p:cxnSp>
      <p:sp>
        <p:nvSpPr>
          <p:cNvPr id="229" name="TextBox 228">
            <a:extLst>
              <a:ext uri="{FF2B5EF4-FFF2-40B4-BE49-F238E27FC236}">
                <a16:creationId xmlns:a16="http://schemas.microsoft.com/office/drawing/2014/main" id="{58B8CE29-E062-4BF8-8ECD-68B1445C0BAB}"/>
              </a:ext>
            </a:extLst>
          </p:cNvPr>
          <p:cNvSpPr txBox="1"/>
          <p:nvPr/>
        </p:nvSpPr>
        <p:spPr>
          <a:xfrm>
            <a:off x="2810813" y="24216314"/>
            <a:ext cx="796180" cy="338554"/>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TAX-2</a:t>
            </a:r>
          </a:p>
        </p:txBody>
      </p:sp>
      <p:cxnSp>
        <p:nvCxnSpPr>
          <p:cNvPr id="231" name="Straight Arrow Connector 230">
            <a:extLst>
              <a:ext uri="{FF2B5EF4-FFF2-40B4-BE49-F238E27FC236}">
                <a16:creationId xmlns:a16="http://schemas.microsoft.com/office/drawing/2014/main" id="{69F00420-DFF1-4D07-A64C-8B8A5F19B675}"/>
              </a:ext>
            </a:extLst>
          </p:cNvPr>
          <p:cNvCxnSpPr>
            <a:cxnSpLocks/>
            <a:stCxn id="225" idx="1"/>
            <a:endCxn id="208" idx="0"/>
          </p:cNvCxnSpPr>
          <p:nvPr/>
        </p:nvCxnSpPr>
        <p:spPr>
          <a:xfrm flipH="1">
            <a:off x="2564607" y="20560178"/>
            <a:ext cx="451506" cy="3818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2" name="Straight Arrow Connector 231">
            <a:extLst>
              <a:ext uri="{FF2B5EF4-FFF2-40B4-BE49-F238E27FC236}">
                <a16:creationId xmlns:a16="http://schemas.microsoft.com/office/drawing/2014/main" id="{B6788917-2DDD-43E4-951E-8EFB631F6F94}"/>
              </a:ext>
            </a:extLst>
          </p:cNvPr>
          <p:cNvCxnSpPr>
            <a:cxnSpLocks/>
            <a:stCxn id="225" idx="3"/>
            <a:endCxn id="209" idx="0"/>
          </p:cNvCxnSpPr>
          <p:nvPr/>
        </p:nvCxnSpPr>
        <p:spPr>
          <a:xfrm>
            <a:off x="3591912" y="20560178"/>
            <a:ext cx="490051" cy="3884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3" name="Straight Arrow Connector 232">
            <a:extLst>
              <a:ext uri="{FF2B5EF4-FFF2-40B4-BE49-F238E27FC236}">
                <a16:creationId xmlns:a16="http://schemas.microsoft.com/office/drawing/2014/main" id="{F00C1644-08FD-47AD-B7F5-41E80A57F1B9}"/>
              </a:ext>
            </a:extLst>
          </p:cNvPr>
          <p:cNvCxnSpPr>
            <a:cxnSpLocks/>
            <a:endCxn id="210" idx="0"/>
          </p:cNvCxnSpPr>
          <p:nvPr/>
        </p:nvCxnSpPr>
        <p:spPr>
          <a:xfrm>
            <a:off x="5320916" y="20695197"/>
            <a:ext cx="377346" cy="25347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4" name="Straight Arrow Connector 233">
            <a:extLst>
              <a:ext uri="{FF2B5EF4-FFF2-40B4-BE49-F238E27FC236}">
                <a16:creationId xmlns:a16="http://schemas.microsoft.com/office/drawing/2014/main" id="{19339781-5C87-47AB-86EB-DDC0939990D2}"/>
              </a:ext>
            </a:extLst>
          </p:cNvPr>
          <p:cNvCxnSpPr>
            <a:cxnSpLocks/>
            <a:stCxn id="211" idx="2"/>
            <a:endCxn id="221" idx="7"/>
          </p:cNvCxnSpPr>
          <p:nvPr/>
        </p:nvCxnSpPr>
        <p:spPr>
          <a:xfrm flipH="1">
            <a:off x="5963446" y="22058107"/>
            <a:ext cx="715424" cy="67305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35" name="Straight Arrow Connector 234">
            <a:extLst>
              <a:ext uri="{FF2B5EF4-FFF2-40B4-BE49-F238E27FC236}">
                <a16:creationId xmlns:a16="http://schemas.microsoft.com/office/drawing/2014/main" id="{C0FE345E-FB83-422C-8707-58BF9C266DA2}"/>
              </a:ext>
            </a:extLst>
          </p:cNvPr>
          <p:cNvCxnSpPr>
            <a:cxnSpLocks/>
            <a:stCxn id="296" idx="0"/>
            <a:endCxn id="221" idx="3"/>
          </p:cNvCxnSpPr>
          <p:nvPr/>
        </p:nvCxnSpPr>
        <p:spPr>
          <a:xfrm flipV="1">
            <a:off x="2591894" y="23388681"/>
            <a:ext cx="1015242" cy="64141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36" name="Arc 235">
            <a:extLst>
              <a:ext uri="{FF2B5EF4-FFF2-40B4-BE49-F238E27FC236}">
                <a16:creationId xmlns:a16="http://schemas.microsoft.com/office/drawing/2014/main" id="{A3E4AD90-4485-4A2D-A4AC-E43515CA49B9}"/>
              </a:ext>
            </a:extLst>
          </p:cNvPr>
          <p:cNvSpPr/>
          <p:nvPr/>
        </p:nvSpPr>
        <p:spPr>
          <a:xfrm rot="3623581">
            <a:off x="5151807" y="23241298"/>
            <a:ext cx="2245223" cy="1034710"/>
          </a:xfrm>
          <a:prstGeom prst="arc">
            <a:avLst>
              <a:gd name="adj1" fmla="val 14384342"/>
              <a:gd name="adj2" fmla="val 19164889"/>
            </a:avLst>
          </a:prstGeom>
          <a:ln w="762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37" name="Straight Connector 236">
            <a:extLst>
              <a:ext uri="{FF2B5EF4-FFF2-40B4-BE49-F238E27FC236}">
                <a16:creationId xmlns:a16="http://schemas.microsoft.com/office/drawing/2014/main" id="{5DA33CAE-D30D-4B05-A7A2-625E658AD9C2}"/>
              </a:ext>
            </a:extLst>
          </p:cNvPr>
          <p:cNvCxnSpPr>
            <a:cxnSpLocks/>
          </p:cNvCxnSpPr>
          <p:nvPr/>
        </p:nvCxnSpPr>
        <p:spPr>
          <a:xfrm flipH="1">
            <a:off x="6454500" y="23159078"/>
            <a:ext cx="177036" cy="151960"/>
          </a:xfrm>
          <a:prstGeom prst="line">
            <a:avLst/>
          </a:prstGeom>
          <a:ln w="76200"/>
        </p:spPr>
        <p:style>
          <a:lnRef idx="1">
            <a:schemeClr val="dk1"/>
          </a:lnRef>
          <a:fillRef idx="0">
            <a:schemeClr val="dk1"/>
          </a:fillRef>
          <a:effectRef idx="0">
            <a:schemeClr val="dk1"/>
          </a:effectRef>
          <a:fontRef idx="minor">
            <a:schemeClr val="tx1"/>
          </a:fontRef>
        </p:style>
      </p:cxnSp>
      <p:cxnSp>
        <p:nvCxnSpPr>
          <p:cNvPr id="238" name="Straight Connector 237">
            <a:extLst>
              <a:ext uri="{FF2B5EF4-FFF2-40B4-BE49-F238E27FC236}">
                <a16:creationId xmlns:a16="http://schemas.microsoft.com/office/drawing/2014/main" id="{0AD2BA8F-E4D7-46C8-919A-87972B294913}"/>
              </a:ext>
            </a:extLst>
          </p:cNvPr>
          <p:cNvCxnSpPr>
            <a:stCxn id="213" idx="0"/>
          </p:cNvCxnSpPr>
          <p:nvPr/>
        </p:nvCxnSpPr>
        <p:spPr>
          <a:xfrm flipV="1">
            <a:off x="4697319" y="23643457"/>
            <a:ext cx="0" cy="371222"/>
          </a:xfrm>
          <a:prstGeom prst="line">
            <a:avLst/>
          </a:prstGeom>
          <a:ln w="76200"/>
        </p:spPr>
        <p:style>
          <a:lnRef idx="1">
            <a:schemeClr val="dk1"/>
          </a:lnRef>
          <a:fillRef idx="0">
            <a:schemeClr val="dk1"/>
          </a:fillRef>
          <a:effectRef idx="0">
            <a:schemeClr val="dk1"/>
          </a:effectRef>
          <a:fontRef idx="minor">
            <a:schemeClr val="tx1"/>
          </a:fontRef>
        </p:style>
      </p:cxnSp>
      <p:cxnSp>
        <p:nvCxnSpPr>
          <p:cNvPr id="239" name="Straight Connector 238">
            <a:extLst>
              <a:ext uri="{FF2B5EF4-FFF2-40B4-BE49-F238E27FC236}">
                <a16:creationId xmlns:a16="http://schemas.microsoft.com/office/drawing/2014/main" id="{6CF08576-894C-41E6-AF3F-F5A0106CFAB2}"/>
              </a:ext>
            </a:extLst>
          </p:cNvPr>
          <p:cNvCxnSpPr>
            <a:cxnSpLocks/>
          </p:cNvCxnSpPr>
          <p:nvPr/>
        </p:nvCxnSpPr>
        <p:spPr>
          <a:xfrm flipH="1">
            <a:off x="4598902" y="23643457"/>
            <a:ext cx="196835" cy="0"/>
          </a:xfrm>
          <a:prstGeom prst="line">
            <a:avLst/>
          </a:prstGeom>
          <a:ln w="76200"/>
        </p:spPr>
        <p:style>
          <a:lnRef idx="1">
            <a:schemeClr val="dk1"/>
          </a:lnRef>
          <a:fillRef idx="0">
            <a:schemeClr val="dk1"/>
          </a:fillRef>
          <a:effectRef idx="0">
            <a:schemeClr val="dk1"/>
          </a:effectRef>
          <a:fontRef idx="minor">
            <a:schemeClr val="tx1"/>
          </a:fontRef>
        </p:style>
      </p:cxnSp>
      <p:sp>
        <p:nvSpPr>
          <p:cNvPr id="240" name="TextBox 239">
            <a:extLst>
              <a:ext uri="{FF2B5EF4-FFF2-40B4-BE49-F238E27FC236}">
                <a16:creationId xmlns:a16="http://schemas.microsoft.com/office/drawing/2014/main" id="{AB7C14A8-382F-4C63-8A76-4B611B38F968}"/>
              </a:ext>
            </a:extLst>
          </p:cNvPr>
          <p:cNvSpPr txBox="1"/>
          <p:nvPr/>
        </p:nvSpPr>
        <p:spPr>
          <a:xfrm>
            <a:off x="6279482" y="22318038"/>
            <a:ext cx="825867" cy="338554"/>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DAF-7</a:t>
            </a:r>
          </a:p>
        </p:txBody>
      </p:sp>
      <p:cxnSp>
        <p:nvCxnSpPr>
          <p:cNvPr id="241" name="Straight Connector 240">
            <a:extLst>
              <a:ext uri="{FF2B5EF4-FFF2-40B4-BE49-F238E27FC236}">
                <a16:creationId xmlns:a16="http://schemas.microsoft.com/office/drawing/2014/main" id="{C35126C0-03D1-42C6-993B-2B8C4D06EEBB}"/>
              </a:ext>
            </a:extLst>
          </p:cNvPr>
          <p:cNvCxnSpPr>
            <a:cxnSpLocks/>
          </p:cNvCxnSpPr>
          <p:nvPr/>
        </p:nvCxnSpPr>
        <p:spPr>
          <a:xfrm flipH="1">
            <a:off x="7218548" y="24114270"/>
            <a:ext cx="264060" cy="172868"/>
          </a:xfrm>
          <a:prstGeom prst="line">
            <a:avLst/>
          </a:prstGeom>
          <a:ln w="28575"/>
        </p:spPr>
        <p:style>
          <a:lnRef idx="1">
            <a:schemeClr val="dk1"/>
          </a:lnRef>
          <a:fillRef idx="0">
            <a:schemeClr val="dk1"/>
          </a:fillRef>
          <a:effectRef idx="0">
            <a:schemeClr val="dk1"/>
          </a:effectRef>
          <a:fontRef idx="minor">
            <a:schemeClr val="tx1"/>
          </a:fontRef>
        </p:style>
      </p:cxnSp>
      <p:sp>
        <p:nvSpPr>
          <p:cNvPr id="243" name="TextBox 242">
            <a:extLst>
              <a:ext uri="{FF2B5EF4-FFF2-40B4-BE49-F238E27FC236}">
                <a16:creationId xmlns:a16="http://schemas.microsoft.com/office/drawing/2014/main" id="{ED92C1A9-613B-4D33-95F4-F1B0ACE6804A}"/>
              </a:ext>
            </a:extLst>
          </p:cNvPr>
          <p:cNvSpPr txBox="1"/>
          <p:nvPr/>
        </p:nvSpPr>
        <p:spPr>
          <a:xfrm>
            <a:off x="7395699" y="24167223"/>
            <a:ext cx="817468" cy="338554"/>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NPR-1</a:t>
            </a:r>
          </a:p>
        </p:txBody>
      </p:sp>
      <p:cxnSp>
        <p:nvCxnSpPr>
          <p:cNvPr id="247" name="Straight Arrow Connector 246">
            <a:extLst>
              <a:ext uri="{FF2B5EF4-FFF2-40B4-BE49-F238E27FC236}">
                <a16:creationId xmlns:a16="http://schemas.microsoft.com/office/drawing/2014/main" id="{242AFA7E-0F18-43AD-BD95-960F04D13476}"/>
              </a:ext>
            </a:extLst>
          </p:cNvPr>
          <p:cNvCxnSpPr>
            <a:cxnSpLocks/>
            <a:endCxn id="221" idx="1"/>
          </p:cNvCxnSpPr>
          <p:nvPr/>
        </p:nvCxnSpPr>
        <p:spPr>
          <a:xfrm>
            <a:off x="2894774" y="22086470"/>
            <a:ext cx="712362" cy="64469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48" name="Straight Arrow Connector 247">
            <a:extLst>
              <a:ext uri="{FF2B5EF4-FFF2-40B4-BE49-F238E27FC236}">
                <a16:creationId xmlns:a16="http://schemas.microsoft.com/office/drawing/2014/main" id="{F18BE031-F682-4989-BC75-AD54C127194C}"/>
              </a:ext>
            </a:extLst>
          </p:cNvPr>
          <p:cNvCxnSpPr>
            <a:cxnSpLocks/>
          </p:cNvCxnSpPr>
          <p:nvPr/>
        </p:nvCxnSpPr>
        <p:spPr>
          <a:xfrm>
            <a:off x="4075860" y="22111517"/>
            <a:ext cx="305461" cy="51219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49" name="Straight Arrow Connector 248">
            <a:extLst>
              <a:ext uri="{FF2B5EF4-FFF2-40B4-BE49-F238E27FC236}">
                <a16:creationId xmlns:a16="http://schemas.microsoft.com/office/drawing/2014/main" id="{A684909F-641D-4C7A-A4A8-2D1F036EFC8F}"/>
              </a:ext>
            </a:extLst>
          </p:cNvPr>
          <p:cNvCxnSpPr>
            <a:cxnSpLocks/>
          </p:cNvCxnSpPr>
          <p:nvPr/>
        </p:nvCxnSpPr>
        <p:spPr>
          <a:xfrm flipH="1">
            <a:off x="5071095" y="22071951"/>
            <a:ext cx="585850" cy="53232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3" name="Straight Connector 292">
            <a:extLst>
              <a:ext uri="{FF2B5EF4-FFF2-40B4-BE49-F238E27FC236}">
                <a16:creationId xmlns:a16="http://schemas.microsoft.com/office/drawing/2014/main" id="{9E40E181-7268-42A4-8EB6-4CBBB9869F66}"/>
              </a:ext>
            </a:extLst>
          </p:cNvPr>
          <p:cNvCxnSpPr>
            <a:cxnSpLocks/>
          </p:cNvCxnSpPr>
          <p:nvPr/>
        </p:nvCxnSpPr>
        <p:spPr>
          <a:xfrm flipH="1">
            <a:off x="4768634" y="24204294"/>
            <a:ext cx="264060" cy="172868"/>
          </a:xfrm>
          <a:prstGeom prst="line">
            <a:avLst/>
          </a:prstGeom>
          <a:ln w="19050"/>
        </p:spPr>
        <p:style>
          <a:lnRef idx="1">
            <a:schemeClr val="dk1"/>
          </a:lnRef>
          <a:fillRef idx="0">
            <a:schemeClr val="dk1"/>
          </a:fillRef>
          <a:effectRef idx="0">
            <a:schemeClr val="dk1"/>
          </a:effectRef>
          <a:fontRef idx="minor">
            <a:schemeClr val="tx1"/>
          </a:fontRef>
        </p:style>
      </p:cxnSp>
      <p:cxnSp>
        <p:nvCxnSpPr>
          <p:cNvPr id="294" name="Straight Connector 293">
            <a:extLst>
              <a:ext uri="{FF2B5EF4-FFF2-40B4-BE49-F238E27FC236}">
                <a16:creationId xmlns:a16="http://schemas.microsoft.com/office/drawing/2014/main" id="{DDF52363-6B2C-495B-AA9E-5168871B1E27}"/>
              </a:ext>
            </a:extLst>
          </p:cNvPr>
          <p:cNvCxnSpPr>
            <a:cxnSpLocks/>
          </p:cNvCxnSpPr>
          <p:nvPr/>
        </p:nvCxnSpPr>
        <p:spPr>
          <a:xfrm flipH="1">
            <a:off x="4806481" y="24266085"/>
            <a:ext cx="264060" cy="172868"/>
          </a:xfrm>
          <a:prstGeom prst="line">
            <a:avLst/>
          </a:prstGeom>
          <a:ln w="19050"/>
        </p:spPr>
        <p:style>
          <a:lnRef idx="1">
            <a:schemeClr val="dk1"/>
          </a:lnRef>
          <a:fillRef idx="0">
            <a:schemeClr val="dk1"/>
          </a:fillRef>
          <a:effectRef idx="0">
            <a:schemeClr val="dk1"/>
          </a:effectRef>
          <a:fontRef idx="minor">
            <a:schemeClr val="tx1"/>
          </a:fontRef>
        </p:style>
      </p:cxnSp>
      <p:sp>
        <p:nvSpPr>
          <p:cNvPr id="295" name="TextBox 294">
            <a:extLst>
              <a:ext uri="{FF2B5EF4-FFF2-40B4-BE49-F238E27FC236}">
                <a16:creationId xmlns:a16="http://schemas.microsoft.com/office/drawing/2014/main" id="{354DB102-3476-45F6-9BEA-256814390292}"/>
              </a:ext>
            </a:extLst>
          </p:cNvPr>
          <p:cNvSpPr txBox="1"/>
          <p:nvPr/>
        </p:nvSpPr>
        <p:spPr>
          <a:xfrm>
            <a:off x="4989570" y="24232186"/>
            <a:ext cx="844718" cy="338554"/>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OCR-2</a:t>
            </a:r>
          </a:p>
        </p:txBody>
      </p:sp>
      <p:sp>
        <p:nvSpPr>
          <p:cNvPr id="296" name="Arc 295">
            <a:extLst>
              <a:ext uri="{FF2B5EF4-FFF2-40B4-BE49-F238E27FC236}">
                <a16:creationId xmlns:a16="http://schemas.microsoft.com/office/drawing/2014/main" id="{911B1A78-33E0-4886-B98A-730746A5B963}"/>
              </a:ext>
            </a:extLst>
          </p:cNvPr>
          <p:cNvSpPr/>
          <p:nvPr/>
        </p:nvSpPr>
        <p:spPr>
          <a:xfrm rot="18243549">
            <a:off x="2139157" y="23341937"/>
            <a:ext cx="2245223" cy="1034710"/>
          </a:xfrm>
          <a:prstGeom prst="arc">
            <a:avLst>
              <a:gd name="adj1" fmla="val 13298190"/>
              <a:gd name="adj2" fmla="val 18613922"/>
            </a:avLst>
          </a:prstGeom>
          <a:ln w="762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97" name="Straight Connector 296">
            <a:extLst>
              <a:ext uri="{FF2B5EF4-FFF2-40B4-BE49-F238E27FC236}">
                <a16:creationId xmlns:a16="http://schemas.microsoft.com/office/drawing/2014/main" id="{56033BA8-459F-49CB-B57A-6990F36B7578}"/>
              </a:ext>
            </a:extLst>
          </p:cNvPr>
          <p:cNvCxnSpPr>
            <a:cxnSpLocks/>
          </p:cNvCxnSpPr>
          <p:nvPr/>
        </p:nvCxnSpPr>
        <p:spPr>
          <a:xfrm>
            <a:off x="3032038" y="23144564"/>
            <a:ext cx="162851" cy="167091"/>
          </a:xfrm>
          <a:prstGeom prst="line">
            <a:avLst/>
          </a:prstGeom>
          <a:ln w="76200"/>
        </p:spPr>
        <p:style>
          <a:lnRef idx="1">
            <a:schemeClr val="dk1"/>
          </a:lnRef>
          <a:fillRef idx="0">
            <a:schemeClr val="dk1"/>
          </a:fillRef>
          <a:effectRef idx="0">
            <a:schemeClr val="dk1"/>
          </a:effectRef>
          <a:fontRef idx="minor">
            <a:schemeClr val="tx1"/>
          </a:fontRef>
        </p:style>
      </p:cxnSp>
      <p:cxnSp>
        <p:nvCxnSpPr>
          <p:cNvPr id="298" name="Straight Connector 297">
            <a:extLst>
              <a:ext uri="{FF2B5EF4-FFF2-40B4-BE49-F238E27FC236}">
                <a16:creationId xmlns:a16="http://schemas.microsoft.com/office/drawing/2014/main" id="{6E77EF2C-310C-4F14-8A3B-3B9A1EB6BC4F}"/>
              </a:ext>
            </a:extLst>
          </p:cNvPr>
          <p:cNvCxnSpPr>
            <a:cxnSpLocks/>
          </p:cNvCxnSpPr>
          <p:nvPr/>
        </p:nvCxnSpPr>
        <p:spPr>
          <a:xfrm flipH="1">
            <a:off x="2549179" y="21098583"/>
            <a:ext cx="264060" cy="172868"/>
          </a:xfrm>
          <a:prstGeom prst="line">
            <a:avLst/>
          </a:prstGeom>
          <a:ln w="19050"/>
        </p:spPr>
        <p:style>
          <a:lnRef idx="1">
            <a:schemeClr val="dk1"/>
          </a:lnRef>
          <a:fillRef idx="0">
            <a:schemeClr val="dk1"/>
          </a:fillRef>
          <a:effectRef idx="0">
            <a:schemeClr val="dk1"/>
          </a:effectRef>
          <a:fontRef idx="minor">
            <a:schemeClr val="tx1"/>
          </a:fontRef>
        </p:style>
      </p:cxnSp>
      <p:cxnSp>
        <p:nvCxnSpPr>
          <p:cNvPr id="299" name="Straight Connector 298">
            <a:extLst>
              <a:ext uri="{FF2B5EF4-FFF2-40B4-BE49-F238E27FC236}">
                <a16:creationId xmlns:a16="http://schemas.microsoft.com/office/drawing/2014/main" id="{1F0D7D84-EE18-4F85-9D24-95DA6F570177}"/>
              </a:ext>
            </a:extLst>
          </p:cNvPr>
          <p:cNvCxnSpPr>
            <a:cxnSpLocks/>
          </p:cNvCxnSpPr>
          <p:nvPr/>
        </p:nvCxnSpPr>
        <p:spPr>
          <a:xfrm flipH="1">
            <a:off x="2587026" y="21160374"/>
            <a:ext cx="264060" cy="172868"/>
          </a:xfrm>
          <a:prstGeom prst="line">
            <a:avLst/>
          </a:prstGeom>
          <a:ln w="19050"/>
        </p:spPr>
        <p:style>
          <a:lnRef idx="1">
            <a:schemeClr val="dk1"/>
          </a:lnRef>
          <a:fillRef idx="0">
            <a:schemeClr val="dk1"/>
          </a:fillRef>
          <a:effectRef idx="0">
            <a:schemeClr val="dk1"/>
          </a:effectRef>
          <a:fontRef idx="minor">
            <a:schemeClr val="tx1"/>
          </a:fontRef>
        </p:style>
      </p:cxnSp>
      <p:sp>
        <p:nvSpPr>
          <p:cNvPr id="300" name="TextBox 299">
            <a:extLst>
              <a:ext uri="{FF2B5EF4-FFF2-40B4-BE49-F238E27FC236}">
                <a16:creationId xmlns:a16="http://schemas.microsoft.com/office/drawing/2014/main" id="{A6BBD6A9-B8EE-4E66-B583-0BC46377C8DC}"/>
              </a:ext>
            </a:extLst>
          </p:cNvPr>
          <p:cNvSpPr txBox="1"/>
          <p:nvPr/>
        </p:nvSpPr>
        <p:spPr>
          <a:xfrm>
            <a:off x="2770115" y="21126475"/>
            <a:ext cx="796180" cy="338554"/>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TAX-2</a:t>
            </a:r>
          </a:p>
        </p:txBody>
      </p:sp>
      <p:cxnSp>
        <p:nvCxnSpPr>
          <p:cNvPr id="304" name="Straight Connector 303">
            <a:extLst>
              <a:ext uri="{FF2B5EF4-FFF2-40B4-BE49-F238E27FC236}">
                <a16:creationId xmlns:a16="http://schemas.microsoft.com/office/drawing/2014/main" id="{C7D1B734-532E-4CB8-9C72-A2FE37A54BC8}"/>
              </a:ext>
            </a:extLst>
          </p:cNvPr>
          <p:cNvCxnSpPr>
            <a:cxnSpLocks/>
          </p:cNvCxnSpPr>
          <p:nvPr/>
        </p:nvCxnSpPr>
        <p:spPr>
          <a:xfrm flipH="1">
            <a:off x="4045455" y="21122721"/>
            <a:ext cx="264060" cy="172868"/>
          </a:xfrm>
          <a:prstGeom prst="line">
            <a:avLst/>
          </a:prstGeom>
          <a:ln w="19050"/>
        </p:spPr>
        <p:style>
          <a:lnRef idx="1">
            <a:schemeClr val="dk1"/>
          </a:lnRef>
          <a:fillRef idx="0">
            <a:schemeClr val="dk1"/>
          </a:fillRef>
          <a:effectRef idx="0">
            <a:schemeClr val="dk1"/>
          </a:effectRef>
          <a:fontRef idx="minor">
            <a:schemeClr val="tx1"/>
          </a:fontRef>
        </p:style>
      </p:cxnSp>
      <p:cxnSp>
        <p:nvCxnSpPr>
          <p:cNvPr id="305" name="Straight Connector 304">
            <a:extLst>
              <a:ext uri="{FF2B5EF4-FFF2-40B4-BE49-F238E27FC236}">
                <a16:creationId xmlns:a16="http://schemas.microsoft.com/office/drawing/2014/main" id="{240EC7AD-4EF7-4404-8C7B-A8B864D1126C}"/>
              </a:ext>
            </a:extLst>
          </p:cNvPr>
          <p:cNvCxnSpPr>
            <a:cxnSpLocks/>
          </p:cNvCxnSpPr>
          <p:nvPr/>
        </p:nvCxnSpPr>
        <p:spPr>
          <a:xfrm flipH="1">
            <a:off x="4083302" y="21184512"/>
            <a:ext cx="264060" cy="172868"/>
          </a:xfrm>
          <a:prstGeom prst="line">
            <a:avLst/>
          </a:prstGeom>
          <a:ln w="19050"/>
        </p:spPr>
        <p:style>
          <a:lnRef idx="1">
            <a:schemeClr val="dk1"/>
          </a:lnRef>
          <a:fillRef idx="0">
            <a:schemeClr val="dk1"/>
          </a:fillRef>
          <a:effectRef idx="0">
            <a:schemeClr val="dk1"/>
          </a:effectRef>
          <a:fontRef idx="minor">
            <a:schemeClr val="tx1"/>
          </a:fontRef>
        </p:style>
      </p:cxnSp>
      <p:sp>
        <p:nvSpPr>
          <p:cNvPr id="306" name="TextBox 305">
            <a:extLst>
              <a:ext uri="{FF2B5EF4-FFF2-40B4-BE49-F238E27FC236}">
                <a16:creationId xmlns:a16="http://schemas.microsoft.com/office/drawing/2014/main" id="{736E88E9-BCC5-4F99-97A9-24CD76FF70E6}"/>
              </a:ext>
            </a:extLst>
          </p:cNvPr>
          <p:cNvSpPr txBox="1"/>
          <p:nvPr/>
        </p:nvSpPr>
        <p:spPr>
          <a:xfrm>
            <a:off x="4266391" y="21150613"/>
            <a:ext cx="796180" cy="338554"/>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TAX-2</a:t>
            </a:r>
          </a:p>
        </p:txBody>
      </p:sp>
      <p:cxnSp>
        <p:nvCxnSpPr>
          <p:cNvPr id="307" name="Straight Connector 306">
            <a:extLst>
              <a:ext uri="{FF2B5EF4-FFF2-40B4-BE49-F238E27FC236}">
                <a16:creationId xmlns:a16="http://schemas.microsoft.com/office/drawing/2014/main" id="{AC09A4B6-34E8-4032-83B6-35883F1E6FDD}"/>
              </a:ext>
            </a:extLst>
          </p:cNvPr>
          <p:cNvCxnSpPr>
            <a:cxnSpLocks/>
          </p:cNvCxnSpPr>
          <p:nvPr/>
        </p:nvCxnSpPr>
        <p:spPr>
          <a:xfrm flipH="1">
            <a:off x="5698899" y="21094829"/>
            <a:ext cx="264060" cy="172868"/>
          </a:xfrm>
          <a:prstGeom prst="line">
            <a:avLst/>
          </a:prstGeom>
          <a:ln w="19050"/>
        </p:spPr>
        <p:style>
          <a:lnRef idx="1">
            <a:schemeClr val="dk1"/>
          </a:lnRef>
          <a:fillRef idx="0">
            <a:schemeClr val="dk1"/>
          </a:fillRef>
          <a:effectRef idx="0">
            <a:schemeClr val="dk1"/>
          </a:effectRef>
          <a:fontRef idx="minor">
            <a:schemeClr val="tx1"/>
          </a:fontRef>
        </p:style>
      </p:cxnSp>
      <p:cxnSp>
        <p:nvCxnSpPr>
          <p:cNvPr id="308" name="Straight Connector 307">
            <a:extLst>
              <a:ext uri="{FF2B5EF4-FFF2-40B4-BE49-F238E27FC236}">
                <a16:creationId xmlns:a16="http://schemas.microsoft.com/office/drawing/2014/main" id="{F6ADBB6E-A222-4034-92F3-D03E21BD1B65}"/>
              </a:ext>
            </a:extLst>
          </p:cNvPr>
          <p:cNvCxnSpPr>
            <a:cxnSpLocks/>
          </p:cNvCxnSpPr>
          <p:nvPr/>
        </p:nvCxnSpPr>
        <p:spPr>
          <a:xfrm flipH="1">
            <a:off x="5736746" y="21156620"/>
            <a:ext cx="264060" cy="172868"/>
          </a:xfrm>
          <a:prstGeom prst="line">
            <a:avLst/>
          </a:prstGeom>
          <a:ln w="19050"/>
        </p:spPr>
        <p:style>
          <a:lnRef idx="1">
            <a:schemeClr val="dk1"/>
          </a:lnRef>
          <a:fillRef idx="0">
            <a:schemeClr val="dk1"/>
          </a:fillRef>
          <a:effectRef idx="0">
            <a:schemeClr val="dk1"/>
          </a:effectRef>
          <a:fontRef idx="minor">
            <a:schemeClr val="tx1"/>
          </a:fontRef>
        </p:style>
      </p:cxnSp>
      <p:sp>
        <p:nvSpPr>
          <p:cNvPr id="309" name="TextBox 308">
            <a:extLst>
              <a:ext uri="{FF2B5EF4-FFF2-40B4-BE49-F238E27FC236}">
                <a16:creationId xmlns:a16="http://schemas.microsoft.com/office/drawing/2014/main" id="{D608F242-8A0A-4AE0-ADDC-A913F057CA6A}"/>
              </a:ext>
            </a:extLst>
          </p:cNvPr>
          <p:cNvSpPr txBox="1"/>
          <p:nvPr/>
        </p:nvSpPr>
        <p:spPr>
          <a:xfrm>
            <a:off x="5919835" y="21122721"/>
            <a:ext cx="796180" cy="338554"/>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TAX-2</a:t>
            </a:r>
          </a:p>
        </p:txBody>
      </p:sp>
      <p:sp>
        <p:nvSpPr>
          <p:cNvPr id="43403" name="Rectangle 43402">
            <a:extLst>
              <a:ext uri="{FF2B5EF4-FFF2-40B4-BE49-F238E27FC236}">
                <a16:creationId xmlns:a16="http://schemas.microsoft.com/office/drawing/2014/main" id="{CAE3559F-11F5-458B-84EC-A48A50F04101}"/>
              </a:ext>
            </a:extLst>
          </p:cNvPr>
          <p:cNvSpPr/>
          <p:nvPr/>
        </p:nvSpPr>
        <p:spPr>
          <a:xfrm>
            <a:off x="27773064" y="11917886"/>
            <a:ext cx="7975494" cy="3785652"/>
          </a:xfrm>
          <a:prstGeom prst="rect">
            <a:avLst/>
          </a:prstGeom>
        </p:spPr>
        <p:txBody>
          <a:bodyPr wrap="square">
            <a:spAutoFit/>
          </a:bodyPr>
          <a:lstStyle/>
          <a:p>
            <a:pPr defTabSz="4389395"/>
            <a:r>
              <a:rPr lang="en-US" sz="2000" b="1" dirty="0">
                <a:latin typeface="Verdana" panose="020B0604030504040204" pitchFamily="34" charset="0"/>
                <a:ea typeface="Verdana" panose="020B0604030504040204" pitchFamily="34" charset="0"/>
              </a:rPr>
              <a:t>Model for avoidance of </a:t>
            </a:r>
            <a:r>
              <a:rPr lang="en-US" sz="2000" b="1" i="1" dirty="0">
                <a:latin typeface="Verdana" panose="020B0604030504040204" pitchFamily="34" charset="0"/>
                <a:ea typeface="Verdana" panose="020B0604030504040204" pitchFamily="34" charset="0"/>
              </a:rPr>
              <a:t>E. faecalis. </a:t>
            </a:r>
            <a:r>
              <a:rPr lang="en-US" sz="2000" dirty="0">
                <a:latin typeface="Verdana" panose="020B0604030504040204" pitchFamily="34" charset="0"/>
                <a:ea typeface="Verdana" panose="020B0604030504040204" pitchFamily="34" charset="0"/>
              </a:rPr>
              <a:t>Food cues may be sensed by ASE and AWC neurons, along with other sensory (triangle) neurons whose activity depends on channels composed of TAX-2. These neurons synapse onto each other and also on interneurons. Separately, AQR, PQR, and URX neurons may serve as monitors of both environmental oxygen concentrations and intestinal bloating. Activity of these neurons leads to decreased avoidance behaviors and is inhibited by NPR-1. Neuronal activity may influence pathogen avoidance directly or act through interneurons (hexagon) serving as sites of sensory information integration.</a:t>
            </a:r>
          </a:p>
        </p:txBody>
      </p:sp>
      <p:sp>
        <p:nvSpPr>
          <p:cNvPr id="384" name="Text Box 406">
            <a:extLst>
              <a:ext uri="{FF2B5EF4-FFF2-40B4-BE49-F238E27FC236}">
                <a16:creationId xmlns:a16="http://schemas.microsoft.com/office/drawing/2014/main" id="{51613A7B-0ED0-4739-B6E6-DCFC785C0591}"/>
              </a:ext>
            </a:extLst>
          </p:cNvPr>
          <p:cNvSpPr txBox="1">
            <a:spLocks noChangeArrowheads="1"/>
          </p:cNvSpPr>
          <p:nvPr/>
        </p:nvSpPr>
        <p:spPr bwMode="auto">
          <a:xfrm>
            <a:off x="31414013" y="6385592"/>
            <a:ext cx="2007718" cy="1200329"/>
          </a:xfrm>
          <a:prstGeom prst="rect">
            <a:avLst/>
          </a:prstGeom>
          <a:noFill/>
          <a:ln w="9525">
            <a:noFill/>
            <a:miter lim="800000"/>
            <a:headEnd/>
            <a:tailEnd/>
          </a:ln>
          <a:effectLst/>
        </p:spPr>
        <p:txBody>
          <a:bodyPr wrap="square" lIns="457200" tIns="457200" rIns="457200" bIns="457200">
            <a:spAutoFit/>
          </a:bodyPr>
          <a:lstStyle/>
          <a:p>
            <a:pPr defTabSz="4389395"/>
            <a:r>
              <a:rPr lang="en-US" sz="1800" b="1" dirty="0">
                <a:latin typeface="Verdana" panose="020B0604030504040204" pitchFamily="34" charset="0"/>
                <a:ea typeface="Verdana" panose="020B0604030504040204" pitchFamily="34" charset="0"/>
              </a:rPr>
              <a:t>O</a:t>
            </a:r>
            <a:r>
              <a:rPr lang="en-US" sz="1800" b="1" baseline="-25000" dirty="0">
                <a:latin typeface="Verdana" panose="020B0604030504040204" pitchFamily="34" charset="0"/>
                <a:ea typeface="Verdana" panose="020B0604030504040204" pitchFamily="34" charset="0"/>
              </a:rPr>
              <a:t>2</a:t>
            </a:r>
            <a:r>
              <a:rPr lang="en-US" sz="1800" b="1" dirty="0">
                <a:latin typeface="Verdana" panose="020B0604030504040204" pitchFamily="34" charset="0"/>
                <a:ea typeface="Verdana" panose="020B0604030504040204" pitchFamily="34" charset="0"/>
              </a:rPr>
              <a:t>?</a:t>
            </a:r>
          </a:p>
        </p:txBody>
      </p:sp>
      <p:sp>
        <p:nvSpPr>
          <p:cNvPr id="324" name="Isosceles Triangle 323">
            <a:extLst>
              <a:ext uri="{FF2B5EF4-FFF2-40B4-BE49-F238E27FC236}">
                <a16:creationId xmlns:a16="http://schemas.microsoft.com/office/drawing/2014/main" id="{E827A9EA-C668-443A-92BA-3E69451D8AC1}"/>
              </a:ext>
            </a:extLst>
          </p:cNvPr>
          <p:cNvSpPr/>
          <p:nvPr/>
        </p:nvSpPr>
        <p:spPr>
          <a:xfrm>
            <a:off x="27903841" y="7488369"/>
            <a:ext cx="1226357" cy="1057204"/>
          </a:xfrm>
          <a:prstGeom prst="triangl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Verdana" panose="020B0604030504040204" pitchFamily="34" charset="0"/>
                <a:ea typeface="Verdana" panose="020B0604030504040204" pitchFamily="34" charset="0"/>
              </a:rPr>
              <a:t>ASE</a:t>
            </a:r>
          </a:p>
        </p:txBody>
      </p:sp>
      <p:cxnSp>
        <p:nvCxnSpPr>
          <p:cNvPr id="327" name="Straight Connector 326">
            <a:extLst>
              <a:ext uri="{FF2B5EF4-FFF2-40B4-BE49-F238E27FC236}">
                <a16:creationId xmlns:a16="http://schemas.microsoft.com/office/drawing/2014/main" id="{20BDDF4A-37B9-4795-8B76-C7C18E6B815B}"/>
              </a:ext>
            </a:extLst>
          </p:cNvPr>
          <p:cNvCxnSpPr>
            <a:cxnSpLocks/>
          </p:cNvCxnSpPr>
          <p:nvPr/>
        </p:nvCxnSpPr>
        <p:spPr>
          <a:xfrm flipH="1">
            <a:off x="28502138" y="7639372"/>
            <a:ext cx="254709" cy="166746"/>
          </a:xfrm>
          <a:prstGeom prst="line">
            <a:avLst/>
          </a:prstGeom>
          <a:ln w="19050"/>
        </p:spPr>
        <p:style>
          <a:lnRef idx="1">
            <a:schemeClr val="dk1"/>
          </a:lnRef>
          <a:fillRef idx="0">
            <a:schemeClr val="dk1"/>
          </a:fillRef>
          <a:effectRef idx="0">
            <a:schemeClr val="dk1"/>
          </a:effectRef>
          <a:fontRef idx="minor">
            <a:schemeClr val="tx1"/>
          </a:fontRef>
        </p:style>
      </p:cxnSp>
      <p:cxnSp>
        <p:nvCxnSpPr>
          <p:cNvPr id="328" name="Straight Connector 327">
            <a:extLst>
              <a:ext uri="{FF2B5EF4-FFF2-40B4-BE49-F238E27FC236}">
                <a16:creationId xmlns:a16="http://schemas.microsoft.com/office/drawing/2014/main" id="{01A15318-957D-4A50-B7DD-F1ED04672D5B}"/>
              </a:ext>
            </a:extLst>
          </p:cNvPr>
          <p:cNvCxnSpPr>
            <a:cxnSpLocks/>
          </p:cNvCxnSpPr>
          <p:nvPr/>
        </p:nvCxnSpPr>
        <p:spPr>
          <a:xfrm flipH="1">
            <a:off x="28538645" y="7698975"/>
            <a:ext cx="254709" cy="166746"/>
          </a:xfrm>
          <a:prstGeom prst="line">
            <a:avLst/>
          </a:prstGeom>
          <a:ln w="19050"/>
        </p:spPr>
        <p:style>
          <a:lnRef idx="1">
            <a:schemeClr val="dk1"/>
          </a:lnRef>
          <a:fillRef idx="0">
            <a:schemeClr val="dk1"/>
          </a:fillRef>
          <a:effectRef idx="0">
            <a:schemeClr val="dk1"/>
          </a:effectRef>
          <a:fontRef idx="minor">
            <a:schemeClr val="tx1"/>
          </a:fontRef>
        </p:style>
      </p:cxnSp>
      <p:sp>
        <p:nvSpPr>
          <p:cNvPr id="329" name="TextBox 328">
            <a:extLst>
              <a:ext uri="{FF2B5EF4-FFF2-40B4-BE49-F238E27FC236}">
                <a16:creationId xmlns:a16="http://schemas.microsoft.com/office/drawing/2014/main" id="{E9CAAF8C-CE81-4CA9-AB73-FA6BF670A258}"/>
              </a:ext>
            </a:extLst>
          </p:cNvPr>
          <p:cNvSpPr txBox="1"/>
          <p:nvPr/>
        </p:nvSpPr>
        <p:spPr>
          <a:xfrm>
            <a:off x="28715250" y="7666277"/>
            <a:ext cx="767986" cy="326565"/>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TAX-2</a:t>
            </a:r>
          </a:p>
        </p:txBody>
      </p:sp>
      <p:sp>
        <p:nvSpPr>
          <p:cNvPr id="330" name="Isosceles Triangle 329">
            <a:extLst>
              <a:ext uri="{FF2B5EF4-FFF2-40B4-BE49-F238E27FC236}">
                <a16:creationId xmlns:a16="http://schemas.microsoft.com/office/drawing/2014/main" id="{445B232A-FBAA-40C4-AAFA-831AFB4C68AC}"/>
              </a:ext>
            </a:extLst>
          </p:cNvPr>
          <p:cNvSpPr/>
          <p:nvPr/>
        </p:nvSpPr>
        <p:spPr>
          <a:xfrm>
            <a:off x="29746716" y="7497627"/>
            <a:ext cx="1226357" cy="1057204"/>
          </a:xfrm>
          <a:prstGeom prst="triangl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Verdana" panose="020B0604030504040204" pitchFamily="34" charset="0"/>
                <a:ea typeface="Verdana" panose="020B0604030504040204" pitchFamily="34" charset="0"/>
              </a:rPr>
              <a:t>AWC</a:t>
            </a:r>
          </a:p>
        </p:txBody>
      </p:sp>
      <p:cxnSp>
        <p:nvCxnSpPr>
          <p:cNvPr id="331" name="Straight Connector 330">
            <a:extLst>
              <a:ext uri="{FF2B5EF4-FFF2-40B4-BE49-F238E27FC236}">
                <a16:creationId xmlns:a16="http://schemas.microsoft.com/office/drawing/2014/main" id="{D0234559-EE6B-4CA4-ABC7-A40077EA4641}"/>
              </a:ext>
            </a:extLst>
          </p:cNvPr>
          <p:cNvCxnSpPr>
            <a:cxnSpLocks/>
          </p:cNvCxnSpPr>
          <p:nvPr/>
        </p:nvCxnSpPr>
        <p:spPr>
          <a:xfrm flipH="1">
            <a:off x="30345013" y="7648630"/>
            <a:ext cx="254709" cy="166746"/>
          </a:xfrm>
          <a:prstGeom prst="line">
            <a:avLst/>
          </a:prstGeom>
          <a:ln w="19050"/>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10244BC0-AA43-414C-802B-5B431BDCD0E7}"/>
              </a:ext>
            </a:extLst>
          </p:cNvPr>
          <p:cNvCxnSpPr>
            <a:cxnSpLocks/>
          </p:cNvCxnSpPr>
          <p:nvPr/>
        </p:nvCxnSpPr>
        <p:spPr>
          <a:xfrm flipH="1">
            <a:off x="30381520" y="7708233"/>
            <a:ext cx="254709" cy="166746"/>
          </a:xfrm>
          <a:prstGeom prst="line">
            <a:avLst/>
          </a:prstGeom>
          <a:ln w="19050"/>
        </p:spPr>
        <p:style>
          <a:lnRef idx="1">
            <a:schemeClr val="dk1"/>
          </a:lnRef>
          <a:fillRef idx="0">
            <a:schemeClr val="dk1"/>
          </a:fillRef>
          <a:effectRef idx="0">
            <a:schemeClr val="dk1"/>
          </a:effectRef>
          <a:fontRef idx="minor">
            <a:schemeClr val="tx1"/>
          </a:fontRef>
        </p:style>
      </p:cxnSp>
      <p:sp>
        <p:nvSpPr>
          <p:cNvPr id="333" name="TextBox 332">
            <a:extLst>
              <a:ext uri="{FF2B5EF4-FFF2-40B4-BE49-F238E27FC236}">
                <a16:creationId xmlns:a16="http://schemas.microsoft.com/office/drawing/2014/main" id="{4789FC93-DC47-479A-8CAA-38759E6C74A1}"/>
              </a:ext>
            </a:extLst>
          </p:cNvPr>
          <p:cNvSpPr txBox="1"/>
          <p:nvPr/>
        </p:nvSpPr>
        <p:spPr>
          <a:xfrm>
            <a:off x="30558125" y="7675535"/>
            <a:ext cx="767986" cy="326565"/>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TAX-2</a:t>
            </a:r>
          </a:p>
        </p:txBody>
      </p:sp>
      <p:sp>
        <p:nvSpPr>
          <p:cNvPr id="334" name="Isosceles Triangle 333">
            <a:extLst>
              <a:ext uri="{FF2B5EF4-FFF2-40B4-BE49-F238E27FC236}">
                <a16:creationId xmlns:a16="http://schemas.microsoft.com/office/drawing/2014/main" id="{6E86FE68-45E5-494E-B3EE-001E35C30A13}"/>
              </a:ext>
            </a:extLst>
          </p:cNvPr>
          <p:cNvSpPr/>
          <p:nvPr/>
        </p:nvSpPr>
        <p:spPr>
          <a:xfrm>
            <a:off x="31473869" y="7537337"/>
            <a:ext cx="1226357" cy="1057204"/>
          </a:xfrm>
          <a:prstGeom prst="triangl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Verdana" panose="020B0604030504040204" pitchFamily="34" charset="0"/>
                <a:ea typeface="Verdana" panose="020B0604030504040204" pitchFamily="34" charset="0"/>
              </a:rPr>
              <a:t>AQR, PQR, URX?</a:t>
            </a:r>
          </a:p>
        </p:txBody>
      </p:sp>
      <p:cxnSp>
        <p:nvCxnSpPr>
          <p:cNvPr id="336" name="Straight Connector 335">
            <a:extLst>
              <a:ext uri="{FF2B5EF4-FFF2-40B4-BE49-F238E27FC236}">
                <a16:creationId xmlns:a16="http://schemas.microsoft.com/office/drawing/2014/main" id="{C246E1B1-0B85-4BB6-BE06-4696ABD3F97E}"/>
              </a:ext>
            </a:extLst>
          </p:cNvPr>
          <p:cNvCxnSpPr>
            <a:cxnSpLocks/>
          </p:cNvCxnSpPr>
          <p:nvPr/>
        </p:nvCxnSpPr>
        <p:spPr>
          <a:xfrm flipH="1">
            <a:off x="32051373" y="7690793"/>
            <a:ext cx="254709" cy="166746"/>
          </a:xfrm>
          <a:prstGeom prst="line">
            <a:avLst/>
          </a:prstGeom>
          <a:ln w="19050"/>
        </p:spPr>
        <p:style>
          <a:lnRef idx="1">
            <a:schemeClr val="dk1"/>
          </a:lnRef>
          <a:fillRef idx="0">
            <a:schemeClr val="dk1"/>
          </a:fillRef>
          <a:effectRef idx="0">
            <a:schemeClr val="dk1"/>
          </a:effectRef>
          <a:fontRef idx="minor">
            <a:schemeClr val="tx1"/>
          </a:fontRef>
        </p:style>
      </p:cxnSp>
      <p:sp>
        <p:nvSpPr>
          <p:cNvPr id="337" name="TextBox 336">
            <a:extLst>
              <a:ext uri="{FF2B5EF4-FFF2-40B4-BE49-F238E27FC236}">
                <a16:creationId xmlns:a16="http://schemas.microsoft.com/office/drawing/2014/main" id="{08EFF55A-E352-4E70-8760-1545A216B2B6}"/>
              </a:ext>
            </a:extLst>
          </p:cNvPr>
          <p:cNvSpPr txBox="1"/>
          <p:nvPr/>
        </p:nvSpPr>
        <p:spPr>
          <a:xfrm>
            <a:off x="32132729" y="7715244"/>
            <a:ext cx="788520" cy="326565"/>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NPR-1</a:t>
            </a:r>
          </a:p>
        </p:txBody>
      </p:sp>
      <p:sp>
        <p:nvSpPr>
          <p:cNvPr id="338" name="Hexagon 337">
            <a:extLst>
              <a:ext uri="{FF2B5EF4-FFF2-40B4-BE49-F238E27FC236}">
                <a16:creationId xmlns:a16="http://schemas.microsoft.com/office/drawing/2014/main" id="{E38E0594-B4CD-4DA9-80EA-5365E2C72345}"/>
              </a:ext>
            </a:extLst>
          </p:cNvPr>
          <p:cNvSpPr/>
          <p:nvPr/>
        </p:nvSpPr>
        <p:spPr>
          <a:xfrm>
            <a:off x="29736420" y="9197862"/>
            <a:ext cx="1226357" cy="1057204"/>
          </a:xfrm>
          <a:prstGeom prst="hexagon">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Verdana" panose="020B0604030504040204" pitchFamily="34" charset="0"/>
                <a:ea typeface="Verdana" panose="020B0604030504040204" pitchFamily="34" charset="0"/>
              </a:rPr>
              <a:t>?</a:t>
            </a:r>
          </a:p>
        </p:txBody>
      </p:sp>
      <p:sp>
        <p:nvSpPr>
          <p:cNvPr id="341" name="Oval 340">
            <a:extLst>
              <a:ext uri="{FF2B5EF4-FFF2-40B4-BE49-F238E27FC236}">
                <a16:creationId xmlns:a16="http://schemas.microsoft.com/office/drawing/2014/main" id="{523C307A-281F-4C61-9D07-6A8327D9AA34}"/>
              </a:ext>
            </a:extLst>
          </p:cNvPr>
          <p:cNvSpPr/>
          <p:nvPr/>
        </p:nvSpPr>
        <p:spPr>
          <a:xfrm>
            <a:off x="28731997" y="10837334"/>
            <a:ext cx="3214322" cy="896946"/>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Verdana" panose="020B0604030504040204" pitchFamily="34" charset="0"/>
                <a:ea typeface="Verdana" panose="020B0604030504040204" pitchFamily="34" charset="0"/>
              </a:rPr>
              <a:t>Early pathogen avoidance</a:t>
            </a:r>
          </a:p>
        </p:txBody>
      </p:sp>
      <p:sp>
        <p:nvSpPr>
          <p:cNvPr id="342" name="Oval 341">
            <a:extLst>
              <a:ext uri="{FF2B5EF4-FFF2-40B4-BE49-F238E27FC236}">
                <a16:creationId xmlns:a16="http://schemas.microsoft.com/office/drawing/2014/main" id="{74DA2731-F90B-4F71-A111-3362196C38F8}"/>
              </a:ext>
            </a:extLst>
          </p:cNvPr>
          <p:cNvSpPr/>
          <p:nvPr/>
        </p:nvSpPr>
        <p:spPr>
          <a:xfrm>
            <a:off x="28754170" y="5903664"/>
            <a:ext cx="3214322" cy="896946"/>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Verdana" panose="020B0604030504040204" pitchFamily="34" charset="0"/>
                <a:ea typeface="Verdana" panose="020B0604030504040204" pitchFamily="34" charset="0"/>
              </a:rPr>
              <a:t>Food cues</a:t>
            </a:r>
          </a:p>
        </p:txBody>
      </p:sp>
      <p:cxnSp>
        <p:nvCxnSpPr>
          <p:cNvPr id="343" name="Straight Arrow Connector 342">
            <a:extLst>
              <a:ext uri="{FF2B5EF4-FFF2-40B4-BE49-F238E27FC236}">
                <a16:creationId xmlns:a16="http://schemas.microsoft.com/office/drawing/2014/main" id="{93DE0F27-DB8F-4786-97DE-085F458CF29E}"/>
              </a:ext>
            </a:extLst>
          </p:cNvPr>
          <p:cNvCxnSpPr>
            <a:cxnSpLocks/>
            <a:stCxn id="342" idx="3"/>
            <a:endCxn id="324" idx="0"/>
          </p:cNvCxnSpPr>
          <p:nvPr/>
        </p:nvCxnSpPr>
        <p:spPr>
          <a:xfrm flipH="1">
            <a:off x="28517020" y="6669255"/>
            <a:ext cx="707877" cy="81911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46" name="Straight Arrow Connector 345">
            <a:extLst>
              <a:ext uri="{FF2B5EF4-FFF2-40B4-BE49-F238E27FC236}">
                <a16:creationId xmlns:a16="http://schemas.microsoft.com/office/drawing/2014/main" id="{DE7992DE-A9C2-49FC-BE20-22B33AF714F1}"/>
              </a:ext>
            </a:extLst>
          </p:cNvPr>
          <p:cNvCxnSpPr>
            <a:cxnSpLocks/>
            <a:stCxn id="342" idx="4"/>
            <a:endCxn id="330" idx="0"/>
          </p:cNvCxnSpPr>
          <p:nvPr/>
        </p:nvCxnSpPr>
        <p:spPr>
          <a:xfrm flipH="1">
            <a:off x="30359895" y="6800610"/>
            <a:ext cx="1436" cy="69701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1" name="Straight Arrow Connector 350">
            <a:extLst>
              <a:ext uri="{FF2B5EF4-FFF2-40B4-BE49-F238E27FC236}">
                <a16:creationId xmlns:a16="http://schemas.microsoft.com/office/drawing/2014/main" id="{A99370BD-A69D-4EFB-9E9E-FBAE27BF2B7E}"/>
              </a:ext>
            </a:extLst>
          </p:cNvPr>
          <p:cNvCxnSpPr>
            <a:cxnSpLocks/>
            <a:stCxn id="342" idx="5"/>
            <a:endCxn id="334" idx="0"/>
          </p:cNvCxnSpPr>
          <p:nvPr/>
        </p:nvCxnSpPr>
        <p:spPr>
          <a:xfrm>
            <a:off x="31497765" y="6669255"/>
            <a:ext cx="589283" cy="86808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55" name="Oval 354">
            <a:extLst>
              <a:ext uri="{FF2B5EF4-FFF2-40B4-BE49-F238E27FC236}">
                <a16:creationId xmlns:a16="http://schemas.microsoft.com/office/drawing/2014/main" id="{72717135-C41B-4C2D-A169-EB9DD1B8AB01}"/>
              </a:ext>
            </a:extLst>
          </p:cNvPr>
          <p:cNvSpPr/>
          <p:nvPr/>
        </p:nvSpPr>
        <p:spPr>
          <a:xfrm>
            <a:off x="32304030" y="10834302"/>
            <a:ext cx="3214322" cy="896946"/>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Verdana" panose="020B0604030504040204" pitchFamily="34" charset="0"/>
                <a:ea typeface="Verdana" panose="020B0604030504040204" pitchFamily="34" charset="0"/>
              </a:rPr>
              <a:t>Late pathogen avoidance</a:t>
            </a:r>
          </a:p>
        </p:txBody>
      </p:sp>
      <p:sp>
        <p:nvSpPr>
          <p:cNvPr id="356" name="Oval 355">
            <a:extLst>
              <a:ext uri="{FF2B5EF4-FFF2-40B4-BE49-F238E27FC236}">
                <a16:creationId xmlns:a16="http://schemas.microsoft.com/office/drawing/2014/main" id="{07110487-2DAF-47A4-A568-D0D3A3B8F93C}"/>
              </a:ext>
            </a:extLst>
          </p:cNvPr>
          <p:cNvSpPr/>
          <p:nvPr/>
        </p:nvSpPr>
        <p:spPr>
          <a:xfrm>
            <a:off x="32829520" y="5923451"/>
            <a:ext cx="2073938" cy="816754"/>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Verdana" panose="020B0604030504040204" pitchFamily="34" charset="0"/>
                <a:ea typeface="Verdana" panose="020B0604030504040204" pitchFamily="34" charset="0"/>
              </a:rPr>
              <a:t>Bloating</a:t>
            </a:r>
          </a:p>
        </p:txBody>
      </p:sp>
      <p:cxnSp>
        <p:nvCxnSpPr>
          <p:cNvPr id="357" name="Straight Arrow Connector 356">
            <a:extLst>
              <a:ext uri="{FF2B5EF4-FFF2-40B4-BE49-F238E27FC236}">
                <a16:creationId xmlns:a16="http://schemas.microsoft.com/office/drawing/2014/main" id="{889EE437-AC39-4F20-8FA0-1AD430988ECB}"/>
              </a:ext>
            </a:extLst>
          </p:cNvPr>
          <p:cNvCxnSpPr>
            <a:cxnSpLocks/>
            <a:stCxn id="356" idx="4"/>
            <a:endCxn id="433" idx="0"/>
          </p:cNvCxnSpPr>
          <p:nvPr/>
        </p:nvCxnSpPr>
        <p:spPr>
          <a:xfrm>
            <a:off x="33866489" y="6740205"/>
            <a:ext cx="18071" cy="81618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60" name="Straight Arrow Connector 359">
            <a:extLst>
              <a:ext uri="{FF2B5EF4-FFF2-40B4-BE49-F238E27FC236}">
                <a16:creationId xmlns:a16="http://schemas.microsoft.com/office/drawing/2014/main" id="{C88958C6-D0DC-4F0B-9363-A5B31CE765DB}"/>
              </a:ext>
            </a:extLst>
          </p:cNvPr>
          <p:cNvCxnSpPr>
            <a:cxnSpLocks/>
            <a:stCxn id="330" idx="3"/>
          </p:cNvCxnSpPr>
          <p:nvPr/>
        </p:nvCxnSpPr>
        <p:spPr>
          <a:xfrm>
            <a:off x="30359895" y="8554831"/>
            <a:ext cx="1436" cy="67563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66" name="Straight Arrow Connector 365">
            <a:extLst>
              <a:ext uri="{FF2B5EF4-FFF2-40B4-BE49-F238E27FC236}">
                <a16:creationId xmlns:a16="http://schemas.microsoft.com/office/drawing/2014/main" id="{234DFF52-BD4E-44C9-B967-BBF954B92C87}"/>
              </a:ext>
            </a:extLst>
          </p:cNvPr>
          <p:cNvCxnSpPr>
            <a:cxnSpLocks/>
            <a:stCxn id="324" idx="4"/>
            <a:endCxn id="338" idx="4"/>
          </p:cNvCxnSpPr>
          <p:nvPr/>
        </p:nvCxnSpPr>
        <p:spPr>
          <a:xfrm>
            <a:off x="29130198" y="8545573"/>
            <a:ext cx="870523" cy="65228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69" name="Straight Arrow Connector 368">
            <a:extLst>
              <a:ext uri="{FF2B5EF4-FFF2-40B4-BE49-F238E27FC236}">
                <a16:creationId xmlns:a16="http://schemas.microsoft.com/office/drawing/2014/main" id="{F17561BB-FFD4-4567-AAA9-1ADB9B372989}"/>
              </a:ext>
            </a:extLst>
          </p:cNvPr>
          <p:cNvCxnSpPr>
            <a:cxnSpLocks/>
            <a:endCxn id="341" idx="0"/>
          </p:cNvCxnSpPr>
          <p:nvPr/>
        </p:nvCxnSpPr>
        <p:spPr>
          <a:xfrm>
            <a:off x="30339158" y="10279809"/>
            <a:ext cx="0" cy="55752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75" name="Straight Arrow Connector 374">
            <a:extLst>
              <a:ext uri="{FF2B5EF4-FFF2-40B4-BE49-F238E27FC236}">
                <a16:creationId xmlns:a16="http://schemas.microsoft.com/office/drawing/2014/main" id="{D982FB19-0709-46C2-A495-DD770D9AFDBD}"/>
              </a:ext>
            </a:extLst>
          </p:cNvPr>
          <p:cNvCxnSpPr>
            <a:cxnSpLocks/>
          </p:cNvCxnSpPr>
          <p:nvPr/>
        </p:nvCxnSpPr>
        <p:spPr>
          <a:xfrm flipV="1">
            <a:off x="28981603" y="8140403"/>
            <a:ext cx="928630" cy="242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77" name="Straight Arrow Connector 376">
            <a:extLst>
              <a:ext uri="{FF2B5EF4-FFF2-40B4-BE49-F238E27FC236}">
                <a16:creationId xmlns:a16="http://schemas.microsoft.com/office/drawing/2014/main" id="{04CD08A0-CA57-4FDA-BC5E-D1F45A0792A8}"/>
              </a:ext>
            </a:extLst>
          </p:cNvPr>
          <p:cNvCxnSpPr>
            <a:cxnSpLocks/>
          </p:cNvCxnSpPr>
          <p:nvPr/>
        </p:nvCxnSpPr>
        <p:spPr>
          <a:xfrm flipH="1">
            <a:off x="29004365" y="8342987"/>
            <a:ext cx="78484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82" name="Text Box 406">
            <a:extLst>
              <a:ext uri="{FF2B5EF4-FFF2-40B4-BE49-F238E27FC236}">
                <a16:creationId xmlns:a16="http://schemas.microsoft.com/office/drawing/2014/main" id="{26BBC9D7-C76A-4C81-ACBF-5E5B89236FE5}"/>
              </a:ext>
            </a:extLst>
          </p:cNvPr>
          <p:cNvSpPr txBox="1">
            <a:spLocks noChangeArrowheads="1"/>
          </p:cNvSpPr>
          <p:nvPr/>
        </p:nvSpPr>
        <p:spPr bwMode="auto">
          <a:xfrm>
            <a:off x="29994466" y="6497857"/>
            <a:ext cx="1936621" cy="1157823"/>
          </a:xfrm>
          <a:prstGeom prst="rect">
            <a:avLst/>
          </a:prstGeom>
          <a:noFill/>
          <a:ln w="9525">
            <a:noFill/>
            <a:miter lim="800000"/>
            <a:headEnd/>
            <a:tailEnd/>
          </a:ln>
          <a:effectLst/>
        </p:spPr>
        <p:txBody>
          <a:bodyPr wrap="square" lIns="457200" tIns="457200" rIns="457200" bIns="457200">
            <a:spAutoFit/>
          </a:bodyPr>
          <a:lstStyle/>
          <a:p>
            <a:pPr defTabSz="4389395"/>
            <a:r>
              <a:rPr lang="en-US" sz="1800" b="1" dirty="0">
                <a:latin typeface="Verdana" panose="020B0604030504040204" pitchFamily="34" charset="0"/>
                <a:ea typeface="Verdana" panose="020B0604030504040204" pitchFamily="34" charset="0"/>
              </a:rPr>
              <a:t>Odors</a:t>
            </a:r>
          </a:p>
        </p:txBody>
      </p:sp>
      <p:sp>
        <p:nvSpPr>
          <p:cNvPr id="383" name="Text Box 406">
            <a:extLst>
              <a:ext uri="{FF2B5EF4-FFF2-40B4-BE49-F238E27FC236}">
                <a16:creationId xmlns:a16="http://schemas.microsoft.com/office/drawing/2014/main" id="{B01317CA-AFAF-492A-A411-D1E5B0EE2BD3}"/>
              </a:ext>
            </a:extLst>
          </p:cNvPr>
          <p:cNvSpPr txBox="1">
            <a:spLocks noChangeArrowheads="1"/>
          </p:cNvSpPr>
          <p:nvPr/>
        </p:nvSpPr>
        <p:spPr bwMode="auto">
          <a:xfrm>
            <a:off x="33600781" y="9123747"/>
            <a:ext cx="1936621" cy="1157823"/>
          </a:xfrm>
          <a:prstGeom prst="rect">
            <a:avLst/>
          </a:prstGeom>
          <a:noFill/>
          <a:ln w="9525">
            <a:noFill/>
            <a:miter lim="800000"/>
            <a:headEnd/>
            <a:tailEnd/>
          </a:ln>
          <a:effectLst/>
        </p:spPr>
        <p:txBody>
          <a:bodyPr wrap="square" lIns="457200" tIns="457200" rIns="457200" bIns="457200">
            <a:spAutoFit/>
          </a:bodyPr>
          <a:lstStyle/>
          <a:p>
            <a:pPr defTabSz="4389395"/>
            <a:r>
              <a:rPr lang="en-US" sz="1800" b="1" dirty="0">
                <a:latin typeface="Verdana" panose="020B0604030504040204" pitchFamily="34" charset="0"/>
                <a:ea typeface="Verdana" panose="020B0604030504040204" pitchFamily="34" charset="0"/>
              </a:rPr>
              <a:t>?</a:t>
            </a:r>
          </a:p>
        </p:txBody>
      </p:sp>
      <p:sp>
        <p:nvSpPr>
          <p:cNvPr id="385" name="Text Box 406">
            <a:extLst>
              <a:ext uri="{FF2B5EF4-FFF2-40B4-BE49-F238E27FC236}">
                <a16:creationId xmlns:a16="http://schemas.microsoft.com/office/drawing/2014/main" id="{379C39E4-62D4-42C6-ABE5-D0E4B1116614}"/>
              </a:ext>
            </a:extLst>
          </p:cNvPr>
          <p:cNvSpPr txBox="1">
            <a:spLocks noChangeArrowheads="1"/>
          </p:cNvSpPr>
          <p:nvPr/>
        </p:nvSpPr>
        <p:spPr bwMode="auto">
          <a:xfrm>
            <a:off x="28214739" y="6321777"/>
            <a:ext cx="1936621" cy="1157823"/>
          </a:xfrm>
          <a:prstGeom prst="rect">
            <a:avLst/>
          </a:prstGeom>
          <a:noFill/>
          <a:ln w="9525">
            <a:noFill/>
            <a:miter lim="800000"/>
            <a:headEnd/>
            <a:tailEnd/>
          </a:ln>
          <a:effectLst/>
        </p:spPr>
        <p:txBody>
          <a:bodyPr wrap="square" lIns="457200" tIns="457200" rIns="457200" bIns="457200">
            <a:spAutoFit/>
          </a:bodyPr>
          <a:lstStyle/>
          <a:p>
            <a:pPr defTabSz="4389395"/>
            <a:r>
              <a:rPr lang="en-US" sz="1800" b="1" dirty="0">
                <a:latin typeface="Verdana" panose="020B0604030504040204" pitchFamily="34" charset="0"/>
                <a:ea typeface="Verdana" panose="020B0604030504040204" pitchFamily="34" charset="0"/>
              </a:rPr>
              <a:t>?</a:t>
            </a:r>
          </a:p>
        </p:txBody>
      </p:sp>
      <p:sp>
        <p:nvSpPr>
          <p:cNvPr id="386" name="Text Box 406">
            <a:extLst>
              <a:ext uri="{FF2B5EF4-FFF2-40B4-BE49-F238E27FC236}">
                <a16:creationId xmlns:a16="http://schemas.microsoft.com/office/drawing/2014/main" id="{75E3671E-5027-49F0-A1D3-2F1661644F45}"/>
              </a:ext>
            </a:extLst>
          </p:cNvPr>
          <p:cNvSpPr txBox="1">
            <a:spLocks noChangeArrowheads="1"/>
          </p:cNvSpPr>
          <p:nvPr/>
        </p:nvSpPr>
        <p:spPr bwMode="auto">
          <a:xfrm>
            <a:off x="33537992" y="6453833"/>
            <a:ext cx="1936621" cy="1157823"/>
          </a:xfrm>
          <a:prstGeom prst="rect">
            <a:avLst/>
          </a:prstGeom>
          <a:noFill/>
          <a:ln w="9525">
            <a:noFill/>
            <a:miter lim="800000"/>
            <a:headEnd/>
            <a:tailEnd/>
          </a:ln>
          <a:effectLst/>
        </p:spPr>
        <p:txBody>
          <a:bodyPr wrap="square" lIns="457200" tIns="457200" rIns="457200" bIns="457200">
            <a:spAutoFit/>
          </a:bodyPr>
          <a:lstStyle/>
          <a:p>
            <a:pPr defTabSz="4389395"/>
            <a:r>
              <a:rPr lang="en-US" sz="1800" b="1" dirty="0">
                <a:latin typeface="Verdana" panose="020B0604030504040204" pitchFamily="34" charset="0"/>
                <a:ea typeface="Verdana" panose="020B0604030504040204" pitchFamily="34" charset="0"/>
              </a:rPr>
              <a:t>?</a:t>
            </a:r>
          </a:p>
        </p:txBody>
      </p:sp>
      <p:sp>
        <p:nvSpPr>
          <p:cNvPr id="433" name="Isosceles Triangle 432">
            <a:extLst>
              <a:ext uri="{FF2B5EF4-FFF2-40B4-BE49-F238E27FC236}">
                <a16:creationId xmlns:a16="http://schemas.microsoft.com/office/drawing/2014/main" id="{5825CE72-32D1-4DEC-B7EC-11C59A17783C}"/>
              </a:ext>
            </a:extLst>
          </p:cNvPr>
          <p:cNvSpPr/>
          <p:nvPr/>
        </p:nvSpPr>
        <p:spPr>
          <a:xfrm>
            <a:off x="33271381" y="7556387"/>
            <a:ext cx="1226357" cy="1057204"/>
          </a:xfrm>
          <a:prstGeom prst="triangl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Verdana" panose="020B0604030504040204" pitchFamily="34" charset="0"/>
                <a:ea typeface="Verdana" panose="020B0604030504040204" pitchFamily="34" charset="0"/>
              </a:rPr>
              <a:t>AQR, PQR, URX?</a:t>
            </a:r>
          </a:p>
        </p:txBody>
      </p:sp>
      <p:cxnSp>
        <p:nvCxnSpPr>
          <p:cNvPr id="434" name="Straight Connector 433">
            <a:extLst>
              <a:ext uri="{FF2B5EF4-FFF2-40B4-BE49-F238E27FC236}">
                <a16:creationId xmlns:a16="http://schemas.microsoft.com/office/drawing/2014/main" id="{76CEAE79-FA39-434A-9BC0-7592032C3793}"/>
              </a:ext>
            </a:extLst>
          </p:cNvPr>
          <p:cNvCxnSpPr>
            <a:cxnSpLocks/>
          </p:cNvCxnSpPr>
          <p:nvPr/>
        </p:nvCxnSpPr>
        <p:spPr>
          <a:xfrm flipH="1">
            <a:off x="33829835" y="7671743"/>
            <a:ext cx="254709" cy="166746"/>
          </a:xfrm>
          <a:prstGeom prst="line">
            <a:avLst/>
          </a:prstGeom>
          <a:ln w="19050"/>
        </p:spPr>
        <p:style>
          <a:lnRef idx="1">
            <a:schemeClr val="dk1"/>
          </a:lnRef>
          <a:fillRef idx="0">
            <a:schemeClr val="dk1"/>
          </a:fillRef>
          <a:effectRef idx="0">
            <a:schemeClr val="dk1"/>
          </a:effectRef>
          <a:fontRef idx="minor">
            <a:schemeClr val="tx1"/>
          </a:fontRef>
        </p:style>
      </p:cxnSp>
      <p:sp>
        <p:nvSpPr>
          <p:cNvPr id="435" name="TextBox 434">
            <a:extLst>
              <a:ext uri="{FF2B5EF4-FFF2-40B4-BE49-F238E27FC236}">
                <a16:creationId xmlns:a16="http://schemas.microsoft.com/office/drawing/2014/main" id="{100214F5-808A-41D6-86C4-6F11DF1AD185}"/>
              </a:ext>
            </a:extLst>
          </p:cNvPr>
          <p:cNvSpPr txBox="1"/>
          <p:nvPr/>
        </p:nvSpPr>
        <p:spPr>
          <a:xfrm>
            <a:off x="33930241" y="7715244"/>
            <a:ext cx="788520" cy="326565"/>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NPR-1</a:t>
            </a:r>
          </a:p>
        </p:txBody>
      </p:sp>
      <p:cxnSp>
        <p:nvCxnSpPr>
          <p:cNvPr id="452" name="Straight Connector 451">
            <a:extLst>
              <a:ext uri="{FF2B5EF4-FFF2-40B4-BE49-F238E27FC236}">
                <a16:creationId xmlns:a16="http://schemas.microsoft.com/office/drawing/2014/main" id="{35882B76-926E-4BB0-A106-FCCA7653F71C}"/>
              </a:ext>
            </a:extLst>
          </p:cNvPr>
          <p:cNvCxnSpPr>
            <a:cxnSpLocks/>
          </p:cNvCxnSpPr>
          <p:nvPr/>
        </p:nvCxnSpPr>
        <p:spPr>
          <a:xfrm>
            <a:off x="33884560" y="8670741"/>
            <a:ext cx="26630" cy="1944980"/>
          </a:xfrm>
          <a:prstGeom prst="line">
            <a:avLst/>
          </a:prstGeom>
          <a:ln w="76200"/>
        </p:spPr>
        <p:style>
          <a:lnRef idx="1">
            <a:schemeClr val="dk1"/>
          </a:lnRef>
          <a:fillRef idx="0">
            <a:schemeClr val="dk1"/>
          </a:fillRef>
          <a:effectRef idx="0">
            <a:schemeClr val="dk1"/>
          </a:effectRef>
          <a:fontRef idx="minor">
            <a:schemeClr val="tx1"/>
          </a:fontRef>
        </p:style>
      </p:cxnSp>
      <p:cxnSp>
        <p:nvCxnSpPr>
          <p:cNvPr id="460" name="Straight Connector 459">
            <a:extLst>
              <a:ext uri="{FF2B5EF4-FFF2-40B4-BE49-F238E27FC236}">
                <a16:creationId xmlns:a16="http://schemas.microsoft.com/office/drawing/2014/main" id="{207E6EFC-CB2B-497E-8839-D848968C625B}"/>
              </a:ext>
            </a:extLst>
          </p:cNvPr>
          <p:cNvCxnSpPr>
            <a:cxnSpLocks/>
          </p:cNvCxnSpPr>
          <p:nvPr/>
        </p:nvCxnSpPr>
        <p:spPr>
          <a:xfrm flipH="1">
            <a:off x="33661350" y="10648950"/>
            <a:ext cx="4762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64" name="Straight Connector 463">
            <a:extLst>
              <a:ext uri="{FF2B5EF4-FFF2-40B4-BE49-F238E27FC236}">
                <a16:creationId xmlns:a16="http://schemas.microsoft.com/office/drawing/2014/main" id="{D6ADC3B0-3BF3-4931-84D0-1369DBAB3AA9}"/>
              </a:ext>
            </a:extLst>
          </p:cNvPr>
          <p:cNvCxnSpPr>
            <a:cxnSpLocks/>
            <a:stCxn id="334" idx="2"/>
          </p:cNvCxnSpPr>
          <p:nvPr/>
        </p:nvCxnSpPr>
        <p:spPr>
          <a:xfrm flipH="1">
            <a:off x="30800699" y="8594541"/>
            <a:ext cx="673170" cy="529206"/>
          </a:xfrm>
          <a:prstGeom prst="line">
            <a:avLst/>
          </a:prstGeom>
          <a:ln w="76200"/>
        </p:spPr>
        <p:style>
          <a:lnRef idx="1">
            <a:schemeClr val="dk1"/>
          </a:lnRef>
          <a:fillRef idx="0">
            <a:schemeClr val="dk1"/>
          </a:fillRef>
          <a:effectRef idx="0">
            <a:schemeClr val="dk1"/>
          </a:effectRef>
          <a:fontRef idx="minor">
            <a:schemeClr val="tx1"/>
          </a:fontRef>
        </p:style>
      </p:cxnSp>
      <p:cxnSp>
        <p:nvCxnSpPr>
          <p:cNvPr id="472" name="Straight Connector 471">
            <a:extLst>
              <a:ext uri="{FF2B5EF4-FFF2-40B4-BE49-F238E27FC236}">
                <a16:creationId xmlns:a16="http://schemas.microsoft.com/office/drawing/2014/main" id="{E3AC595A-594D-44EA-B2B7-D7C764E74913}"/>
              </a:ext>
            </a:extLst>
          </p:cNvPr>
          <p:cNvCxnSpPr>
            <a:cxnSpLocks/>
          </p:cNvCxnSpPr>
          <p:nvPr/>
        </p:nvCxnSpPr>
        <p:spPr>
          <a:xfrm flipH="1" flipV="1">
            <a:off x="30645111" y="8966760"/>
            <a:ext cx="264263" cy="355727"/>
          </a:xfrm>
          <a:prstGeom prst="line">
            <a:avLst/>
          </a:prstGeom>
          <a:ln w="76200"/>
        </p:spPr>
        <p:style>
          <a:lnRef idx="1">
            <a:schemeClr val="dk1"/>
          </a:lnRef>
          <a:fillRef idx="0">
            <a:schemeClr val="dk1"/>
          </a:fillRef>
          <a:effectRef idx="0">
            <a:schemeClr val="dk1"/>
          </a:effectRef>
          <a:fontRef idx="minor">
            <a:schemeClr val="tx1"/>
          </a:fontRef>
        </p:style>
      </p:cxnSp>
      <p:graphicFrame>
        <p:nvGraphicFramePr>
          <p:cNvPr id="443" name="Object 442">
            <a:extLst>
              <a:ext uri="{FF2B5EF4-FFF2-40B4-BE49-F238E27FC236}">
                <a16:creationId xmlns:a16="http://schemas.microsoft.com/office/drawing/2014/main" id="{6C723DF1-0606-418C-A6CF-F72AB8CF56C7}"/>
              </a:ext>
            </a:extLst>
          </p:cNvPr>
          <p:cNvGraphicFramePr>
            <a:graphicFrameLocks noChangeAspect="1"/>
          </p:cNvGraphicFramePr>
          <p:nvPr>
            <p:extLst>
              <p:ext uri="{D42A27DB-BD31-4B8C-83A1-F6EECF244321}">
                <p14:modId xmlns:p14="http://schemas.microsoft.com/office/powerpoint/2010/main" val="595429593"/>
              </p:ext>
            </p:extLst>
          </p:nvPr>
        </p:nvGraphicFramePr>
        <p:xfrm>
          <a:off x="21003309" y="25275148"/>
          <a:ext cx="4412980" cy="5486075"/>
        </p:xfrm>
        <a:graphic>
          <a:graphicData uri="http://schemas.openxmlformats.org/presentationml/2006/ole">
            <mc:AlternateContent xmlns:mc="http://schemas.openxmlformats.org/markup-compatibility/2006">
              <mc:Choice xmlns:v="urn:schemas-microsoft-com:vml" Requires="v">
                <p:oleObj spid="_x0000_s43994" name="Prism 8" r:id="rId22" imgW="2846513" imgH="3538874" progId="Prism8.Document">
                  <p:embed/>
                </p:oleObj>
              </mc:Choice>
              <mc:Fallback>
                <p:oleObj name="Prism 8" r:id="rId22" imgW="2846513" imgH="3538874" progId="Prism8.Document">
                  <p:embed/>
                  <p:pic>
                    <p:nvPicPr>
                      <p:cNvPr id="0" name=""/>
                      <p:cNvPicPr/>
                      <p:nvPr/>
                    </p:nvPicPr>
                    <p:blipFill>
                      <a:blip r:embed="rId23"/>
                      <a:stretch>
                        <a:fillRect/>
                      </a:stretch>
                    </p:blipFill>
                    <p:spPr>
                      <a:xfrm>
                        <a:off x="21003309" y="25275148"/>
                        <a:ext cx="4412980" cy="5486075"/>
                      </a:xfrm>
                      <a:prstGeom prst="rect">
                        <a:avLst/>
                      </a:prstGeom>
                    </p:spPr>
                  </p:pic>
                </p:oleObj>
              </mc:Fallback>
            </mc:AlternateContent>
          </a:graphicData>
        </a:graphic>
      </p:graphicFrame>
      <p:sp>
        <p:nvSpPr>
          <p:cNvPr id="485" name="Text Box 406">
            <a:extLst>
              <a:ext uri="{FF2B5EF4-FFF2-40B4-BE49-F238E27FC236}">
                <a16:creationId xmlns:a16="http://schemas.microsoft.com/office/drawing/2014/main" id="{E4838D3D-4161-41CF-8C56-C1622EEA0E38}"/>
              </a:ext>
            </a:extLst>
          </p:cNvPr>
          <p:cNvSpPr txBox="1">
            <a:spLocks noChangeArrowheads="1"/>
          </p:cNvSpPr>
          <p:nvPr/>
        </p:nvSpPr>
        <p:spPr bwMode="auto">
          <a:xfrm>
            <a:off x="9811427" y="22292799"/>
            <a:ext cx="7362583" cy="3385542"/>
          </a:xfrm>
          <a:prstGeom prst="rect">
            <a:avLst/>
          </a:prstGeom>
          <a:noFill/>
          <a:ln w="9525">
            <a:noFill/>
            <a:miter lim="800000"/>
            <a:headEnd/>
            <a:tailEnd/>
          </a:ln>
          <a:effectLst/>
        </p:spPr>
        <p:txBody>
          <a:bodyPr wrap="square" lIns="457200" tIns="457200" rIns="457200" bIns="457200">
            <a:spAutoFit/>
          </a:bodyPr>
          <a:lstStyle/>
          <a:p>
            <a:pPr defTabSz="4389395"/>
            <a:r>
              <a:rPr lang="en-US" sz="1600" b="1" dirty="0">
                <a:latin typeface="Verdana" panose="020B0604030504040204" pitchFamily="34" charset="0"/>
                <a:ea typeface="Verdana" panose="020B0604030504040204" pitchFamily="34" charset="0"/>
              </a:rPr>
              <a:t>Early avoidance of </a:t>
            </a:r>
            <a:r>
              <a:rPr lang="en-US" sz="1600" b="1" i="1" dirty="0">
                <a:latin typeface="Verdana" panose="020B0604030504040204" pitchFamily="34" charset="0"/>
                <a:ea typeface="Verdana" panose="020B0604030504040204" pitchFamily="34" charset="0"/>
              </a:rPr>
              <a:t>E. faecalis </a:t>
            </a:r>
            <a:r>
              <a:rPr lang="en-US" sz="1600" b="1" dirty="0">
                <a:latin typeface="Verdana" panose="020B0604030504040204" pitchFamily="34" charset="0"/>
                <a:ea typeface="Verdana" panose="020B0604030504040204" pitchFamily="34" charset="0"/>
              </a:rPr>
              <a:t>is NPR-1 and TAX-2 dependent. Left: </a:t>
            </a:r>
            <a:r>
              <a:rPr lang="en-US" sz="1600" dirty="0">
                <a:latin typeface="Verdana" panose="020B0604030504040204" pitchFamily="34" charset="0"/>
                <a:ea typeface="Verdana" panose="020B0604030504040204" pitchFamily="34" charset="0"/>
              </a:rPr>
              <a:t>Animals placed on a dry plate and moving forward into a small drop of bacterial extract or buffer that has dried. The proportion of the time that animals halt movement into the dry drop is recorded. No response was observed for the extracts tested (SDS used as a positive control). </a:t>
            </a:r>
            <a:r>
              <a:rPr lang="en-US" sz="1600" b="1" dirty="0">
                <a:latin typeface="Verdana" panose="020B0604030504040204" pitchFamily="34" charset="0"/>
                <a:ea typeface="Verdana" panose="020B0604030504040204" pitchFamily="34" charset="0"/>
              </a:rPr>
              <a:t>Middle: </a:t>
            </a:r>
            <a:r>
              <a:rPr lang="en-US" sz="1600" dirty="0">
                <a:latin typeface="Verdana" panose="020B0604030504040204" pitchFamily="34" charset="0"/>
                <a:ea typeface="Verdana" panose="020B0604030504040204" pitchFamily="34" charset="0"/>
              </a:rPr>
              <a:t>Avoidance assays performed as above revealed a dependence on NPR-1 and TAX-2 at the early timepoint. </a:t>
            </a:r>
            <a:r>
              <a:rPr lang="en-US" sz="1600" b="1" dirty="0">
                <a:latin typeface="Verdana" panose="020B0604030504040204" pitchFamily="34" charset="0"/>
                <a:ea typeface="Verdana" panose="020B0604030504040204" pitchFamily="34" charset="0"/>
              </a:rPr>
              <a:t>Right: </a:t>
            </a:r>
            <a:r>
              <a:rPr lang="en-US" sz="1600" dirty="0">
                <a:latin typeface="Verdana" panose="020B0604030504040204" pitchFamily="34" charset="0"/>
                <a:ea typeface="Verdana" panose="020B0604030504040204" pitchFamily="34" charset="0"/>
              </a:rPr>
              <a:t>Snapshots of N2 and </a:t>
            </a:r>
            <a:r>
              <a:rPr lang="en-US" sz="1600" i="1" dirty="0">
                <a:latin typeface="Verdana" panose="020B0604030504040204" pitchFamily="34" charset="0"/>
                <a:ea typeface="Verdana" panose="020B0604030504040204" pitchFamily="34" charset="0"/>
              </a:rPr>
              <a:t>tax-2(p691) </a:t>
            </a:r>
            <a:r>
              <a:rPr lang="en-US" sz="1600" dirty="0">
                <a:latin typeface="Verdana" panose="020B0604030504040204" pitchFamily="34" charset="0"/>
                <a:ea typeface="Verdana" panose="020B0604030504040204" pitchFamily="34" charset="0"/>
              </a:rPr>
              <a:t>animals on </a:t>
            </a:r>
            <a:r>
              <a:rPr lang="en-US" sz="1600" i="1" dirty="0">
                <a:latin typeface="Verdana" panose="020B0604030504040204" pitchFamily="34" charset="0"/>
                <a:ea typeface="Verdana" panose="020B0604030504040204" pitchFamily="34" charset="0"/>
              </a:rPr>
              <a:t>E. faecalis </a:t>
            </a:r>
            <a:r>
              <a:rPr lang="en-US" sz="1600" dirty="0">
                <a:latin typeface="Verdana" panose="020B0604030504040204" pitchFamily="34" charset="0"/>
                <a:ea typeface="Verdana" panose="020B0604030504040204" pitchFamily="34" charset="0"/>
              </a:rPr>
              <a:t>lawns at 4hr.</a:t>
            </a:r>
            <a:endParaRPr lang="en-US" sz="1600" b="1" dirty="0">
              <a:latin typeface="Verdana" panose="020B0604030504040204" pitchFamily="34" charset="0"/>
              <a:ea typeface="Verdana" panose="020B0604030504040204" pitchFamily="34" charset="0"/>
            </a:endParaRPr>
          </a:p>
        </p:txBody>
      </p:sp>
      <p:sp>
        <p:nvSpPr>
          <p:cNvPr id="486" name="Text Box 406">
            <a:extLst>
              <a:ext uri="{FF2B5EF4-FFF2-40B4-BE49-F238E27FC236}">
                <a16:creationId xmlns:a16="http://schemas.microsoft.com/office/drawing/2014/main" id="{25D3EC9C-1B0B-4E7D-9619-69903A04636C}"/>
              </a:ext>
            </a:extLst>
          </p:cNvPr>
          <p:cNvSpPr txBox="1">
            <a:spLocks noChangeArrowheads="1"/>
          </p:cNvSpPr>
          <p:nvPr/>
        </p:nvSpPr>
        <p:spPr bwMode="auto">
          <a:xfrm>
            <a:off x="13236415" y="30281985"/>
            <a:ext cx="13591263" cy="2154436"/>
          </a:xfrm>
          <a:prstGeom prst="rect">
            <a:avLst/>
          </a:prstGeom>
          <a:noFill/>
          <a:ln w="9525">
            <a:noFill/>
            <a:miter lim="800000"/>
            <a:headEnd/>
            <a:tailEnd/>
          </a:ln>
          <a:effectLst/>
        </p:spPr>
        <p:txBody>
          <a:bodyPr wrap="square" lIns="457200" tIns="457200" rIns="457200" bIns="457200">
            <a:spAutoFit/>
          </a:bodyPr>
          <a:lstStyle/>
          <a:p>
            <a:pPr defTabSz="4389395"/>
            <a:r>
              <a:rPr lang="en-US" sz="1600" b="1" dirty="0">
                <a:latin typeface="Verdana" panose="020B0604030504040204" pitchFamily="34" charset="0"/>
                <a:ea typeface="Verdana" panose="020B0604030504040204" pitchFamily="34" charset="0"/>
              </a:rPr>
              <a:t>Avoidance depends on ASE and AWC neurons. Left: </a:t>
            </a:r>
            <a:r>
              <a:rPr lang="en-US" sz="1600" i="1" dirty="0">
                <a:latin typeface="Verdana" panose="020B0604030504040204" pitchFamily="34" charset="0"/>
                <a:ea typeface="Verdana" panose="020B0604030504040204" pitchFamily="34" charset="0"/>
              </a:rPr>
              <a:t>tax-2 </a:t>
            </a:r>
            <a:r>
              <a:rPr lang="en-US" sz="1600" dirty="0">
                <a:latin typeface="Verdana" panose="020B0604030504040204" pitchFamily="34" charset="0"/>
                <a:ea typeface="Verdana" panose="020B0604030504040204" pitchFamily="34" charset="0"/>
              </a:rPr>
              <a:t>expression was rescued in individual neurons using cell-specific promoters. Rescue in ASE neurons restored normal avoidance. </a:t>
            </a:r>
            <a:r>
              <a:rPr lang="en-US" sz="1600" b="1" dirty="0">
                <a:latin typeface="Verdana" panose="020B0604030504040204" pitchFamily="34" charset="0"/>
                <a:ea typeface="Verdana" panose="020B0604030504040204" pitchFamily="34" charset="0"/>
              </a:rPr>
              <a:t>Middle: </a:t>
            </a:r>
            <a:r>
              <a:rPr lang="en-US" sz="1600" dirty="0">
                <a:latin typeface="Verdana" panose="020B0604030504040204" pitchFamily="34" charset="0"/>
                <a:ea typeface="Verdana" panose="020B0604030504040204" pitchFamily="34" charset="0"/>
              </a:rPr>
              <a:t>Individual neurons were genetically ablated and avoidance was tested as above. Ablating AWC neurons abrogated avoidance. </a:t>
            </a:r>
            <a:r>
              <a:rPr lang="en-US" sz="1600" b="1" dirty="0">
                <a:latin typeface="Verdana" panose="020B0604030504040204" pitchFamily="34" charset="0"/>
                <a:ea typeface="Verdana" panose="020B0604030504040204" pitchFamily="34" charset="0"/>
              </a:rPr>
              <a:t>Right: </a:t>
            </a:r>
            <a:r>
              <a:rPr lang="en-US" sz="1600" dirty="0">
                <a:latin typeface="Verdana" panose="020B0604030504040204" pitchFamily="34" charset="0"/>
                <a:ea typeface="Verdana" panose="020B0604030504040204" pitchFamily="34" charset="0"/>
              </a:rPr>
              <a:t>Performing a four quadrant choice assay (see schematic in left column) revealed that animals prefer </a:t>
            </a:r>
            <a:r>
              <a:rPr lang="en-US" sz="1600" i="1" dirty="0">
                <a:latin typeface="Verdana" panose="020B0604030504040204" pitchFamily="34" charset="0"/>
                <a:ea typeface="Verdana" panose="020B0604030504040204" pitchFamily="34" charset="0"/>
              </a:rPr>
              <a:t>E. coli </a:t>
            </a:r>
            <a:r>
              <a:rPr lang="en-US" sz="1600" dirty="0">
                <a:latin typeface="Verdana" panose="020B0604030504040204" pitchFamily="34" charset="0"/>
                <a:ea typeface="Verdana" panose="020B0604030504040204" pitchFamily="34" charset="0"/>
              </a:rPr>
              <a:t>OP50 over </a:t>
            </a:r>
            <a:r>
              <a:rPr lang="en-US" sz="1600" i="1" dirty="0">
                <a:latin typeface="Verdana" panose="020B0604030504040204" pitchFamily="34" charset="0"/>
                <a:ea typeface="Verdana" panose="020B0604030504040204" pitchFamily="34" charset="0"/>
              </a:rPr>
              <a:t>E. faecalis </a:t>
            </a:r>
            <a:r>
              <a:rPr lang="en-US" sz="1600" dirty="0">
                <a:latin typeface="Verdana" panose="020B0604030504040204" pitchFamily="34" charset="0"/>
                <a:ea typeface="Verdana" panose="020B0604030504040204" pitchFamily="34" charset="0"/>
              </a:rPr>
              <a:t>OG1RF and that ablating AWC neurons somewhat diminished this preference. Choice index = (# on </a:t>
            </a:r>
            <a:r>
              <a:rPr lang="en-US" sz="1600" i="1" dirty="0">
                <a:latin typeface="Verdana" panose="020B0604030504040204" pitchFamily="34" charset="0"/>
                <a:ea typeface="Verdana" panose="020B0604030504040204" pitchFamily="34" charset="0"/>
              </a:rPr>
              <a:t>E. coli </a:t>
            </a:r>
            <a:r>
              <a:rPr lang="en-US" sz="1600" dirty="0">
                <a:latin typeface="Verdana" panose="020B0604030504040204" pitchFamily="34" charset="0"/>
                <a:ea typeface="Verdana" panose="020B0604030504040204" pitchFamily="34" charset="0"/>
              </a:rPr>
              <a:t>- # on </a:t>
            </a:r>
            <a:r>
              <a:rPr lang="en-US" sz="1600" i="1" dirty="0">
                <a:latin typeface="Verdana" panose="020B0604030504040204" pitchFamily="34" charset="0"/>
                <a:ea typeface="Verdana" panose="020B0604030504040204" pitchFamily="34" charset="0"/>
              </a:rPr>
              <a:t>E. faecalis</a:t>
            </a:r>
            <a:r>
              <a:rPr lang="en-US" sz="1600" dirty="0">
                <a:latin typeface="Verdana" panose="020B0604030504040204" pitchFamily="34" charset="0"/>
                <a:ea typeface="Verdana" panose="020B0604030504040204" pitchFamily="34" charset="0"/>
              </a:rPr>
              <a:t>)</a:t>
            </a:r>
            <a:r>
              <a:rPr lang="en-US" sz="1600" i="1" dirty="0">
                <a:latin typeface="Verdana" panose="020B0604030504040204" pitchFamily="34" charset="0"/>
                <a:ea typeface="Verdana" panose="020B0604030504040204" pitchFamily="34" charset="0"/>
              </a:rPr>
              <a:t> </a:t>
            </a:r>
            <a:r>
              <a:rPr lang="en-US" sz="1600" dirty="0">
                <a:latin typeface="Verdana" panose="020B0604030504040204" pitchFamily="34" charset="0"/>
                <a:ea typeface="Verdana" panose="020B0604030504040204" pitchFamily="34" charset="0"/>
              </a:rPr>
              <a:t>/ Total #.</a:t>
            </a:r>
            <a:endParaRPr lang="en-US" sz="1600" b="1" dirty="0">
              <a:latin typeface="Verdana" panose="020B0604030504040204" pitchFamily="34" charset="0"/>
              <a:ea typeface="Verdana" panose="020B0604030504040204" pitchFamily="34" charset="0"/>
            </a:endParaRPr>
          </a:p>
        </p:txBody>
      </p:sp>
    </p:spTree>
  </p:cSld>
  <p:clrMapOvr>
    <a:masterClrMapping/>
  </p:clrMapOvr>
</p:sld>
</file>

<file path=ppt/theme/theme1.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25504</TotalTime>
  <Words>1355</Words>
  <Application>Microsoft Office PowerPoint</Application>
  <PresentationFormat>Custom</PresentationFormat>
  <Paragraphs>82</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Arial Narrow</vt:lpstr>
      <vt:lpstr>Calibri</vt:lpstr>
      <vt:lpstr>Verdana</vt:lpstr>
      <vt:lpstr>3_Custom Design</vt:lpstr>
      <vt:lpstr>Prism 8</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Adam Filipowicz</cp:lastModifiedBy>
  <cp:revision>363</cp:revision>
  <dcterms:created xsi:type="dcterms:W3CDTF">2005-05-18T01:24:28Z</dcterms:created>
  <dcterms:modified xsi:type="dcterms:W3CDTF">2019-06-17T20:39:59Z</dcterms:modified>
  <cp:category>Powerpoint poster templates</cp:category>
</cp:coreProperties>
</file>