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6" r:id="rId2"/>
    <p:sldId id="26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70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86"/>
    <p:restoredTop sz="96327"/>
  </p:normalViewPr>
  <p:slideViewPr>
    <p:cSldViewPr snapToGrid="0">
      <p:cViewPr varScale="1">
        <p:scale>
          <a:sx n="146" d="100"/>
          <a:sy n="146" d="100"/>
        </p:scale>
        <p:origin x="368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 dirty="0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71523C-396A-2340-B929-57A430F0E5BB}" type="datetimeFigureOut">
              <a:rPr lang="hu-HU" smtClean="0"/>
              <a:t>2024. 10. 31.</a:t>
            </a:fld>
            <a:endParaRPr lang="hu-HU" dirty="0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 dirty="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AF505F-CA74-524E-BBC5-6478D7A30C7F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16105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/>
              <a:t>10/31/24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/>
              <a:t>10/31/24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/>
              <a:t>10/31/24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/>
              <a:t>10/31/24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/>
              <a:t>10/31/24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/>
              <a:t>10/31/24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/>
              <a:t>10/31/24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/>
              <a:t>10/31/24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/>
              <a:t>10/31/24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/>
              <a:t>10/31/24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dirty="0"/>
              <a:t>Kép beszúrásához kattintson az ikonra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/>
              <a:t>10/31/24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/>
              <a:t>10/31/24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tackhawk.com/blog/react-content-security-policy-guide-what-it-is-and-how-to-enable-it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B3CE704-536F-0DE7-CB47-81C6B022B0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dirty="0"/>
              <a:t>Frontend security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650CD765-3AA8-FA06-801E-8E3E3D5013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041" y="5117450"/>
            <a:ext cx="5357600" cy="1160213"/>
          </a:xfrm>
        </p:spPr>
        <p:txBody>
          <a:bodyPr/>
          <a:lstStyle/>
          <a:p>
            <a:r>
              <a:rPr lang="en-US" noProof="0" dirty="0"/>
              <a:t>Horváth Ádám</a:t>
            </a:r>
          </a:p>
        </p:txBody>
      </p:sp>
    </p:spTree>
    <p:extLst>
      <p:ext uri="{BB962C8B-B14F-4D97-AF65-F5344CB8AC3E}">
        <p14:creationId xmlns:p14="http://schemas.microsoft.com/office/powerpoint/2010/main" val="3906037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7D78EC1-80F1-2ABB-6A05-5315CFADD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CSRF can still work with JWT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E6C24B6-2152-A05D-C583-61F45ACCA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noProof="0" dirty="0"/>
              <a:t>JWT in cookies</a:t>
            </a:r>
          </a:p>
          <a:p>
            <a:pPr lvl="1"/>
            <a:r>
              <a:rPr lang="en-US" noProof="0" dirty="0"/>
              <a:t>automatically sent with each request</a:t>
            </a:r>
          </a:p>
          <a:p>
            <a:pPr lvl="1"/>
            <a:r>
              <a:rPr lang="en-US" noProof="0" dirty="0"/>
              <a:t>including requests initiated by other sites</a:t>
            </a:r>
          </a:p>
          <a:p>
            <a:r>
              <a:rPr lang="en-US" noProof="0" dirty="0"/>
              <a:t>JWT in local storage or session storage</a:t>
            </a:r>
          </a:p>
          <a:p>
            <a:pPr lvl="1"/>
            <a:r>
              <a:rPr lang="en-US" noProof="0" dirty="0"/>
              <a:t>generally more resistant to CSRF</a:t>
            </a:r>
          </a:p>
          <a:p>
            <a:pPr lvl="1"/>
            <a:r>
              <a:rPr lang="en-US" noProof="0" dirty="0"/>
              <a:t>if the frontend is compromised via XSS, the attacker can access the token</a:t>
            </a:r>
          </a:p>
        </p:txBody>
      </p:sp>
    </p:spTree>
    <p:extLst>
      <p:ext uri="{BB962C8B-B14F-4D97-AF65-F5344CB8AC3E}">
        <p14:creationId xmlns:p14="http://schemas.microsoft.com/office/powerpoint/2010/main" val="4066716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36A3895-305C-BE49-773A-64368B4A9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Protection when using cookies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DF48904-2C72-1760-0D63-6E809E85E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 fontScale="92500" lnSpcReduction="10000"/>
          </a:bodyPr>
          <a:lstStyle/>
          <a:p>
            <a:r>
              <a:rPr lang="en-US" noProof="0" dirty="0"/>
              <a:t>set the </a:t>
            </a:r>
            <a:r>
              <a:rPr lang="en-US" noProof="0" dirty="0" err="1"/>
              <a:t>SameSite</a:t>
            </a:r>
            <a:r>
              <a:rPr lang="en-US" noProof="0" dirty="0"/>
              <a:t> attribute on the cookie to either Strict mode</a:t>
            </a:r>
          </a:p>
          <a:p>
            <a:pPr lvl="1"/>
            <a:r>
              <a:rPr lang="en-US" noProof="0" dirty="0"/>
              <a:t>prevents the browser from sending the cookie with requests that originate from other sites</a:t>
            </a:r>
          </a:p>
          <a:p>
            <a:r>
              <a:rPr lang="en-US" noProof="0" dirty="0"/>
              <a:t>CSRF tokens</a:t>
            </a:r>
          </a:p>
          <a:p>
            <a:pPr lvl="1"/>
            <a:r>
              <a:rPr lang="en-US" noProof="0" dirty="0"/>
              <a:t>adding a CSRF token to each request can provide an extra layer of protection (generated per request by the server)</a:t>
            </a:r>
          </a:p>
          <a:p>
            <a:r>
              <a:rPr lang="en-US" noProof="0" dirty="0"/>
              <a:t>double submit cookie technique</a:t>
            </a:r>
          </a:p>
          <a:p>
            <a:pPr lvl="1"/>
            <a:r>
              <a:rPr lang="en-US" noProof="0" dirty="0"/>
              <a:t>send the same JWT in an Authorization header for each request</a:t>
            </a:r>
          </a:p>
          <a:p>
            <a:r>
              <a:rPr lang="en-US" noProof="0" dirty="0"/>
              <a:t>use short-lived tokens with refresh tokens</a:t>
            </a:r>
          </a:p>
          <a:p>
            <a:endParaRPr lang="en-US" noProof="0" dirty="0"/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58803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7910580-5673-D9FC-5F3F-EF48182F9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Protection when using storage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7A1190E-7E5F-13AA-7F38-0088237CF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noProof="0" dirty="0"/>
              <a:t>protect against XSS attacks</a:t>
            </a:r>
          </a:p>
          <a:p>
            <a:r>
              <a:rPr lang="en-US" noProof="0" dirty="0"/>
              <a:t>use short-lived tokens with refresh tokens</a:t>
            </a:r>
          </a:p>
          <a:p>
            <a:r>
              <a:rPr lang="en-US" noProof="0" dirty="0"/>
              <a:t>use double-submit CSRF tokens</a:t>
            </a:r>
          </a:p>
          <a:p>
            <a:pPr lvl="1"/>
            <a:r>
              <a:rPr lang="en-US" noProof="0" dirty="0"/>
              <a:t>you could also add a CSRF token stored in a </a:t>
            </a:r>
            <a:r>
              <a:rPr lang="en-US" noProof="0" dirty="0" err="1"/>
              <a:t>SameSite</a:t>
            </a:r>
            <a:r>
              <a:rPr lang="en-US" noProof="0" dirty="0"/>
              <a:t>=Strict cookie</a:t>
            </a:r>
          </a:p>
          <a:p>
            <a:r>
              <a:rPr lang="en-US" noProof="0" dirty="0"/>
              <a:t>additional security measures</a:t>
            </a:r>
          </a:p>
          <a:p>
            <a:pPr lvl="1"/>
            <a:r>
              <a:rPr lang="en-US" noProof="0" dirty="0"/>
              <a:t>e.g. rate limiting, logging activity</a:t>
            </a:r>
          </a:p>
        </p:txBody>
      </p:sp>
    </p:spTree>
    <p:extLst>
      <p:ext uri="{BB962C8B-B14F-4D97-AF65-F5344CB8AC3E}">
        <p14:creationId xmlns:p14="http://schemas.microsoft.com/office/powerpoint/2010/main" val="6288822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8C8DBCA-79A6-9786-C645-61501ED68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Demo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DB7F44B-363B-784A-29B5-41CF20E84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hu-HU" dirty="0" err="1"/>
              <a:t>this</a:t>
            </a:r>
            <a:r>
              <a:rPr lang="hu-HU" dirty="0"/>
              <a:t> </a:t>
            </a:r>
            <a:r>
              <a:rPr lang="hu-HU" dirty="0" err="1"/>
              <a:t>presentation</a:t>
            </a:r>
            <a:r>
              <a:rPr lang="hu-HU" dirty="0"/>
              <a:t> and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demo</a:t>
            </a:r>
            <a:r>
              <a:rPr lang="hu-HU" dirty="0"/>
              <a:t> </a:t>
            </a:r>
            <a:r>
              <a:rPr lang="hu-HU" dirty="0" err="1"/>
              <a:t>files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available</a:t>
            </a:r>
            <a:r>
              <a:rPr lang="hu-HU" dirty="0"/>
              <a:t> </a:t>
            </a:r>
            <a:r>
              <a:rPr lang="hu-HU" dirty="0" err="1"/>
              <a:t>at</a:t>
            </a:r>
            <a:br>
              <a:rPr lang="hu-HU" dirty="0"/>
            </a:br>
            <a:r>
              <a:rPr lang="hu-HU" dirty="0">
                <a:solidFill>
                  <a:srgbClr val="00B0F0"/>
                </a:solidFill>
              </a:rPr>
              <a:t>https://</a:t>
            </a:r>
            <a:r>
              <a:rPr lang="hu-HU" dirty="0" err="1">
                <a:solidFill>
                  <a:srgbClr val="00B0F0"/>
                </a:solidFill>
              </a:rPr>
              <a:t>github.com</a:t>
            </a:r>
            <a:r>
              <a:rPr lang="hu-HU" dirty="0">
                <a:solidFill>
                  <a:srgbClr val="00B0F0"/>
                </a:solidFill>
              </a:rPr>
              <a:t>/</a:t>
            </a:r>
            <a:r>
              <a:rPr lang="hu-HU" dirty="0" err="1">
                <a:solidFill>
                  <a:srgbClr val="00B0F0"/>
                </a:solidFill>
              </a:rPr>
              <a:t>adam-horvath</a:t>
            </a:r>
            <a:r>
              <a:rPr lang="hu-HU" dirty="0">
                <a:solidFill>
                  <a:srgbClr val="00B0F0"/>
                </a:solidFill>
              </a:rPr>
              <a:t>/frontend-</a:t>
            </a:r>
            <a:r>
              <a:rPr lang="hu-HU" dirty="0" err="1">
                <a:solidFill>
                  <a:srgbClr val="00B0F0"/>
                </a:solidFill>
              </a:rPr>
              <a:t>security.git</a:t>
            </a:r>
            <a:endParaRPr lang="hu-HU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70390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98B242E-7025-B1C3-3326-D64F44276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Sensitive data in environment variables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4860CC2-9E31-335B-DC00-83AD190A9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noProof="0" dirty="0"/>
              <a:t>even some great articles suggest to store sensitive data in environment variables</a:t>
            </a:r>
          </a:p>
          <a:p>
            <a:pPr lvl="1"/>
            <a:r>
              <a:rPr lang="en-US" noProof="0" dirty="0"/>
              <a:t>„so they don’t get leaked into the git repository”</a:t>
            </a:r>
          </a:p>
          <a:p>
            <a:r>
              <a:rPr lang="en-US" noProof="0" dirty="0"/>
              <a:t>not a secure practice and is often misunderstood or misapplied</a:t>
            </a:r>
          </a:p>
          <a:p>
            <a:pPr lvl="1"/>
            <a:r>
              <a:rPr lang="hu-HU" dirty="0" err="1"/>
              <a:t>environment</a:t>
            </a:r>
            <a:r>
              <a:rPr lang="hu-HU" dirty="0"/>
              <a:t> </a:t>
            </a:r>
            <a:r>
              <a:rPr lang="hu-HU" dirty="0" err="1"/>
              <a:t>variables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embedded</a:t>
            </a:r>
            <a:r>
              <a:rPr lang="hu-HU" dirty="0"/>
              <a:t> </a:t>
            </a:r>
            <a:r>
              <a:rPr lang="hu-HU" dirty="0" err="1"/>
              <a:t>into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JavaScript </a:t>
            </a:r>
            <a:r>
              <a:rPr lang="hu-HU" dirty="0" err="1"/>
              <a:t>bundle</a:t>
            </a:r>
            <a:r>
              <a:rPr lang="hu-HU" dirty="0"/>
              <a:t> </a:t>
            </a:r>
            <a:r>
              <a:rPr lang="hu-HU" dirty="0" err="1"/>
              <a:t>during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build</a:t>
            </a:r>
            <a:r>
              <a:rPr lang="hu-HU" dirty="0"/>
              <a:t> </a:t>
            </a:r>
            <a:r>
              <a:rPr lang="hu-HU" dirty="0" err="1"/>
              <a:t>process</a:t>
            </a:r>
            <a:endParaRPr lang="en-US" dirty="0"/>
          </a:p>
          <a:p>
            <a:pPr lvl="1"/>
            <a:r>
              <a:rPr lang="en-US" noProof="0" dirty="0"/>
              <a:t>they are exposed to users</a:t>
            </a:r>
          </a:p>
        </p:txBody>
      </p:sp>
    </p:spTree>
    <p:extLst>
      <p:ext uri="{BB962C8B-B14F-4D97-AF65-F5344CB8AC3E}">
        <p14:creationId xmlns:p14="http://schemas.microsoft.com/office/powerpoint/2010/main" val="13508077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42F6A3F-162F-E921-701E-923E847CB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for your attention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91A918C-F5E5-9A54-8F5F-CDCD70EFBA1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519" y="2971800"/>
            <a:ext cx="3771900" cy="215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B11FF53-F46A-F58F-065F-3C6169D413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619" y="2540000"/>
            <a:ext cx="7543800" cy="431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2965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8D5E022-B025-7FA9-5DE6-8548AC113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Agenda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BFD7AB4-CD28-8756-B61E-6F4BBFAB5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hu-HU" dirty="0"/>
              <a:t>a </a:t>
            </a:r>
            <a:r>
              <a:rPr lang="hu-HU" dirty="0" err="1"/>
              <a:t>real</a:t>
            </a:r>
            <a:r>
              <a:rPr lang="hu-HU" dirty="0"/>
              <a:t> life </a:t>
            </a:r>
            <a:r>
              <a:rPr lang="hu-HU" dirty="0" err="1"/>
              <a:t>example</a:t>
            </a:r>
            <a:endParaRPr lang="hu-HU" dirty="0"/>
          </a:p>
          <a:p>
            <a:r>
              <a:rPr lang="hu-HU" dirty="0" err="1"/>
              <a:t>cross</a:t>
            </a:r>
            <a:r>
              <a:rPr lang="hu-HU" dirty="0"/>
              <a:t>-site scripting (XSS)</a:t>
            </a:r>
          </a:p>
          <a:p>
            <a:r>
              <a:rPr lang="hu-HU" dirty="0" err="1"/>
              <a:t>cross</a:t>
            </a:r>
            <a:r>
              <a:rPr lang="hu-HU" dirty="0"/>
              <a:t>-site </a:t>
            </a:r>
            <a:r>
              <a:rPr lang="hu-HU" dirty="0" err="1"/>
              <a:t>request</a:t>
            </a:r>
            <a:r>
              <a:rPr lang="hu-HU" dirty="0"/>
              <a:t> </a:t>
            </a:r>
            <a:r>
              <a:rPr lang="hu-HU" dirty="0" err="1"/>
              <a:t>forgery</a:t>
            </a:r>
            <a:r>
              <a:rPr lang="hu-HU" dirty="0"/>
              <a:t> (CSRF)</a:t>
            </a:r>
          </a:p>
          <a:p>
            <a:r>
              <a:rPr lang="hu-HU" dirty="0" err="1"/>
              <a:t>environment</a:t>
            </a:r>
            <a:r>
              <a:rPr lang="hu-HU" dirty="0"/>
              <a:t> </a:t>
            </a:r>
            <a:r>
              <a:rPr lang="hu-HU" dirty="0" err="1"/>
              <a:t>variables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14171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867FAA7-3298-CF24-2A58-78EFFF091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/>
              <a:t>McD</a:t>
            </a:r>
            <a:r>
              <a:rPr lang="en-US" noProof="0" dirty="0"/>
              <a:t>*s, Japan, 2019.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930ED94-4347-47FD-3D3B-384C1524F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 lnSpcReduction="10000"/>
          </a:bodyPr>
          <a:lstStyle/>
          <a:p>
            <a:r>
              <a:rPr lang="en-US" noProof="0" dirty="0"/>
              <a:t>the app had a promotion offering free meals for customers who downloaded it</a:t>
            </a:r>
          </a:p>
          <a:p>
            <a:r>
              <a:rPr lang="en-US" noProof="0" dirty="0"/>
              <a:t>there was a weakness in the app’s frontend code that allowed a hacker to generate an unlimited number of free meal vouchers</a:t>
            </a:r>
          </a:p>
          <a:p>
            <a:r>
              <a:rPr lang="en-US" noProof="0" dirty="0"/>
              <a:t>he shared this “trick” on social media, and soon, thousands of people were generating endless free meal coupons</a:t>
            </a:r>
          </a:p>
          <a:p>
            <a:r>
              <a:rPr lang="en-US" noProof="0" dirty="0"/>
              <a:t>general chaos (staff, backend systems)</a:t>
            </a:r>
          </a:p>
          <a:p>
            <a:r>
              <a:rPr lang="en-US" noProof="0" dirty="0"/>
              <a:t>the company had to shut down the app temporarily and issue an apology</a:t>
            </a:r>
          </a:p>
        </p:txBody>
      </p:sp>
    </p:spTree>
    <p:extLst>
      <p:ext uri="{BB962C8B-B14F-4D97-AF65-F5344CB8AC3E}">
        <p14:creationId xmlns:p14="http://schemas.microsoft.com/office/powerpoint/2010/main" val="3025149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76C5F83-DD89-4E39-16B9-2C7D04716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Cross-Site Scripting (XSS)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DFAB2F8-75C1-2629-882A-2A04A313D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noProof="0" dirty="0"/>
              <a:t>injection of malicious scripts when user inputs are not properly sanitized</a:t>
            </a:r>
          </a:p>
          <a:p>
            <a:r>
              <a:rPr lang="en-US" noProof="0" dirty="0"/>
              <a:t>a script entered in a blog comment field could be stored and rendered in every visitor’s browser</a:t>
            </a:r>
          </a:p>
          <a:p>
            <a:r>
              <a:rPr lang="en-US" noProof="0" dirty="0"/>
              <a:t>such scripts can access sensitive data like cookies or session tokens, leading to potential session hijacking</a:t>
            </a:r>
          </a:p>
          <a:p>
            <a:r>
              <a:rPr lang="en-US" noProof="0" dirty="0"/>
              <a:t>the attack can alter the webpage’s DOM, leading to website defacement, phishing, or redirects to malicious sites</a:t>
            </a:r>
          </a:p>
        </p:txBody>
      </p:sp>
    </p:spTree>
    <p:extLst>
      <p:ext uri="{BB962C8B-B14F-4D97-AF65-F5344CB8AC3E}">
        <p14:creationId xmlns:p14="http://schemas.microsoft.com/office/powerpoint/2010/main" val="315726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CE32498-BC21-893E-3666-9005F1C7C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Framework vulnerabilities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F460D80-6FAC-6956-E036-928F92CEC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noProof="0" dirty="0"/>
              <a:t>even big frameworks like React can be vulnerable due to</a:t>
            </a:r>
          </a:p>
          <a:p>
            <a:pPr lvl="1"/>
            <a:r>
              <a:rPr lang="en-US" noProof="0" dirty="0"/>
              <a:t>improper feature use</a:t>
            </a:r>
          </a:p>
          <a:p>
            <a:pPr lvl="1"/>
            <a:r>
              <a:rPr lang="en-US" noProof="0" dirty="0"/>
              <a:t>third-party libraries</a:t>
            </a:r>
          </a:p>
          <a:p>
            <a:pPr lvl="1"/>
            <a:r>
              <a:rPr lang="en-US" noProof="0" dirty="0"/>
              <a:t>non-standard implementations (so-called „</a:t>
            </a:r>
            <a:r>
              <a:rPr lang="en-US" noProof="0" dirty="0" err="1"/>
              <a:t>gányolás</a:t>
            </a:r>
            <a:r>
              <a:rPr lang="en-US" noProof="0" dirty="0"/>
              <a:t>”)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456931F-C3A6-3184-E612-1CD96AD23A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346" y="4476899"/>
            <a:ext cx="3574506" cy="238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4736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6C5008C-A586-0D74-3C7C-C68AE4926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Sanitizing user input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57BFEC4D-5E06-3592-C20A-F695046F0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1808" y="4614852"/>
            <a:ext cx="6108700" cy="1892300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CC17E3CF-A363-B042-8D91-2E4C1DD201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1808" y="3071137"/>
            <a:ext cx="2489200" cy="1435100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467C8170-46D9-3826-8C5B-E1A73F0FEB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1808" y="2695822"/>
            <a:ext cx="3924300" cy="266700"/>
          </a:xfrm>
          <a:prstGeom prst="rect">
            <a:avLst/>
          </a:prstGeom>
        </p:spPr>
      </p:pic>
      <p:sp>
        <p:nvSpPr>
          <p:cNvPr id="9" name="Tartalom helye 2">
            <a:extLst>
              <a:ext uri="{FF2B5EF4-FFF2-40B4-BE49-F238E27FC236}">
                <a16:creationId xmlns:a16="http://schemas.microsoft.com/office/drawing/2014/main" id="{111DFCCC-D19F-5FD0-ED55-BF9AECF1D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1808" y="1993900"/>
            <a:ext cx="7958331" cy="4056044"/>
          </a:xfrm>
        </p:spPr>
        <p:txBody>
          <a:bodyPr anchor="t"/>
          <a:lstStyle/>
          <a:p>
            <a:r>
              <a:rPr lang="en-US" noProof="0" dirty="0" err="1"/>
              <a:t>sanitizeHtml</a:t>
            </a:r>
            <a:r>
              <a:rPr lang="en-US" noProof="0" dirty="0"/>
              <a:t> removes any potentially malicious scripts</a:t>
            </a:r>
          </a:p>
        </p:txBody>
      </p:sp>
    </p:spTree>
    <p:extLst>
      <p:ext uri="{BB962C8B-B14F-4D97-AF65-F5344CB8AC3E}">
        <p14:creationId xmlns:p14="http://schemas.microsoft.com/office/powerpoint/2010/main" val="1015783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4E0B412-31AD-E8A6-0C55-043744E15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Content Security Policy (CSP)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3E5EC7A-8291-F1A8-3BC8-40126696F1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00" y="2052116"/>
            <a:ext cx="8055539" cy="4501084"/>
          </a:xfrm>
        </p:spPr>
        <p:txBody>
          <a:bodyPr anchor="t">
            <a:normAutofit fontScale="85000" lnSpcReduction="10000"/>
          </a:bodyPr>
          <a:lstStyle/>
          <a:p>
            <a:r>
              <a:rPr lang="en-US" noProof="0" dirty="0"/>
              <a:t>allows you to specify which resources can be loaded and executed by the browser</a:t>
            </a:r>
          </a:p>
          <a:p>
            <a:pPr lvl="1"/>
            <a:r>
              <a:rPr lang="en-US" noProof="0" dirty="0"/>
              <a:t>it is recommended to setup CSP on the server side</a:t>
            </a:r>
          </a:p>
          <a:p>
            <a:r>
              <a:rPr lang="en-US" b="1" noProof="0" dirty="0">
                <a:solidFill>
                  <a:srgbClr val="FF7EDB"/>
                </a:solidFill>
                <a:effectLst/>
              </a:rPr>
              <a:t># CSP Header</a:t>
            </a:r>
            <a:r>
              <a:rPr lang="en-US" noProof="0" dirty="0"/>
              <a:t> </a:t>
            </a:r>
            <a:br>
              <a:rPr lang="en-US" noProof="0" dirty="0"/>
            </a:br>
            <a:r>
              <a:rPr lang="en-US" noProof="0" dirty="0">
                <a:effectLst/>
              </a:rPr>
              <a:t>header Content-Security-Policy "script-</a:t>
            </a:r>
            <a:r>
              <a:rPr lang="en-US" noProof="0" dirty="0" err="1">
                <a:effectLst/>
              </a:rPr>
              <a:t>src</a:t>
            </a:r>
            <a:r>
              <a:rPr lang="en-US" noProof="0" dirty="0">
                <a:effectLst/>
              </a:rPr>
              <a:t> 'self' 'unsafe-inline' https://</a:t>
            </a:r>
            <a:r>
              <a:rPr lang="en-US" noProof="0" dirty="0" err="1">
                <a:effectLst/>
              </a:rPr>
              <a:t>maps.googleapis.com</a:t>
            </a:r>
            <a:r>
              <a:rPr lang="en-US" noProof="0" dirty="0">
                <a:effectLst/>
              </a:rPr>
              <a:t> https://</a:t>
            </a:r>
            <a:r>
              <a:rPr lang="en-US" noProof="0" dirty="0" err="1">
                <a:effectLst/>
              </a:rPr>
              <a:t>www.googletagmanager.com</a:t>
            </a:r>
            <a:r>
              <a:rPr lang="en-US" noProof="0" dirty="0">
                <a:effectLst/>
              </a:rPr>
              <a:t>;"</a:t>
            </a:r>
            <a:endParaRPr lang="en-US" noProof="0" dirty="0"/>
          </a:p>
          <a:p>
            <a:pPr lvl="1"/>
            <a:r>
              <a:rPr lang="en-US" noProof="0" dirty="0"/>
              <a:t>self: allows scripts hosted on the same origin as the web page</a:t>
            </a:r>
          </a:p>
          <a:p>
            <a:pPr lvl="1"/>
            <a:r>
              <a:rPr lang="en-US" noProof="0" dirty="0"/>
              <a:t>unsafe-inline: allows the use of inline scripts (not recommended)</a:t>
            </a:r>
          </a:p>
          <a:p>
            <a:pPr lvl="1"/>
            <a:r>
              <a:rPr lang="en-US" noProof="0" dirty="0"/>
              <a:t>URLs: whitelisted sources allowed to run scripts</a:t>
            </a:r>
          </a:p>
          <a:p>
            <a:pPr lvl="1"/>
            <a:r>
              <a:rPr lang="en-US" noProof="0" dirty="0"/>
              <a:t>besides, style-</a:t>
            </a:r>
            <a:r>
              <a:rPr lang="en-US" noProof="0" dirty="0" err="1"/>
              <a:t>src</a:t>
            </a:r>
            <a:r>
              <a:rPr lang="en-US" noProof="0" dirty="0"/>
              <a:t> and </a:t>
            </a:r>
            <a:r>
              <a:rPr lang="en-US" noProof="0" dirty="0" err="1"/>
              <a:t>img-src</a:t>
            </a:r>
            <a:r>
              <a:rPr lang="en-US" noProof="0" dirty="0"/>
              <a:t> also exist</a:t>
            </a:r>
          </a:p>
          <a:p>
            <a:r>
              <a:rPr lang="en-US" noProof="0" dirty="0">
                <a:hlinkClick r:id="rId2"/>
              </a:rPr>
              <a:t>https://www.stackhawk.com/blog/react-content-security-policy-guide-what-it-is-and-how-to-enable-it/</a:t>
            </a:r>
            <a:r>
              <a:rPr lang="en-US" noProof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66745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F7F1D63-378F-73A4-31A2-80107FB8D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Cross-Site Request Forgery (CSRF)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7EC231E-7F9F-507B-996F-394189B68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noProof="0" dirty="0"/>
              <a:t>in CSRF, the attacker tricks a legitimate user into submitting a request that they did not intend to</a:t>
            </a:r>
          </a:p>
          <a:p>
            <a:r>
              <a:rPr lang="en-US" noProof="0" dirty="0"/>
              <a:t>typically done by embedding malicious requests into a website the user interacts with</a:t>
            </a:r>
          </a:p>
          <a:p>
            <a:r>
              <a:rPr lang="en-US" noProof="0" dirty="0"/>
              <a:t>exploits the fact that the user’s browser is already authenticated, and the site can’t distinguish the illegitimate request from a legitimate one</a:t>
            </a:r>
          </a:p>
          <a:p>
            <a:pPr lvl="1"/>
            <a:r>
              <a:rPr lang="en-US" noProof="0" dirty="0"/>
              <a:t>when the user clicks something on the malicious site, the hidden form is submitted to the banking site (still authenticated)</a:t>
            </a:r>
          </a:p>
        </p:txBody>
      </p:sp>
    </p:spTree>
    <p:extLst>
      <p:ext uri="{BB962C8B-B14F-4D97-AF65-F5344CB8AC3E}">
        <p14:creationId xmlns:p14="http://schemas.microsoft.com/office/powerpoint/2010/main" val="1667715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16E7857-8F2A-6C9C-5266-CB6A202F3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CSRF attack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0DA6485-8FF6-21D1-5876-E0732D417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noProof="0" dirty="0"/>
              <a:t>a user logs into a banking website and their browser stores authentication cookies</a:t>
            </a:r>
          </a:p>
          <a:p>
            <a:r>
              <a:rPr lang="en-US" noProof="0" dirty="0"/>
              <a:t>the user then visits a malicious site, which contains a hidden form that triggers a fund transfer on the banking site</a:t>
            </a:r>
          </a:p>
          <a:p>
            <a:r>
              <a:rPr lang="en-US" noProof="0" dirty="0"/>
              <a:t>when the user clicks something on the malicious site, the hidden form is submitted to the banking site (still authenticated)</a:t>
            </a:r>
          </a:p>
        </p:txBody>
      </p:sp>
    </p:spTree>
    <p:extLst>
      <p:ext uri="{BB962C8B-B14F-4D97-AF65-F5344CB8AC3E}">
        <p14:creationId xmlns:p14="http://schemas.microsoft.com/office/powerpoint/2010/main" val="40562475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40447</TotalTime>
  <Words>710</Words>
  <Application>Microsoft Macintosh PowerPoint</Application>
  <PresentationFormat>Szélesvásznú</PresentationFormat>
  <Paragraphs>74</Paragraphs>
  <Slides>15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15</vt:i4>
      </vt:variant>
    </vt:vector>
  </HeadingPairs>
  <TitlesOfParts>
    <vt:vector size="21" baseType="lpstr">
      <vt:lpstr>Arial</vt:lpstr>
      <vt:lpstr>Calibri</vt:lpstr>
      <vt:lpstr>MS Shell Dlg 2</vt:lpstr>
      <vt:lpstr>Wingdings</vt:lpstr>
      <vt:lpstr>Wingdings 3</vt:lpstr>
      <vt:lpstr>Madison</vt:lpstr>
      <vt:lpstr>Frontend security</vt:lpstr>
      <vt:lpstr>Agenda</vt:lpstr>
      <vt:lpstr>McD*s, Japan, 2019.</vt:lpstr>
      <vt:lpstr>Cross-Site Scripting (XSS)</vt:lpstr>
      <vt:lpstr>Framework vulnerabilities</vt:lpstr>
      <vt:lpstr>Sanitizing user input</vt:lpstr>
      <vt:lpstr>Content Security Policy (CSP)</vt:lpstr>
      <vt:lpstr>Cross-Site Request Forgery (CSRF)</vt:lpstr>
      <vt:lpstr>CSRF attack</vt:lpstr>
      <vt:lpstr>CSRF can still work with JWT</vt:lpstr>
      <vt:lpstr>Protection when using cookies</vt:lpstr>
      <vt:lpstr>Protection when using storage</vt:lpstr>
      <vt:lpstr>Demo</vt:lpstr>
      <vt:lpstr>Sensitive data in environment variables</vt:lpstr>
      <vt:lpstr>Thank you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+  Chat GPT</dc:title>
  <dc:creator>Horváth Ádám EB_HU</dc:creator>
  <cp:lastModifiedBy>Horváth Ádám (DEV)  EB_HU</cp:lastModifiedBy>
  <cp:revision>8</cp:revision>
  <dcterms:created xsi:type="dcterms:W3CDTF">2024-03-07T13:04:01Z</dcterms:created>
  <dcterms:modified xsi:type="dcterms:W3CDTF">2024-11-05T14:37:12Z</dcterms:modified>
</cp:coreProperties>
</file>