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>
        <p:scale>
          <a:sx n="121" d="100"/>
          <a:sy n="121" d="100"/>
        </p:scale>
        <p:origin x="1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6DA0-79DE-0542-A701-ACC5D01EC138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7490F-094C-8249-AAEC-7BDA02085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80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7490F-094C-8249-AAEC-7BDA020851E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7490F-094C-8249-AAEC-7BDA020851E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6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7490F-094C-8249-AAEC-7BDA020851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9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7490F-094C-8249-AAEC-7BDA020851E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32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7490F-094C-8249-AAEC-7BDA020851E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7490F-094C-8249-AAEC-7BDA020851E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002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7490F-094C-8249-AAEC-7BDA020851E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6B709-9673-4546-B651-725D737A8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522517-F64C-0046-93C7-57D4F9194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A3E-D647-E64B-9B6B-EC237463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E6490-6B83-D94D-9E12-6BE49AE6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6A38AE-FAC8-4D41-812C-542FC911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87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B35E6-B14B-2844-A1EB-82050120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A7E6DA-F98E-954C-BEF8-425940D99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72FFC-336F-1D4B-ACC3-D3A2D314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FFEC4-E670-334E-B54E-A8E0557F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F68B9-8777-4E45-A971-0FCF0E8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8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E2083F-377A-A149-8AF2-C20D51466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9B7E45-A180-224C-9E0F-6788CF2E0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D442B-AC29-FF4F-B219-161898C7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2E027-D955-D545-A64D-5B5B1E9B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E6960-78CB-ED45-8DC4-D29C15CF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35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71191-2D09-2041-85BC-04B0A3AE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D2C8BB-C2AB-0244-8E55-0CF7F159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7740EF-DB75-9548-98BA-6D4D8FC4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034E0-E72D-5640-8FA0-828FA058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859E9B-DBC1-0C46-A46A-945B4CAB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9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5714B-CFF6-0A47-B870-FF0DFADC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95377-15F1-C74D-BD0C-FBD912C7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5E1F9C-94E2-044A-A86E-21522F08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1DF4B-84A9-AC43-BE49-0865BF1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3E1C3-F1D2-8040-A123-87AD78F9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88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A566E-C6F9-544B-A326-081430B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B20C1-CB5B-654E-A2B4-34A122BBC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C16600-2A82-5E45-A889-44BA76886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4EC825-D476-2A4C-B0D5-B2A53F67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3C0709-A2A0-AD4A-ABCC-BA84C2C5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46DA19-1FF6-ED45-906F-25FA3E4A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0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1FF95-89F7-FF42-8E27-FD63F10C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AAADA-8766-744B-A5C5-D7E974E0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0F9EF2-4147-C24A-9CC9-7539859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CD0028-9CA9-C644-A5F0-6881A365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06E4B-0E8D-6044-868C-9ABCBD585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1B1726-2E85-0540-BF7B-1360664C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C87B01-973E-DC46-85D6-3032E6B3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3DA3F6-C82E-5C4C-818B-0EA113CA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7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D0C89-8D95-934E-9686-BC66DBF6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66852C-74F7-E149-A1ED-BE77BF9A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076064-366D-6049-A10F-854474C3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C3046A-CC96-894F-ACF6-4DC95499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9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91C107-03EB-5D45-9E7E-C45AAAE5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B4DE79-89CE-354A-9FF6-8BE81DA2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8BA8A0-A9D2-4A41-BA8A-DE1B547F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1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766CC0-C927-EF49-9661-F6F26EDD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254AF-384B-4040-890B-C11D9487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DDD472-9F3F-F449-9B3A-FE82B2A12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38C9DB-CA61-0744-9166-589928E9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2818B0-96DB-6F44-B22B-3B2DA20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CF67E6-7BC1-5840-BC9A-6CA93B8E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96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79CCF-102D-254F-A5A3-09E51303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BBC910-E0DF-2C42-A968-0B41B8C6B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C5E530-A182-6B43-9098-3E85DACEF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E71AFF-9972-C846-8B68-23D90AB2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54E202-5A9D-A747-97AE-64400938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E9AFB7-D5AB-444C-AEB7-57A45630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90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74B31C-021E-5847-93CC-970DC9DA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F6EFC-CBCF-9643-B2A8-9AE710B3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Cliquez pour 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38CD8C-E440-3045-8CB0-C92B56B0B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127FF-BB71-714E-B95F-1AA2433794C3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D6992-175B-9B42-8303-7ACD432E2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543C1-170B-1F47-AB8A-249B7B393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5A45-1168-D84B-92E7-DF2099EC46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89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DCEB2-9779-D344-AC3A-85B14F1C7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269" y="2232177"/>
            <a:ext cx="9144000" cy="16557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Evaluating Web Search with a Bejeweled Player Model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2EBCA7-5561-9E44-9E96-63035A493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149" y="4007955"/>
            <a:ext cx="9144000" cy="46674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 analysis by Adam H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OTAIT</a:t>
            </a:r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and Romain P</a:t>
            </a:r>
            <a:r>
              <a:rPr lang="en-US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ASCUAL</a:t>
            </a:r>
          </a:p>
          <a:p>
            <a:endParaRPr lang="en-US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6C142-7579-D747-874F-1313DDFCF484}"/>
              </a:ext>
            </a:extLst>
          </p:cNvPr>
          <p:cNvSpPr/>
          <p:nvPr/>
        </p:nvSpPr>
        <p:spPr>
          <a:xfrm>
            <a:off x="7498080" y="0"/>
            <a:ext cx="46939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Fan Zhang, </a:t>
            </a:r>
            <a:r>
              <a:rPr lang="en-US" sz="1100" dirty="0" err="1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Yiqun</a:t>
            </a:r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 Liu, Xin Li, Min Zhang, </a:t>
            </a:r>
            <a:r>
              <a:rPr lang="en-US" sz="1100" dirty="0" err="1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Yinghui</a:t>
            </a:r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 Xu, and </a:t>
            </a:r>
            <a:r>
              <a:rPr lang="en-US" sz="1100" dirty="0" err="1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Shaoping</a:t>
            </a:r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 Ma.</a:t>
            </a:r>
          </a:p>
          <a:p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2017. Evaluating Web Search with a Bejeweled Player Model. In </a:t>
            </a:r>
            <a:r>
              <a:rPr lang="en-US" sz="1100" i="1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Proceedings of SIGIR ’17, Shinjuku, Tokyo, Japan, August 07-11, 2017</a:t>
            </a:r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, 10 pages.</a:t>
            </a:r>
          </a:p>
          <a:p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DOI: http://</a:t>
            </a:r>
            <a:r>
              <a:rPr lang="en-US" sz="1100" dirty="0" err="1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dx.doi.org</a:t>
            </a:r>
            <a:r>
              <a:rPr lang="en-US" sz="1100" dirty="0">
                <a:effectLst/>
                <a:latin typeface="Helvetica Neue Thin" panose="020B0403020202020204" pitchFamily="34" charset="0"/>
                <a:ea typeface="Helvetica Neue Thin" panose="020B0403020202020204" pitchFamily="34" charset="0"/>
              </a:rPr>
              <a:t>/10.1145/3077136.3080841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31A1F-13B9-1248-9A8D-66D650795FEC}"/>
              </a:ext>
            </a:extLst>
          </p:cNvPr>
          <p:cNvSpPr/>
          <p:nvPr/>
        </p:nvSpPr>
        <p:spPr>
          <a:xfrm>
            <a:off x="5532120" y="0"/>
            <a:ext cx="19659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</a:rPr>
              <a:t>Studied article reference: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B9C17B5-1070-6A46-BD1E-CF4C537F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887" y="-82754"/>
            <a:ext cx="3017520" cy="30175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1B41DA-58A4-0D48-814C-6808FFC8F0E8}"/>
              </a:ext>
            </a:extLst>
          </p:cNvPr>
          <p:cNvSpPr/>
          <p:nvPr/>
        </p:nvSpPr>
        <p:spPr>
          <a:xfrm>
            <a:off x="0" y="6211669"/>
            <a:ext cx="2102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Information Retrieval</a:t>
            </a:r>
          </a:p>
          <a:p>
            <a:r>
              <a:rPr lang="en-US" dirty="0" err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CentraleSupélec</a:t>
            </a:r>
            <a:endParaRPr lang="en-US" dirty="0"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9200CFB-BA17-8E4C-ADF3-C7019EA1F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56" t="34507" r="35532" b="34002"/>
          <a:stretch/>
        </p:blipFill>
        <p:spPr>
          <a:xfrm>
            <a:off x="121920" y="2743199"/>
            <a:ext cx="887506" cy="9502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FE870D-3FF7-8F44-AC03-91FDF462F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41" t="36927" r="64647" b="36929"/>
          <a:stretch/>
        </p:blipFill>
        <p:spPr>
          <a:xfrm>
            <a:off x="2764267" y="100383"/>
            <a:ext cx="887506" cy="7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9588025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Bejeweled Player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A333993-028D-AE4D-85B0-0C03198C48C5}"/>
                  </a:ext>
                </a:extLst>
              </p:cNvPr>
              <p:cNvSpPr txBox="1"/>
              <p:nvPr/>
            </p:nvSpPr>
            <p:spPr>
              <a:xfrm>
                <a:off x="2674881" y="2013857"/>
                <a:ext cx="7504386" cy="784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𝐵𝑒𝑛𝑒𝑓𝑖𝑡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𝑏𝑒𝑛𝑒𝑓𝑖𝑡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𝑏𝑒𝑛𝑒𝑓𝑖𝑡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𝑚𝑒𝑑𝑖𝑎𝑛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A333993-028D-AE4D-85B0-0C03198C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81" y="2013857"/>
                <a:ext cx="7504386" cy="784574"/>
              </a:xfrm>
              <a:prstGeom prst="rect">
                <a:avLst/>
              </a:prstGeom>
              <a:blipFill>
                <a:blip r:embed="rId4"/>
                <a:stretch>
                  <a:fillRect l="-1520" t="-111290" b="-17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801FC6-58FD-7E4C-98C1-58D5413097A1}"/>
                  </a:ext>
                </a:extLst>
              </p:cNvPr>
              <p:cNvSpPr/>
              <p:nvPr/>
            </p:nvSpPr>
            <p:spPr>
              <a:xfrm>
                <a:off x="2674881" y="3058040"/>
                <a:ext cx="6926317" cy="8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𝑏𝑒𝑛𝑒𝑓𝑖𝑡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𝑏𝑒𝑛𝑒𝑓𝑖𝑡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𝑚𝑒𝑑𝑖𝑎𝑛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801FC6-58FD-7E4C-98C1-58D54130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81" y="3058040"/>
                <a:ext cx="6926317" cy="876907"/>
              </a:xfrm>
              <a:prstGeom prst="rect">
                <a:avLst/>
              </a:prstGeom>
              <a:blipFill>
                <a:blip r:embed="rId5"/>
                <a:stretch>
                  <a:fillRect t="-92857" b="-14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2E7300-544A-9140-A0D3-21CD47D50911}"/>
                  </a:ext>
                </a:extLst>
              </p:cNvPr>
              <p:cNvSpPr/>
              <p:nvPr/>
            </p:nvSpPr>
            <p:spPr>
              <a:xfrm>
                <a:off x="2674881" y="4440044"/>
                <a:ext cx="2797625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where: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𝑏𝑒𝑛𝑒𝑓𝑖𝑡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2E7300-544A-9140-A0D3-21CD47D50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81" y="4440044"/>
                <a:ext cx="2797625" cy="374270"/>
              </a:xfrm>
              <a:prstGeom prst="rect">
                <a:avLst/>
              </a:prstGeom>
              <a:blipFill>
                <a:blip r:embed="rId6"/>
                <a:stretch>
                  <a:fillRect l="-1810" t="-10000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6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9588025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Bejeweled Player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6E19AED5-631D-D84C-B716-AF0E5E29E612}"/>
              </a:ext>
            </a:extLst>
          </p:cNvPr>
          <p:cNvGrpSpPr/>
          <p:nvPr/>
        </p:nvGrpSpPr>
        <p:grpSpPr>
          <a:xfrm>
            <a:off x="971968" y="1627455"/>
            <a:ext cx="3270661" cy="1289564"/>
            <a:chOff x="971968" y="1627455"/>
            <a:chExt cx="3270661" cy="1289564"/>
          </a:xfrm>
        </p:grpSpPr>
        <p:pic>
          <p:nvPicPr>
            <p:cNvPr id="8" name="Graphique 7" descr="Bébé à quatre pattes">
              <a:extLst>
                <a:ext uri="{FF2B5EF4-FFF2-40B4-BE49-F238E27FC236}">
                  <a16:creationId xmlns:a16="http://schemas.microsoft.com/office/drawing/2014/main" id="{C8E89063-5038-244C-BDE0-91CB27C1F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20995" y="1627455"/>
              <a:ext cx="772610" cy="772610"/>
            </a:xfrm>
            <a:prstGeom prst="rect">
              <a:avLst/>
            </a:prstGeom>
          </p:spPr>
        </p:pic>
        <p:sp>
          <p:nvSpPr>
            <p:cNvPr id="9" name="Titre 1">
              <a:extLst>
                <a:ext uri="{FF2B5EF4-FFF2-40B4-BE49-F238E27FC236}">
                  <a16:creationId xmlns:a16="http://schemas.microsoft.com/office/drawing/2014/main" id="{7C32A0FF-C2FD-E54D-AB2C-4494F9DDBCFC}"/>
                </a:ext>
              </a:extLst>
            </p:cNvPr>
            <p:cNvSpPr txBox="1">
              <a:spLocks/>
            </p:cNvSpPr>
            <p:nvPr/>
          </p:nvSpPr>
          <p:spPr>
            <a:xfrm>
              <a:off x="971968" y="2498526"/>
              <a:ext cx="3270661" cy="4184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New model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8A4660A-2F80-DF44-8860-C30FF68E8E14}"/>
              </a:ext>
            </a:extLst>
          </p:cNvPr>
          <p:cNvGrpSpPr/>
          <p:nvPr/>
        </p:nvGrpSpPr>
        <p:grpSpPr>
          <a:xfrm>
            <a:off x="4756887" y="2917019"/>
            <a:ext cx="2921655" cy="1502179"/>
            <a:chOff x="4635172" y="2917019"/>
            <a:chExt cx="2921655" cy="1502179"/>
          </a:xfrm>
        </p:grpSpPr>
        <p:pic>
          <p:nvPicPr>
            <p:cNvPr id="12" name="Graphique 11" descr="Puzzle">
              <a:extLst>
                <a:ext uri="{FF2B5EF4-FFF2-40B4-BE49-F238E27FC236}">
                  <a16:creationId xmlns:a16="http://schemas.microsoft.com/office/drawing/2014/main" id="{88293979-468D-CA48-A692-B3D3D1A36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9695" y="2917019"/>
              <a:ext cx="772611" cy="772611"/>
            </a:xfrm>
            <a:prstGeom prst="rect">
              <a:avLst/>
            </a:prstGeom>
          </p:spPr>
        </p:pic>
        <p:sp>
          <p:nvSpPr>
            <p:cNvPr id="13" name="Titre 1">
              <a:extLst>
                <a:ext uri="{FF2B5EF4-FFF2-40B4-BE49-F238E27FC236}">
                  <a16:creationId xmlns:a16="http://schemas.microsoft.com/office/drawing/2014/main" id="{1FCA473D-7F1B-3D4C-95DA-6A1715D8B887}"/>
                </a:ext>
              </a:extLst>
            </p:cNvPr>
            <p:cNvSpPr txBox="1">
              <a:spLocks/>
            </p:cNvSpPr>
            <p:nvPr/>
          </p:nvSpPr>
          <p:spPr>
            <a:xfrm>
              <a:off x="4635172" y="3745787"/>
              <a:ext cx="2921655" cy="67341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Can fit existing models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F9C377F-A97C-0C46-89AD-D86D6BA965F9}"/>
              </a:ext>
            </a:extLst>
          </p:cNvPr>
          <p:cNvGrpSpPr/>
          <p:nvPr/>
        </p:nvGrpSpPr>
        <p:grpSpPr>
          <a:xfrm>
            <a:off x="7657522" y="4419198"/>
            <a:ext cx="3955300" cy="1520423"/>
            <a:chOff x="7657522" y="4419198"/>
            <a:chExt cx="3955300" cy="1520423"/>
          </a:xfrm>
        </p:grpSpPr>
        <p:pic>
          <p:nvPicPr>
            <p:cNvPr id="15" name="Graphique 14" descr="Jauge">
              <a:extLst>
                <a:ext uri="{FF2B5EF4-FFF2-40B4-BE49-F238E27FC236}">
                  <a16:creationId xmlns:a16="http://schemas.microsoft.com/office/drawing/2014/main" id="{0D891495-E39B-2D40-8DBF-CDCE515B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59377" y="4419198"/>
              <a:ext cx="772610" cy="772610"/>
            </a:xfrm>
            <a:prstGeom prst="rect">
              <a:avLst/>
            </a:prstGeom>
          </p:spPr>
        </p:pic>
        <p:sp>
          <p:nvSpPr>
            <p:cNvPr id="16" name="Titre 1">
              <a:extLst>
                <a:ext uri="{FF2B5EF4-FFF2-40B4-BE49-F238E27FC236}">
                  <a16:creationId xmlns:a16="http://schemas.microsoft.com/office/drawing/2014/main" id="{D2B95579-FA36-CA41-A5B5-FC1CA59C931C}"/>
                </a:ext>
              </a:extLst>
            </p:cNvPr>
            <p:cNvSpPr txBox="1">
              <a:spLocks/>
            </p:cNvSpPr>
            <p:nvPr/>
          </p:nvSpPr>
          <p:spPr>
            <a:xfrm>
              <a:off x="7657522" y="5167011"/>
              <a:ext cx="3955300" cy="77261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Has better results with carefully chosen parameters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38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9588025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Two methods for Web-search evaluation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pic>
        <p:nvPicPr>
          <p:cNvPr id="6" name="Graphique 5" descr="Processeur">
            <a:extLst>
              <a:ext uri="{FF2B5EF4-FFF2-40B4-BE49-F238E27FC236}">
                <a16:creationId xmlns:a16="http://schemas.microsoft.com/office/drawing/2014/main" id="{F6236235-F20E-D040-807F-55539DA8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4553" y="2396298"/>
            <a:ext cx="772610" cy="77261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747AD23-E511-7443-9C44-EDD8B4C76EC0}"/>
              </a:ext>
            </a:extLst>
          </p:cNvPr>
          <p:cNvSpPr txBox="1">
            <a:spLocks/>
          </p:cNvSpPr>
          <p:nvPr/>
        </p:nvSpPr>
        <p:spPr>
          <a:xfrm>
            <a:off x="1695526" y="3267369"/>
            <a:ext cx="3270661" cy="418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System-oriented studies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361E5-8CF0-0646-97DC-610EEFED6AB5}"/>
              </a:ext>
            </a:extLst>
          </p:cNvPr>
          <p:cNvSpPr/>
          <p:nvPr/>
        </p:nvSpPr>
        <p:spPr>
          <a:xfrm>
            <a:off x="1695526" y="3784323"/>
            <a:ext cx="3270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S</a:t>
            </a:r>
            <a:r>
              <a:rPr lang="en" dirty="0"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et of relevance judgments to compare the quality of ranked </a:t>
            </a:r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result list </a:t>
            </a:r>
            <a:r>
              <a:rPr lang="en" dirty="0"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in response to a </a:t>
            </a:r>
            <a:r>
              <a:rPr lang="en" b="1" dirty="0">
                <a:effectLst/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fixed set of queries</a:t>
            </a:r>
          </a:p>
        </p:txBody>
      </p:sp>
      <p:pic>
        <p:nvPicPr>
          <p:cNvPr id="8" name="Graphique 7" descr="Groupe">
            <a:extLst>
              <a:ext uri="{FF2B5EF4-FFF2-40B4-BE49-F238E27FC236}">
                <a16:creationId xmlns:a16="http://schemas.microsoft.com/office/drawing/2014/main" id="{A3EF1CE8-0961-8E4F-885F-C13E960A7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9342" y="2396297"/>
            <a:ext cx="772611" cy="77261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8AD7199-D923-5F4C-A05A-1B90EE97133E}"/>
              </a:ext>
            </a:extLst>
          </p:cNvPr>
          <p:cNvSpPr txBox="1">
            <a:spLocks/>
          </p:cNvSpPr>
          <p:nvPr/>
        </p:nvSpPr>
        <p:spPr>
          <a:xfrm>
            <a:off x="7574819" y="3267369"/>
            <a:ext cx="2921655" cy="418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User-oriented studies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181F7-8D8F-9243-90D4-79DA09EB090A}"/>
              </a:ext>
            </a:extLst>
          </p:cNvPr>
          <p:cNvSpPr/>
          <p:nvPr/>
        </p:nvSpPr>
        <p:spPr>
          <a:xfrm>
            <a:off x="7574819" y="3784323"/>
            <a:ext cx="2921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b="1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Actual user behaviors</a:t>
            </a:r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during retrieval sessions to measure effectiveness of systems</a:t>
            </a:r>
          </a:p>
        </p:txBody>
      </p:sp>
    </p:spTree>
    <p:extLst>
      <p:ext uri="{BB962C8B-B14F-4D97-AF65-F5344CB8AC3E}">
        <p14:creationId xmlns:p14="http://schemas.microsoft.com/office/powerpoint/2010/main" val="70470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Two methods for Web-search evaluation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pic>
        <p:nvPicPr>
          <p:cNvPr id="6" name="Graphique 5" descr="Processeur">
            <a:extLst>
              <a:ext uri="{FF2B5EF4-FFF2-40B4-BE49-F238E27FC236}">
                <a16:creationId xmlns:a16="http://schemas.microsoft.com/office/drawing/2014/main" id="{F6236235-F20E-D040-807F-55539DA8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8730" y="4895298"/>
            <a:ext cx="772610" cy="77261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145A03-3C72-4847-BC91-62DECDD8F732}"/>
              </a:ext>
            </a:extLst>
          </p:cNvPr>
          <p:cNvSpPr/>
          <p:nvPr/>
        </p:nvSpPr>
        <p:spPr>
          <a:xfrm>
            <a:off x="5285443" y="5681270"/>
            <a:ext cx="2921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Cost &amp; complexity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26974B5-ADBA-FD47-BFE4-65EFFA2610DC}"/>
              </a:ext>
            </a:extLst>
          </p:cNvPr>
          <p:cNvCxnSpPr>
            <a:cxnSpLocks/>
          </p:cNvCxnSpPr>
          <p:nvPr/>
        </p:nvCxnSpPr>
        <p:spPr>
          <a:xfrm flipV="1">
            <a:off x="3707098" y="1560000"/>
            <a:ext cx="1" cy="45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86F28-8939-494C-9D6D-8439ACA3DEFA}"/>
              </a:ext>
            </a:extLst>
          </p:cNvPr>
          <p:cNvSpPr/>
          <p:nvPr/>
        </p:nvSpPr>
        <p:spPr>
          <a:xfrm>
            <a:off x="3773248" y="1508760"/>
            <a:ext cx="2921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Effectiveness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5D6C1F4-94B6-F046-A1A4-BC7FBB6E7188}"/>
              </a:ext>
            </a:extLst>
          </p:cNvPr>
          <p:cNvCxnSpPr>
            <a:cxnSpLocks/>
          </p:cNvCxnSpPr>
          <p:nvPr/>
        </p:nvCxnSpPr>
        <p:spPr>
          <a:xfrm flipH="1" flipV="1">
            <a:off x="3685309" y="6048425"/>
            <a:ext cx="4500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onhomme 4" descr="Groupe">
            <a:extLst>
              <a:ext uri="{FF2B5EF4-FFF2-40B4-BE49-F238E27FC236}">
                <a16:creationId xmlns:a16="http://schemas.microsoft.com/office/drawing/2014/main" id="{4A24AAF5-EE67-284D-8BAF-0C5B1F1DF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4140" y="1655949"/>
            <a:ext cx="772611" cy="772611"/>
          </a:xfrm>
          <a:prstGeom prst="rect">
            <a:avLst/>
          </a:prstGeom>
        </p:spPr>
      </p:pic>
      <p:pic>
        <p:nvPicPr>
          <p:cNvPr id="23" name="Bonhomme 3" descr="Groupe">
            <a:extLst>
              <a:ext uri="{FF2B5EF4-FFF2-40B4-BE49-F238E27FC236}">
                <a16:creationId xmlns:a16="http://schemas.microsoft.com/office/drawing/2014/main" id="{C073B4D5-BEC9-7241-B6FC-540BB374B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4140" y="1657502"/>
            <a:ext cx="772611" cy="772611"/>
          </a:xfrm>
          <a:prstGeom prst="rect">
            <a:avLst/>
          </a:prstGeom>
        </p:spPr>
      </p:pic>
      <p:pic>
        <p:nvPicPr>
          <p:cNvPr id="22" name="Bonhomme 2" descr="Groupe">
            <a:extLst>
              <a:ext uri="{FF2B5EF4-FFF2-40B4-BE49-F238E27FC236}">
                <a16:creationId xmlns:a16="http://schemas.microsoft.com/office/drawing/2014/main" id="{553A03B0-D659-1843-A352-3331B73DA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4139" y="1657075"/>
            <a:ext cx="772611" cy="772611"/>
          </a:xfrm>
          <a:prstGeom prst="rect">
            <a:avLst/>
          </a:prstGeom>
        </p:spPr>
      </p:pic>
      <p:pic>
        <p:nvPicPr>
          <p:cNvPr id="8" name="Bonhomme 1" descr="Groupe">
            <a:extLst>
              <a:ext uri="{FF2B5EF4-FFF2-40B4-BE49-F238E27FC236}">
                <a16:creationId xmlns:a16="http://schemas.microsoft.com/office/drawing/2014/main" id="{A3EF1CE8-0961-8E4F-885F-C13E960A73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84139" y="1655949"/>
            <a:ext cx="772611" cy="7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5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Two methods for Web-search evaluation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pic>
        <p:nvPicPr>
          <p:cNvPr id="6" name="Graphique 5" descr="Processeur">
            <a:extLst>
              <a:ext uri="{FF2B5EF4-FFF2-40B4-BE49-F238E27FC236}">
                <a16:creationId xmlns:a16="http://schemas.microsoft.com/office/drawing/2014/main" id="{F6236235-F20E-D040-807F-55539DA8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8730" y="4895298"/>
            <a:ext cx="772610" cy="77261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145A03-3C72-4847-BC91-62DECDD8F732}"/>
              </a:ext>
            </a:extLst>
          </p:cNvPr>
          <p:cNvSpPr/>
          <p:nvPr/>
        </p:nvSpPr>
        <p:spPr>
          <a:xfrm>
            <a:off x="5285443" y="5681270"/>
            <a:ext cx="2921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Cost &amp; complexity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26974B5-ADBA-FD47-BFE4-65EFFA2610DC}"/>
              </a:ext>
            </a:extLst>
          </p:cNvPr>
          <p:cNvCxnSpPr>
            <a:cxnSpLocks/>
          </p:cNvCxnSpPr>
          <p:nvPr/>
        </p:nvCxnSpPr>
        <p:spPr>
          <a:xfrm flipV="1">
            <a:off x="3707098" y="1560000"/>
            <a:ext cx="1" cy="450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86F28-8939-494C-9D6D-8439ACA3DEFA}"/>
              </a:ext>
            </a:extLst>
          </p:cNvPr>
          <p:cNvSpPr/>
          <p:nvPr/>
        </p:nvSpPr>
        <p:spPr>
          <a:xfrm>
            <a:off x="3773248" y="1508760"/>
            <a:ext cx="2921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Effectiveness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5D6C1F4-94B6-F046-A1A4-BC7FBB6E7188}"/>
              </a:ext>
            </a:extLst>
          </p:cNvPr>
          <p:cNvCxnSpPr>
            <a:cxnSpLocks/>
          </p:cNvCxnSpPr>
          <p:nvPr/>
        </p:nvCxnSpPr>
        <p:spPr>
          <a:xfrm flipH="1" flipV="1">
            <a:off x="3685309" y="6048425"/>
            <a:ext cx="45000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que 23" descr="Groupe">
            <a:extLst>
              <a:ext uri="{FF2B5EF4-FFF2-40B4-BE49-F238E27FC236}">
                <a16:creationId xmlns:a16="http://schemas.microsoft.com/office/drawing/2014/main" id="{4A24AAF5-EE67-284D-8BAF-0C5B1F1DF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2912" y="2963654"/>
            <a:ext cx="772611" cy="772611"/>
          </a:xfrm>
          <a:prstGeom prst="rect">
            <a:avLst/>
          </a:prstGeom>
        </p:spPr>
      </p:pic>
      <p:pic>
        <p:nvPicPr>
          <p:cNvPr id="23" name="Graphique 22" descr="Groupe">
            <a:extLst>
              <a:ext uri="{FF2B5EF4-FFF2-40B4-BE49-F238E27FC236}">
                <a16:creationId xmlns:a16="http://schemas.microsoft.com/office/drawing/2014/main" id="{C073B4D5-BEC9-7241-B6FC-540BB374BE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1930" y="2528086"/>
            <a:ext cx="772611" cy="772611"/>
          </a:xfrm>
          <a:prstGeom prst="rect">
            <a:avLst/>
          </a:prstGeom>
        </p:spPr>
      </p:pic>
      <p:pic>
        <p:nvPicPr>
          <p:cNvPr id="22" name="Graphique 21" descr="Groupe">
            <a:extLst>
              <a:ext uri="{FF2B5EF4-FFF2-40B4-BE49-F238E27FC236}">
                <a16:creationId xmlns:a16="http://schemas.microsoft.com/office/drawing/2014/main" id="{553A03B0-D659-1843-A352-3331B73DA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81927" y="2099625"/>
            <a:ext cx="772611" cy="772611"/>
          </a:xfrm>
          <a:prstGeom prst="rect">
            <a:avLst/>
          </a:prstGeom>
        </p:spPr>
      </p:pic>
      <p:pic>
        <p:nvPicPr>
          <p:cNvPr id="8" name="Graphique 7" descr="Groupe">
            <a:extLst>
              <a:ext uri="{FF2B5EF4-FFF2-40B4-BE49-F238E27FC236}">
                <a16:creationId xmlns:a16="http://schemas.microsoft.com/office/drawing/2014/main" id="{A3EF1CE8-0961-8E4F-885F-C13E960A73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81933" y="1646478"/>
            <a:ext cx="772611" cy="772611"/>
          </a:xfrm>
          <a:prstGeom prst="rect">
            <a:avLst/>
          </a:prstGeom>
        </p:spPr>
      </p:pic>
      <p:sp>
        <p:nvSpPr>
          <p:cNvPr id="18" name="Accolade fermante 17">
            <a:extLst>
              <a:ext uri="{FF2B5EF4-FFF2-40B4-BE49-F238E27FC236}">
                <a16:creationId xmlns:a16="http://schemas.microsoft.com/office/drawing/2014/main" id="{3FA9CE68-454B-DB46-9E09-CC39CF454A21}"/>
              </a:ext>
            </a:extLst>
          </p:cNvPr>
          <p:cNvSpPr/>
          <p:nvPr/>
        </p:nvSpPr>
        <p:spPr>
          <a:xfrm>
            <a:off x="8026400" y="1798320"/>
            <a:ext cx="508000" cy="17678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2EB68F-9E90-B440-80F9-7876D03DB30A}"/>
              </a:ext>
            </a:extLst>
          </p:cNvPr>
          <p:cNvSpPr/>
          <p:nvPr/>
        </p:nvSpPr>
        <p:spPr>
          <a:xfrm>
            <a:off x="8715277" y="1943576"/>
            <a:ext cx="22676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One parameter heavily affecting effectiveness is how well we know</a:t>
            </a:r>
            <a:r>
              <a:rPr lang="en" b="1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 when an user ends a search session</a:t>
            </a:r>
          </a:p>
        </p:txBody>
      </p:sp>
    </p:spTree>
    <p:extLst>
      <p:ext uri="{BB962C8B-B14F-4D97-AF65-F5344CB8AC3E}">
        <p14:creationId xmlns:p14="http://schemas.microsoft.com/office/powerpoint/2010/main" val="4162231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9588025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Some important vocabulary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pic>
        <p:nvPicPr>
          <p:cNvPr id="6" name="Graphique 5" descr="Cible">
            <a:extLst>
              <a:ext uri="{FF2B5EF4-FFF2-40B4-BE49-F238E27FC236}">
                <a16:creationId xmlns:a16="http://schemas.microsoft.com/office/drawing/2014/main" id="{F6236235-F20E-D040-807F-55539DA84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4553" y="2396298"/>
            <a:ext cx="772610" cy="77261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747AD23-E511-7443-9C44-EDD8B4C76EC0}"/>
              </a:ext>
            </a:extLst>
          </p:cNvPr>
          <p:cNvSpPr txBox="1">
            <a:spLocks/>
          </p:cNvSpPr>
          <p:nvPr/>
        </p:nvSpPr>
        <p:spPr>
          <a:xfrm>
            <a:off x="1695526" y="3267369"/>
            <a:ext cx="3270661" cy="418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Helvetica Neue Thin" panose="020B0403020202020204" pitchFamily="34" charset="0"/>
                <a:ea typeface="Helvetica Neue Thin" panose="020B0403020202020204" pitchFamily="34" charset="0"/>
              </a:rPr>
              <a:t>Benefit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D361E5-8CF0-0646-97DC-610EEFED6AB5}"/>
              </a:ext>
            </a:extLst>
          </p:cNvPr>
          <p:cNvSpPr/>
          <p:nvPr/>
        </p:nvSpPr>
        <p:spPr>
          <a:xfrm>
            <a:off x="1695526" y="3784323"/>
            <a:ext cx="3270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The </a:t>
            </a:r>
            <a:r>
              <a:rPr lang="en-US" b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amount of information </a:t>
            </a:r>
            <a:r>
              <a:rPr lang="en-US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on the studied subject that one can gain from the document</a:t>
            </a:r>
            <a:endParaRPr lang="en-US" b="1">
              <a:effectLst/>
              <a:latin typeface="Helvetica Neue UltraLight" panose="02000206000000020004" pitchFamily="2" charset="0"/>
              <a:ea typeface="Helvetica Neue UltraLight" panose="02000206000000020004" pitchFamily="2" charset="0"/>
            </a:endParaRPr>
          </a:p>
        </p:txBody>
      </p:sp>
      <p:pic>
        <p:nvPicPr>
          <p:cNvPr id="8" name="Graphique 7" descr="Livre de jeu">
            <a:extLst>
              <a:ext uri="{FF2B5EF4-FFF2-40B4-BE49-F238E27FC236}">
                <a16:creationId xmlns:a16="http://schemas.microsoft.com/office/drawing/2014/main" id="{A3EF1CE8-0961-8E4F-885F-C13E960A7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9342" y="2396297"/>
            <a:ext cx="772611" cy="77261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8AD7199-D923-5F4C-A05A-1B90EE97133E}"/>
              </a:ext>
            </a:extLst>
          </p:cNvPr>
          <p:cNvSpPr txBox="1">
            <a:spLocks/>
          </p:cNvSpPr>
          <p:nvPr/>
        </p:nvSpPr>
        <p:spPr>
          <a:xfrm>
            <a:off x="7574819" y="3267369"/>
            <a:ext cx="2921655" cy="418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Helvetica Neue Thin" panose="020B0403020202020204" pitchFamily="34" charset="0"/>
                <a:ea typeface="Helvetica Neue Thin" panose="020B0403020202020204" pitchFamily="34" charset="0"/>
              </a:rPr>
              <a:t>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9181F7-8D8F-9243-90D4-79DA09EB090A}"/>
              </a:ext>
            </a:extLst>
          </p:cNvPr>
          <p:cNvSpPr/>
          <p:nvPr/>
        </p:nvSpPr>
        <p:spPr>
          <a:xfrm>
            <a:off x="7509375" y="3784323"/>
            <a:ext cx="30525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Temporal and cognitive efforts </a:t>
            </a:r>
            <a:r>
              <a:rPr lang="en-US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in processing, reading and understanding documents</a:t>
            </a:r>
          </a:p>
        </p:txBody>
      </p:sp>
    </p:spTree>
    <p:extLst>
      <p:ext uri="{BB962C8B-B14F-4D97-AF65-F5344CB8AC3E}">
        <p14:creationId xmlns:p14="http://schemas.microsoft.com/office/powerpoint/2010/main" val="48050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821" y="491851"/>
            <a:ext cx="10934547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Current models for stopping point determination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pic>
        <p:nvPicPr>
          <p:cNvPr id="6" name="Graphique 5" descr="Cible">
            <a:extLst>
              <a:ext uri="{FF2B5EF4-FFF2-40B4-BE49-F238E27FC236}">
                <a16:creationId xmlns:a16="http://schemas.microsoft.com/office/drawing/2014/main" id="{F6236235-F20E-D040-807F-55539DA84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4553" y="2000612"/>
            <a:ext cx="772610" cy="772610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7747AD23-E511-7443-9C44-EDD8B4C76EC0}"/>
              </a:ext>
            </a:extLst>
          </p:cNvPr>
          <p:cNvSpPr txBox="1">
            <a:spLocks/>
          </p:cNvSpPr>
          <p:nvPr/>
        </p:nvSpPr>
        <p:spPr>
          <a:xfrm>
            <a:off x="1695526" y="2871683"/>
            <a:ext cx="3270661" cy="418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Helvetica Neue Thin" panose="020B0403020202020204" pitchFamily="34" charset="0"/>
                <a:ea typeface="Helvetica Neue Thin" panose="020B0403020202020204" pitchFamily="34" charset="0"/>
              </a:rPr>
              <a:t>Benefit</a:t>
            </a:r>
          </a:p>
        </p:txBody>
      </p:sp>
      <p:pic>
        <p:nvPicPr>
          <p:cNvPr id="8" name="Graphique 7" descr="Livre de jeu">
            <a:extLst>
              <a:ext uri="{FF2B5EF4-FFF2-40B4-BE49-F238E27FC236}">
                <a16:creationId xmlns:a16="http://schemas.microsoft.com/office/drawing/2014/main" id="{A3EF1CE8-0961-8E4F-885F-C13E960A7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9342" y="2000611"/>
            <a:ext cx="772611" cy="77261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8AD7199-D923-5F4C-A05A-1B90EE97133E}"/>
              </a:ext>
            </a:extLst>
          </p:cNvPr>
          <p:cNvSpPr txBox="1">
            <a:spLocks/>
          </p:cNvSpPr>
          <p:nvPr/>
        </p:nvSpPr>
        <p:spPr>
          <a:xfrm>
            <a:off x="7574819" y="2871683"/>
            <a:ext cx="2921655" cy="418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Helvetica Neue Thin" panose="020B0403020202020204" pitchFamily="34" charset="0"/>
                <a:ea typeface="Helvetica Neue Thin" panose="020B0403020202020204" pitchFamily="34" charset="0"/>
              </a:rPr>
              <a:t>Cost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40BA53-0F85-5545-B436-8A0EF0400F3C}"/>
              </a:ext>
            </a:extLst>
          </p:cNvPr>
          <p:cNvSpPr/>
          <p:nvPr/>
        </p:nvSpPr>
        <p:spPr>
          <a:xfrm>
            <a:off x="2217643" y="3575140"/>
            <a:ext cx="2217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Reciprocal</a:t>
            </a:r>
            <a:r>
              <a:rPr lang="fr-FR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Rank (RR)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CC45E-40EF-5A40-B3AB-8B259E40D6CC}"/>
              </a:ext>
            </a:extLst>
          </p:cNvPr>
          <p:cNvSpPr/>
          <p:nvPr/>
        </p:nvSpPr>
        <p:spPr>
          <a:xfrm>
            <a:off x="2146246" y="3944472"/>
            <a:ext cx="2360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User will stop once they find a perfect document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97588-A4A2-0D43-BE28-CE74AF51B9C1}"/>
              </a:ext>
            </a:extLst>
          </p:cNvPr>
          <p:cNvSpPr/>
          <p:nvPr/>
        </p:nvSpPr>
        <p:spPr>
          <a:xfrm>
            <a:off x="1695526" y="5063889"/>
            <a:ext cx="3270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b="1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Upper limit for benefit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6E916-B385-894D-AFE3-4A5E9AF3FF07}"/>
              </a:ext>
            </a:extLst>
          </p:cNvPr>
          <p:cNvSpPr/>
          <p:nvPr/>
        </p:nvSpPr>
        <p:spPr>
          <a:xfrm>
            <a:off x="8335912" y="3567825"/>
            <a:ext cx="139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Precision@N</a:t>
            </a:r>
            <a:endParaRPr lang="fr-FR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B2774-6EB4-3A42-88EA-99822263FD50}"/>
              </a:ext>
            </a:extLst>
          </p:cNvPr>
          <p:cNvSpPr/>
          <p:nvPr/>
        </p:nvSpPr>
        <p:spPr>
          <a:xfrm>
            <a:off x="7747934" y="3893289"/>
            <a:ext cx="26928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Percentage of relevant documents in top-N 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751DC-CA7E-324E-A70B-25481D86B5B6}"/>
              </a:ext>
            </a:extLst>
          </p:cNvPr>
          <p:cNvSpPr/>
          <p:nvPr/>
        </p:nvSpPr>
        <p:spPr>
          <a:xfrm>
            <a:off x="7459013" y="5063889"/>
            <a:ext cx="3270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b="1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Upper limit for cost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D62A7-C14E-EF45-9367-B5F9045668C0}"/>
              </a:ext>
            </a:extLst>
          </p:cNvPr>
          <p:cNvSpPr/>
          <p:nvPr/>
        </p:nvSpPr>
        <p:spPr>
          <a:xfrm>
            <a:off x="1695526" y="5463999"/>
            <a:ext cx="3270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Measures satisfaction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B5667B-E287-BE45-A267-1611C353D6B3}"/>
              </a:ext>
            </a:extLst>
          </p:cNvPr>
          <p:cNvSpPr/>
          <p:nvPr/>
        </p:nvSpPr>
        <p:spPr>
          <a:xfrm>
            <a:off x="7459012" y="5463999"/>
            <a:ext cx="3270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Measures frustration</a:t>
            </a:r>
          </a:p>
        </p:txBody>
      </p:sp>
    </p:spTree>
    <p:extLst>
      <p:ext uri="{BB962C8B-B14F-4D97-AF65-F5344CB8AC3E}">
        <p14:creationId xmlns:p14="http://schemas.microsoft.com/office/powerpoint/2010/main" val="1240748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9588025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Bejeweled Player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sp>
        <p:nvSpPr>
          <p:cNvPr id="21" name="Triangle 20" hidden="1">
            <a:extLst>
              <a:ext uri="{FF2B5EF4-FFF2-40B4-BE49-F238E27FC236}">
                <a16:creationId xmlns:a16="http://schemas.microsoft.com/office/drawing/2014/main" id="{C402422B-C31F-C346-8DAF-86ACC34369A6}"/>
              </a:ext>
            </a:extLst>
          </p:cNvPr>
          <p:cNvSpPr/>
          <p:nvPr/>
        </p:nvSpPr>
        <p:spPr>
          <a:xfrm flipV="1">
            <a:off x="4642186" y="5201081"/>
            <a:ext cx="294290" cy="262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21" hidden="1">
            <a:extLst>
              <a:ext uri="{FF2B5EF4-FFF2-40B4-BE49-F238E27FC236}">
                <a16:creationId xmlns:a16="http://schemas.microsoft.com/office/drawing/2014/main" id="{5EA970CD-10E6-9F4A-8C85-FF41AB3B4EE1}"/>
              </a:ext>
            </a:extLst>
          </p:cNvPr>
          <p:cNvSpPr/>
          <p:nvPr/>
        </p:nvSpPr>
        <p:spPr>
          <a:xfrm flipV="1">
            <a:off x="7916158" y="5236412"/>
            <a:ext cx="294290" cy="26275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E311AD2E-F27E-F54B-95B3-F7DD06BA6D34}"/>
              </a:ext>
            </a:extLst>
          </p:cNvPr>
          <p:cNvGrpSpPr/>
          <p:nvPr/>
        </p:nvGrpSpPr>
        <p:grpSpPr>
          <a:xfrm>
            <a:off x="729158" y="1508760"/>
            <a:ext cx="10644614" cy="4094557"/>
            <a:chOff x="494176" y="1541247"/>
            <a:chExt cx="10644614" cy="40945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D50B6C-11B2-2B47-838E-55ABF47E4B0E}"/>
                </a:ext>
              </a:extLst>
            </p:cNvPr>
            <p:cNvSpPr/>
            <p:nvPr/>
          </p:nvSpPr>
          <p:spPr>
            <a:xfrm>
              <a:off x="8778274" y="3713241"/>
              <a:ext cx="23605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The bar fills</a:t>
              </a:r>
            </a:p>
            <a:p>
              <a:pPr algn="ctr"/>
              <a: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Game is over</a:t>
              </a:r>
              <a:b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</a:br>
              <a: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(next level)</a:t>
              </a:r>
            </a:p>
            <a:p>
              <a:pPr algn="ctr"/>
              <a: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↓</a:t>
              </a:r>
            </a:p>
            <a:p>
              <a:pPr algn="ctr"/>
              <a:r>
                <a:rPr lang="en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Satisfaction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824904-3430-BD4A-9831-4981D8048B6E}"/>
                </a:ext>
              </a:extLst>
            </p:cNvPr>
            <p:cNvSpPr/>
            <p:nvPr/>
          </p:nvSpPr>
          <p:spPr>
            <a:xfrm>
              <a:off x="494176" y="3713242"/>
              <a:ext cx="23605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The bar empties</a:t>
              </a:r>
            </a:p>
            <a:p>
              <a:pPr algn="ctr"/>
              <a: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Game is over</a:t>
              </a:r>
              <a:b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</a:br>
              <a: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(player loses)</a:t>
              </a:r>
              <a:b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</a:br>
              <a:r>
                <a:rPr lang="en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↓</a:t>
              </a:r>
            </a:p>
            <a:p>
              <a:pPr algn="ctr"/>
              <a:r>
                <a:rPr lang="en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Frustration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714A28-5516-E748-9826-94511DDD4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6477" y="1541247"/>
              <a:ext cx="5258226" cy="3943670"/>
            </a:xfrm>
            <a:prstGeom prst="rect">
              <a:avLst/>
            </a:prstGeom>
          </p:spPr>
        </p:pic>
        <p:cxnSp>
          <p:nvCxnSpPr>
            <p:cNvPr id="24" name="Connecteur en angle 23">
              <a:extLst>
                <a:ext uri="{FF2B5EF4-FFF2-40B4-BE49-F238E27FC236}">
                  <a16:creationId xmlns:a16="http://schemas.microsoft.com/office/drawing/2014/main" id="{22EE272E-EE9B-2043-8577-412404AE177A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rot="16200000" flipH="1">
              <a:off x="3026931" y="3838072"/>
              <a:ext cx="409902" cy="3114897"/>
            </a:xfrm>
            <a:prstGeom prst="bentConnector3">
              <a:avLst>
                <a:gd name="adj1" fmla="val 15576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en angle 25">
              <a:extLst>
                <a:ext uri="{FF2B5EF4-FFF2-40B4-BE49-F238E27FC236}">
                  <a16:creationId xmlns:a16="http://schemas.microsoft.com/office/drawing/2014/main" id="{3014E1D3-4A56-B445-BA43-8ED3A86215C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rot="5400000">
              <a:off x="8788301" y="4465572"/>
              <a:ext cx="445234" cy="1895229"/>
            </a:xfrm>
            <a:prstGeom prst="bentConnector3">
              <a:avLst>
                <a:gd name="adj1" fmla="val 15134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14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9588025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Bejeweled Player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030583F-0716-1C42-80BD-8454C549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41" y="1691957"/>
            <a:ext cx="9605532" cy="470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7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9EA64-B00B-AB4C-BF00-6288AB8F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53" y="183197"/>
            <a:ext cx="9588025" cy="1325563"/>
          </a:xfrm>
        </p:spPr>
        <p:txBody>
          <a:bodyPr/>
          <a:lstStyle/>
          <a:p>
            <a:r>
              <a:rPr lang="en-US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Bejeweled Player Model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B31E97-CCE5-354A-9F97-3FF9F8450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9" t="50000"/>
          <a:stretch/>
        </p:blipFill>
        <p:spPr>
          <a:xfrm>
            <a:off x="-1" y="0"/>
            <a:ext cx="2449645" cy="1508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55B73B8-8971-A941-A9C9-DE490D2B89FE}"/>
                  </a:ext>
                </a:extLst>
              </p:cNvPr>
              <p:cNvSpPr txBox="1"/>
              <p:nvPr/>
            </p:nvSpPr>
            <p:spPr>
              <a:xfrm>
                <a:off x="3871253" y="1991628"/>
                <a:ext cx="4360424" cy="75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𝐹𝑢𝑛𝑐𝑡𝑖𝑜𝑛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𝐵𝑒𝑛𝑒𝑓𝑖𝑡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𝐶𝑜𝑠𝑡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55B73B8-8971-A941-A9C9-DE490D2B8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253" y="1991628"/>
                <a:ext cx="4360424" cy="755271"/>
              </a:xfrm>
              <a:prstGeom prst="rect">
                <a:avLst/>
              </a:prstGeom>
              <a:blipFill>
                <a:blip r:embed="rId4"/>
                <a:stretch>
                  <a:fillRect l="-5814" t="-118333" r="-1453" b="-18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45AF8C2-4474-0845-BD54-24713E370752}"/>
              </a:ext>
            </a:extLst>
          </p:cNvPr>
          <p:cNvSpPr/>
          <p:nvPr/>
        </p:nvSpPr>
        <p:spPr>
          <a:xfrm>
            <a:off x="3219663" y="3229767"/>
            <a:ext cx="5752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Helvetica Neue UltraLight" panose="02000206000000020004" pitchFamily="2" charset="0"/>
                <a:ea typeface="Helvetica Neue UltraLight" panose="02000206000000020004" pitchFamily="2" charset="0"/>
              </a:rPr>
              <a:t>An adapted choice of the different parameters can simulate both Benefit-oriented and Cost-oriented models currently used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FE073-929A-574E-8CEA-1F5305834FE2}"/>
              </a:ext>
            </a:extLst>
          </p:cNvPr>
          <p:cNvSpPr/>
          <p:nvPr/>
        </p:nvSpPr>
        <p:spPr>
          <a:xfrm>
            <a:off x="3219663" y="5227773"/>
            <a:ext cx="575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The BPM allows for model-abstraction</a:t>
            </a:r>
          </a:p>
          <a:p>
            <a:pPr algn="ctr"/>
            <a:r>
              <a:rPr lang="en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It is a “meta-model”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65B9C34-B70F-8440-A679-3E17F29DB47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4153097"/>
            <a:ext cx="0" cy="1074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339</Words>
  <Application>Microsoft Macintosh PowerPoint</Application>
  <PresentationFormat>Grand écran</PresentationFormat>
  <Paragraphs>65</Paragraphs>
  <Slides>11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 Neue</vt:lpstr>
      <vt:lpstr>Helvetica Neue Light</vt:lpstr>
      <vt:lpstr>Helvetica Neue Thin</vt:lpstr>
      <vt:lpstr>Helvetica Neue UltraLight</vt:lpstr>
      <vt:lpstr>Thème Office</vt:lpstr>
      <vt:lpstr>Evaluating Web Search with a Bejeweled Player Model</vt:lpstr>
      <vt:lpstr>Two methods for Web-search evaluation</vt:lpstr>
      <vt:lpstr>Two methods for Web-search evaluation</vt:lpstr>
      <vt:lpstr>Two methods for Web-search evaluation</vt:lpstr>
      <vt:lpstr>Some important vocabulary</vt:lpstr>
      <vt:lpstr>Current models for stopping point determination</vt:lpstr>
      <vt:lpstr>The Bejeweled Player Model</vt:lpstr>
      <vt:lpstr>The Bejeweled Player Model</vt:lpstr>
      <vt:lpstr>The Bejeweled Player Model</vt:lpstr>
      <vt:lpstr>The Bejeweled Player Model</vt:lpstr>
      <vt:lpstr>The Bejeweled Player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Web Search with a Bejeweled Player Model</dc:title>
  <dc:creator>Adam Hotait</dc:creator>
  <cp:lastModifiedBy>Adam Hotait</cp:lastModifiedBy>
  <cp:revision>17</cp:revision>
  <cp:lastPrinted>2019-03-14T10:14:08Z</cp:lastPrinted>
  <dcterms:created xsi:type="dcterms:W3CDTF">2019-03-13T20:34:37Z</dcterms:created>
  <dcterms:modified xsi:type="dcterms:W3CDTF">2019-03-14T10:14:15Z</dcterms:modified>
</cp:coreProperties>
</file>