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88" r:id="rId8"/>
    <p:sldId id="289" r:id="rId9"/>
    <p:sldId id="297" r:id="rId10"/>
    <p:sldId id="290" r:id="rId11"/>
    <p:sldId id="291" r:id="rId12"/>
    <p:sldId id="292" r:id="rId13"/>
    <p:sldId id="295" r:id="rId14"/>
    <p:sldId id="294" r:id="rId15"/>
    <p:sldId id="298"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B808D-9305-A959-AC72-9F9A1E8ADC1E}" v="363" dt="2024-08-27T09:07:07.777"/>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p:scale>
          <a:sx n="100" d="100"/>
          <a:sy n="100" d="100"/>
        </p:scale>
        <p:origin x="-1238" y="-1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8/27/2024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1685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253005" cy="3830130"/>
          </a:xfrm>
        </p:spPr>
        <p:txBody>
          <a:bodyPr/>
          <a:lstStyle/>
          <a:p>
            <a:r>
              <a:rPr lang="en-US" dirty="0"/>
              <a:t>Biodiversity in National Parks</a:t>
            </a:r>
            <a:br>
              <a:rPr lang="en-US" dirty="0"/>
            </a:br>
            <a:br>
              <a:rPr lang="en-US" dirty="0"/>
            </a:br>
            <a:r>
              <a:rPr lang="en-US" dirty="0"/>
              <a:t>Data Analysis Report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sz="2000" b="0" dirty="0"/>
              <a:t>Plot from the output of the last data manipulation</a:t>
            </a:r>
            <a:endParaRPr lang="en-US" dirty="0"/>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1167493" y="2087561"/>
            <a:ext cx="10678648" cy="1541913"/>
          </a:xfrm>
        </p:spPr>
        <p:txBody>
          <a:bodyPr vert="horz" lIns="91440" tIns="45720" rIns="91440" bIns="45720" rtlCol="0" anchor="t">
            <a:noAutofit/>
          </a:bodyPr>
          <a:lstStyle/>
          <a:p>
            <a:r>
              <a:rPr lang="en-US" dirty="0">
                <a:ea typeface="+mn-lt"/>
                <a:cs typeface="+mn-lt"/>
              </a:rPr>
              <a:t>From this chart one can see that Yellowstone and Bryce National Parks seem to be doing a great job with their bat populations since there are more sightings of protected bats compared to non-protected species. The Great Smoky Mountains National Park might need to beef up </a:t>
            </a:r>
            <a:r>
              <a:rPr lang="en-US">
                <a:ea typeface="+mn-lt"/>
                <a:cs typeface="+mn-lt"/>
              </a:rPr>
              <a:t>their</a:t>
            </a:r>
            <a:r>
              <a:rPr lang="en-US" dirty="0">
                <a:ea typeface="+mn-lt"/>
                <a:cs typeface="+mn-lt"/>
              </a:rPr>
              <a:t> efforts in conservation as they have seen more non-protected species. </a:t>
            </a:r>
            <a:endParaRPr lang="en-US" dirty="0"/>
          </a:p>
          <a:p>
            <a:endParaRPr lang="en-US" dirty="0"/>
          </a:p>
        </p:txBody>
      </p:sp>
      <p:pic>
        <p:nvPicPr>
          <p:cNvPr id="7" name="Picture 6">
            <a:extLst>
              <a:ext uri="{FF2B5EF4-FFF2-40B4-BE49-F238E27FC236}">
                <a16:creationId xmlns:a16="http://schemas.microsoft.com/office/drawing/2014/main" id="{3C4CFA50-E63F-A0B8-1740-DF2A89D59BF1}"/>
              </a:ext>
            </a:extLst>
          </p:cNvPr>
          <p:cNvPicPr>
            <a:picLocks noChangeAspect="1"/>
          </p:cNvPicPr>
          <p:nvPr/>
        </p:nvPicPr>
        <p:blipFill>
          <a:blip r:embed="rId3"/>
          <a:stretch>
            <a:fillRect/>
          </a:stretch>
        </p:blipFill>
        <p:spPr>
          <a:xfrm>
            <a:off x="1074955" y="3636659"/>
            <a:ext cx="10772775" cy="3133725"/>
          </a:xfrm>
          <a:prstGeom prst="rect">
            <a:avLst/>
          </a:prstGeom>
        </p:spPr>
      </p:pic>
    </p:spTree>
    <p:extLst>
      <p:ext uri="{BB962C8B-B14F-4D97-AF65-F5344CB8AC3E}">
        <p14:creationId xmlns:p14="http://schemas.microsoft.com/office/powerpoint/2010/main" val="90791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u="sng" dirty="0"/>
              <a:t>Conclusion</a:t>
            </a:r>
          </a:p>
        </p:txBody>
      </p:sp>
      <p:sp>
        <p:nvSpPr>
          <p:cNvPr id="7" name="Content Placeholder 6">
            <a:extLst>
              <a:ext uri="{FF2B5EF4-FFF2-40B4-BE49-F238E27FC236}">
                <a16:creationId xmlns:a16="http://schemas.microsoft.com/office/drawing/2014/main" id="{CC7FC500-BBFB-3AA4-BEDE-038CB94FFF61}"/>
              </a:ext>
            </a:extLst>
          </p:cNvPr>
          <p:cNvSpPr>
            <a:spLocks noGrp="1" noChangeAspect="1"/>
          </p:cNvSpPr>
          <p:nvPr>
            <p:ph idx="17"/>
          </p:nvPr>
        </p:nvSpPr>
        <p:spPr>
          <a:xfrm>
            <a:off x="823108" y="650518"/>
            <a:ext cx="4527323" cy="4287242"/>
          </a:xfrm>
        </p:spPr>
        <p:txBody>
          <a:bodyPr/>
          <a:lstStyle/>
          <a:p>
            <a:r>
              <a:rPr lang="en-US" sz="1400" dirty="0">
                <a:ea typeface="+mn-lt"/>
                <a:cs typeface="+mn-lt"/>
              </a:rPr>
              <a:t>There were 5,541 species of lives each national park. All of them can be divided into</a:t>
            </a:r>
            <a:endParaRPr lang="en-US" sz="1400"/>
          </a:p>
          <a:p>
            <a:r>
              <a:rPr lang="en-US" sz="1400" dirty="0">
                <a:ea typeface="+mn-lt"/>
                <a:cs typeface="+mn-lt"/>
              </a:rPr>
              <a:t>seven categories: vascular plant, non-vascular plant, bird, fish, mammal, amphibian, and</a:t>
            </a:r>
            <a:endParaRPr lang="en-US" sz="1400"/>
          </a:p>
          <a:p>
            <a:r>
              <a:rPr lang="en-US" sz="1400" dirty="0">
                <a:ea typeface="+mn-lt"/>
                <a:cs typeface="+mn-lt"/>
              </a:rPr>
              <a:t>reptile. Vascular plants had exceedingly high number of species (4,262 species). Meanwhile,</a:t>
            </a:r>
            <a:endParaRPr lang="en-US" sz="1400"/>
          </a:p>
          <a:p>
            <a:r>
              <a:rPr lang="en-US" sz="1400" dirty="0">
                <a:ea typeface="+mn-lt"/>
                <a:cs typeface="+mn-lt"/>
              </a:rPr>
              <a:t>birds ranked the second place regarding their biodiversity (488 species). 3.21% of species</a:t>
            </a:r>
            <a:endParaRPr lang="en-US" sz="1400"/>
          </a:p>
          <a:p>
            <a:r>
              <a:rPr lang="en-US" sz="1400" dirty="0">
                <a:ea typeface="+mn-lt"/>
                <a:cs typeface="+mn-lt"/>
              </a:rPr>
              <a:t>needed conservations. There were 151 species of concern, 9 species threatened, 15 species</a:t>
            </a:r>
            <a:endParaRPr lang="en-US" sz="1400" dirty="0"/>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vert="horz" lIns="91440" tIns="45720" rIns="91440" bIns="45720" rtlCol="0" anchor="t">
            <a:normAutofit/>
          </a:bodyPr>
          <a:lstStyle/>
          <a:p>
            <a:pPr marL="283210" indent="-283210"/>
            <a:r>
              <a:rPr lang="en-US" dirty="0">
                <a:ea typeface="+mn-lt"/>
                <a:cs typeface="+mn-lt"/>
              </a:rPr>
              <a:t>Species within each conservation status category had varying ranges of observations, with some overlap between the groups. Threatened species had shorter observation ranges, while endangered species had the shortest ranges overall. For the threatened group, half of the species had between 50 and 100 observations. In contrast, half of the endangered group had between 25 and 50 observations. Additionally, there was a high density of endangered species with 25 observations</a:t>
            </a:r>
            <a:endParaRPr lang="en-US" dirty="0"/>
          </a:p>
          <a:p>
            <a:pPr marL="566420" lvl="1" indent="-283210"/>
            <a:endParaRPr lang="en-US" dirty="0"/>
          </a:p>
          <a:p>
            <a:pPr marL="283210" indent="-283210"/>
            <a:endParaRPr lang="en-US" dirty="0"/>
          </a:p>
        </p:txBody>
      </p:sp>
    </p:spTree>
    <p:extLst>
      <p:ext uri="{BB962C8B-B14F-4D97-AF65-F5344CB8AC3E}">
        <p14:creationId xmlns:p14="http://schemas.microsoft.com/office/powerpoint/2010/main" val="85326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757D8A9-B6CE-B6E0-1944-C6C16ED8C06B}"/>
              </a:ext>
            </a:extLst>
          </p:cNvPr>
          <p:cNvSpPr>
            <a:spLocks noGrp="1"/>
          </p:cNvSpPr>
          <p:nvPr>
            <p:ph idx="1"/>
          </p:nvPr>
        </p:nvSpPr>
        <p:spPr/>
        <p:txBody>
          <a:bodyPr vert="horz" lIns="91440" tIns="45720" rIns="91440" bIns="45720" rtlCol="0" anchor="t">
            <a:noAutofit/>
          </a:bodyPr>
          <a:lstStyle/>
          <a:p>
            <a:r>
              <a:rPr lang="en-US" sz="1800" dirty="0">
                <a:ea typeface="+mn-lt"/>
                <a:cs typeface="+mn-lt"/>
              </a:rPr>
              <a:t>However, the severity levels varied across the different national parks. In Great Smoky Mountains National Park, the number of these animals was low, with about 10 observations per species. Similarly, Bryce National Park also had small numbers, ranging from 20 to 30 observations. These numbers corresponded with the total number of observations, as Great Smoky Mountains and Bryce National Parks had the fewest observations compared to other parks.</a:t>
            </a:r>
            <a:endParaRPr lang="en-US" sz="1800" dirty="0"/>
          </a:p>
          <a:p>
            <a:r>
              <a:rPr lang="en-US" sz="1800" dirty="0">
                <a:ea typeface="+mn-lt"/>
                <a:cs typeface="+mn-lt"/>
              </a:rPr>
              <a:t>The distribution of observations was consistent across all seven categories, but there were noticeable differences in observations based on the national park. Most species in Yellowstone National Park had the highest number of observations. Half of the species in Yellowstone, Yosemite, Bryce, and Great Smoky Mountains had approximately 250, 150, 100, and 75 observations, respectively. This suggests that Great Smoky Mountains might be considered at risk.</a:t>
            </a:r>
            <a:endParaRPr lang="en-US" sz="1800" dirty="0"/>
          </a:p>
          <a:p>
            <a:endParaRPr lang="en-US" dirty="0"/>
          </a:p>
        </p:txBody>
      </p:sp>
      <p:sp>
        <p:nvSpPr>
          <p:cNvPr id="6" name="TextBox 5">
            <a:extLst>
              <a:ext uri="{FF2B5EF4-FFF2-40B4-BE49-F238E27FC236}">
                <a16:creationId xmlns:a16="http://schemas.microsoft.com/office/drawing/2014/main" id="{7E59EC0C-4BFD-0821-EC76-6AE117D9531E}"/>
              </a:ext>
            </a:extLst>
          </p:cNvPr>
          <p:cNvSpPr txBox="1"/>
          <p:nvPr/>
        </p:nvSpPr>
        <p:spPr>
          <a:xfrm>
            <a:off x="1169096" y="1002082"/>
            <a:ext cx="33820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u="sng" dirty="0"/>
              <a:t>Conclusion</a:t>
            </a:r>
          </a:p>
        </p:txBody>
      </p:sp>
    </p:spTree>
    <p:extLst>
      <p:ext uri="{BB962C8B-B14F-4D97-AF65-F5344CB8AC3E}">
        <p14:creationId xmlns:p14="http://schemas.microsoft.com/office/powerpoint/2010/main" val="167816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4734239"/>
          </a:xfrm>
        </p:spPr>
        <p:txBody>
          <a:bodyPr vert="horz" lIns="91440" tIns="45720" rIns="91440" bIns="45720" rtlCol="0" anchor="t">
            <a:normAutofit/>
          </a:bodyPr>
          <a:lstStyle/>
          <a:p>
            <a:pPr marL="285750" indent="-285750">
              <a:buFont typeface="Calibri" panose="020B0604020202020204" pitchFamily="34" charset="0"/>
              <a:buChar char="-"/>
            </a:pPr>
            <a:r>
              <a:rPr lang="en-US" sz="1600">
                <a:ea typeface="+mn-lt"/>
                <a:cs typeface="+mn-lt"/>
              </a:rPr>
              <a:t>Introduction</a:t>
            </a:r>
            <a:endParaRPr lang="en-US" sz="1600" dirty="0"/>
          </a:p>
          <a:p>
            <a:pPr marL="285750" indent="-285750">
              <a:buFont typeface="Calibri" panose="020B0604020202020204" pitchFamily="34" charset="0"/>
              <a:buChar char="-"/>
            </a:pPr>
            <a:r>
              <a:rPr lang="en-US" sz="1600" dirty="0"/>
              <a:t>Analysis</a:t>
            </a:r>
          </a:p>
          <a:p>
            <a:pPr marL="285750" indent="-285750">
              <a:buFont typeface="Calibri" panose="020B0604020202020204" pitchFamily="34" charset="0"/>
              <a:buChar char="-"/>
            </a:pPr>
            <a:r>
              <a:rPr lang="en-US" sz="1600" dirty="0">
                <a:ea typeface="+mn-lt"/>
                <a:cs typeface="+mn-lt"/>
              </a:rPr>
              <a:t>Biodiversity by Categories</a:t>
            </a:r>
          </a:p>
          <a:p>
            <a:pPr marL="285750" indent="-285750">
              <a:buFont typeface="Calibri" panose="020B0604020202020204" pitchFamily="34" charset="0"/>
              <a:buChar char="-"/>
            </a:pPr>
            <a:r>
              <a:rPr lang="en-US" sz="1600" dirty="0">
                <a:ea typeface="+mn-lt"/>
                <a:cs typeface="+mn-lt"/>
              </a:rPr>
              <a:t>Biodiversity by Parks</a:t>
            </a:r>
          </a:p>
          <a:p>
            <a:pPr marL="285750" indent="-285750">
              <a:buFont typeface="Calibri" panose="020B0604020202020204" pitchFamily="34" charset="0"/>
              <a:buChar char="-"/>
            </a:pPr>
            <a:r>
              <a:rPr lang="en-US" sz="1600" dirty="0">
                <a:ea typeface="+mn-lt"/>
                <a:cs typeface="+mn-lt"/>
              </a:rPr>
              <a:t>Conservation status</a:t>
            </a:r>
          </a:p>
          <a:p>
            <a:pPr marL="285750" indent="-285750">
              <a:buFont typeface="Calibri" panose="020B0604020202020204" pitchFamily="34" charset="0"/>
              <a:buChar char="-"/>
            </a:pPr>
            <a:r>
              <a:rPr lang="en-US" sz="1600">
                <a:ea typeface="+mn-lt"/>
                <a:cs typeface="+mn-lt"/>
              </a:rPr>
              <a:t>Endangered Species</a:t>
            </a:r>
            <a:endParaRPr lang="en-US" sz="1600" dirty="0">
              <a:ea typeface="+mn-lt"/>
              <a:cs typeface="+mn-lt"/>
            </a:endParaRPr>
          </a:p>
          <a:p>
            <a:pPr marL="285750" indent="-285750">
              <a:buFont typeface="Calibri" panose="020B0604020202020204" pitchFamily="34" charset="0"/>
              <a:buChar char="-"/>
            </a:pPr>
            <a:r>
              <a:rPr lang="en-US" sz="1600" dirty="0">
                <a:ea typeface="+mn-lt"/>
                <a:cs typeface="+mn-lt"/>
              </a:rPr>
              <a:t>Threatened Species</a:t>
            </a:r>
          </a:p>
          <a:p>
            <a:pPr marL="285750" indent="-285750">
              <a:buFont typeface="Calibri" panose="020B0604020202020204" pitchFamily="34" charset="0"/>
              <a:buChar char="-"/>
            </a:pPr>
            <a:r>
              <a:rPr lang="en-US" sz="1600" dirty="0">
                <a:ea typeface="+mn-lt"/>
                <a:cs typeface="+mn-lt"/>
              </a:rPr>
              <a:t>Species of Concern</a:t>
            </a:r>
          </a:p>
          <a:p>
            <a:pPr marL="285750" indent="-285750">
              <a:buFont typeface="Calibri" panose="020B0604020202020204" pitchFamily="34" charset="0"/>
              <a:buChar char="-"/>
            </a:pPr>
            <a:r>
              <a:rPr lang="en-US" sz="1600" dirty="0">
                <a:ea typeface="+mn-lt"/>
                <a:cs typeface="+mn-lt"/>
              </a:rPr>
              <a:t>Distributions of Observations</a:t>
            </a:r>
          </a:p>
          <a:p>
            <a:pPr marL="285750" indent="-285750">
              <a:buFont typeface="Calibri" panose="020B0604020202020204" pitchFamily="34" charset="0"/>
              <a:buChar char="-"/>
            </a:pPr>
            <a:r>
              <a:rPr lang="en-US" sz="1600" dirty="0">
                <a:ea typeface="+mn-lt"/>
                <a:cs typeface="+mn-lt"/>
              </a:rPr>
              <a:t>Distributions of Observations by Categories</a:t>
            </a:r>
          </a:p>
          <a:p>
            <a:pPr marL="285750" indent="-285750">
              <a:buFont typeface="Calibri" panose="020B0604020202020204" pitchFamily="34" charset="0"/>
              <a:buChar char="-"/>
            </a:pPr>
            <a:r>
              <a:rPr lang="en-US" sz="1600" dirty="0">
                <a:ea typeface="+mn-lt"/>
                <a:cs typeface="+mn-lt"/>
              </a:rPr>
              <a:t>Distributions of Observations by National Parks</a:t>
            </a:r>
          </a:p>
          <a:p>
            <a:pPr marL="285750" indent="-285750">
              <a:buFont typeface="Calibri" panose="020B0604020202020204" pitchFamily="34" charset="0"/>
              <a:buChar char="-"/>
            </a:pPr>
            <a:r>
              <a:rPr lang="en-US" sz="1600">
                <a:ea typeface="+mn-lt"/>
                <a:cs typeface="+mn-lt"/>
              </a:rPr>
              <a:t>Distributions of Observations by Conservation Status</a:t>
            </a:r>
            <a:endParaRPr lang="en-US" sz="1600" dirty="0">
              <a:ea typeface="+mn-lt"/>
              <a:cs typeface="+mn-lt"/>
            </a:endParaRPr>
          </a:p>
          <a:p>
            <a:pPr marL="285750" indent="-285750">
              <a:buFont typeface="Calibri" panose="020B0604020202020204" pitchFamily="34" charset="0"/>
              <a:buChar char="-"/>
            </a:pPr>
            <a:r>
              <a:rPr lang="en-US" sz="1600" dirty="0">
                <a:ea typeface="+mn-lt"/>
                <a:cs typeface="+mn-lt"/>
              </a:rPr>
              <a:t>Conclusions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10622071" cy="4114800"/>
          </a:xfrm>
        </p:spPr>
        <p:txBody>
          <a:bodyPr/>
          <a:lstStyle/>
          <a:p>
            <a:r>
              <a:rPr lang="en-US" sz="2800" u="sng" dirty="0">
                <a:ea typeface="+mj-lt"/>
                <a:cs typeface="+mj-lt"/>
              </a:rPr>
              <a:t>Introduction</a:t>
            </a:r>
            <a:br>
              <a:rPr lang="en-US" sz="1800" b="0" dirty="0">
                <a:ea typeface="+mj-lt"/>
                <a:cs typeface="+mj-lt"/>
              </a:rPr>
            </a:br>
            <a:r>
              <a:rPr lang="en-US" sz="1800" b="0" dirty="0">
                <a:ea typeface="+mj-lt"/>
                <a:cs typeface="+mj-lt"/>
              </a:rPr>
              <a:t>This study examines the biodiversity within four U.S. national parks: Yellowstone, Yosemite, Bryce, and Great Smoky Mountains. The dataset was sourced from the National Park Service and includes observation records of species in each park, along with information related to those species. The objective of this analysis is to assess the biodiversity by categories across these parks, identify species with specific conservation statuses, and analyze the distribution of observations based on categories, national parks, and conservation statuses.</a:t>
            </a:r>
            <a:endParaRPr lang="en-US" sz="1800" dirty="0"/>
          </a:p>
          <a:p>
            <a:r>
              <a:rPr lang="en-US" sz="1800" b="0" dirty="0">
                <a:ea typeface="+mj-lt"/>
                <a:cs typeface="+mj-lt"/>
              </a:rPr>
              <a:t>However, the analysis focuses solely on the total number of observations or the number of species remaining. It does not consider other factors related to their conservation status, such as population trends over time or known threats to the species.</a:t>
            </a:r>
            <a:endParaRPr lang="en-US" sz="1800"/>
          </a:p>
          <a:p>
            <a:endParaRPr lang="en-US" dirty="0"/>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974943" y="457200"/>
            <a:ext cx="5120640" cy="3200400"/>
          </a:xfrm>
        </p:spPr>
        <p:txBody>
          <a:bodyPr/>
          <a:lstStyle/>
          <a:p>
            <a:r>
              <a:rPr lang="en-US" dirty="0"/>
              <a:t>Analysis</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974941" y="3647162"/>
            <a:ext cx="5120640" cy="1839238"/>
          </a:xfrm>
        </p:spPr>
        <p:txBody>
          <a:bodyPr/>
          <a:lstStyle/>
          <a:p>
            <a:r>
              <a:rPr lang="en-US" sz="2000" dirty="0">
                <a:ea typeface="+mn-lt"/>
                <a:cs typeface="+mn-lt"/>
              </a:rPr>
              <a:t>Getting data from four national parks service, the dataset includes observations of each species found in each park.</a:t>
            </a:r>
            <a:endParaRPr lang="en-US" sz="2000" dirty="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Conservation Status Per Category</a:t>
            </a:r>
          </a:p>
        </p:txBody>
      </p:sp>
      <p:pic>
        <p:nvPicPr>
          <p:cNvPr id="2" name="Content Placeholder 1" descr="A screenshot of a computer&#10;&#10;Description automatically generated">
            <a:extLst>
              <a:ext uri="{FF2B5EF4-FFF2-40B4-BE49-F238E27FC236}">
                <a16:creationId xmlns:a16="http://schemas.microsoft.com/office/drawing/2014/main" id="{183260FE-FDA1-03AB-8957-809807A75D3B}"/>
              </a:ext>
            </a:extLst>
          </p:cNvPr>
          <p:cNvPicPr>
            <a:picLocks noGrp="1" noChangeAspect="1"/>
          </p:cNvPicPr>
          <p:nvPr>
            <p:ph idx="14"/>
          </p:nvPr>
        </p:nvPicPr>
        <p:blipFill>
          <a:blip r:embed="rId3"/>
          <a:stretch>
            <a:fillRect/>
          </a:stretch>
        </p:blipFill>
        <p:spPr>
          <a:xfrm>
            <a:off x="117486" y="2389133"/>
            <a:ext cx="6858391" cy="2273082"/>
          </a:xfrm>
        </p:spPr>
      </p:pic>
      <p:pic>
        <p:nvPicPr>
          <p:cNvPr id="4" name="Picture 3" descr="A graph of a number of species&#10;&#10;Description automatically generated">
            <a:extLst>
              <a:ext uri="{FF2B5EF4-FFF2-40B4-BE49-F238E27FC236}">
                <a16:creationId xmlns:a16="http://schemas.microsoft.com/office/drawing/2014/main" id="{FC2740B1-83F0-DD23-8319-8FB3854249BF}"/>
              </a:ext>
            </a:extLst>
          </p:cNvPr>
          <p:cNvPicPr>
            <a:picLocks noChangeAspect="1"/>
          </p:cNvPicPr>
          <p:nvPr/>
        </p:nvPicPr>
        <p:blipFill>
          <a:blip r:embed="rId4"/>
          <a:stretch>
            <a:fillRect/>
          </a:stretch>
        </p:blipFill>
        <p:spPr>
          <a:xfrm>
            <a:off x="7375808" y="2388817"/>
            <a:ext cx="4653289" cy="4241105"/>
          </a:xfrm>
          <a:prstGeom prst="rect">
            <a:avLst/>
          </a:prstGeom>
        </p:spPr>
      </p:pic>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dirty="0"/>
              <a:t>Protected Status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a:lstStyle/>
          <a:p>
            <a:r>
              <a:rPr lang="en-US" dirty="0"/>
              <a:t>Each categories status of protection</a:t>
            </a:r>
          </a:p>
        </p:txBody>
      </p:sp>
      <p:pic>
        <p:nvPicPr>
          <p:cNvPr id="4" name="Picture 3" descr="A screenshot of a computer&#10;&#10;Description automatically generated">
            <a:extLst>
              <a:ext uri="{FF2B5EF4-FFF2-40B4-BE49-F238E27FC236}">
                <a16:creationId xmlns:a16="http://schemas.microsoft.com/office/drawing/2014/main" id="{F0DC7EC4-0BE2-2FD6-3955-5B5734F3FFDA}"/>
              </a:ext>
            </a:extLst>
          </p:cNvPr>
          <p:cNvPicPr>
            <a:picLocks noChangeAspect="1"/>
          </p:cNvPicPr>
          <p:nvPr/>
        </p:nvPicPr>
        <p:blipFill>
          <a:blip r:embed="rId3"/>
          <a:stretch>
            <a:fillRect/>
          </a:stretch>
        </p:blipFill>
        <p:spPr>
          <a:xfrm>
            <a:off x="7530817" y="165905"/>
            <a:ext cx="4207570" cy="3269423"/>
          </a:xfrm>
          <a:prstGeom prst="rect">
            <a:avLst/>
          </a:prstGeom>
        </p:spPr>
      </p:pic>
      <p:pic>
        <p:nvPicPr>
          <p:cNvPr id="5" name="Picture 4" descr="A table with numbers and words&#10;&#10;Description automatically generated">
            <a:extLst>
              <a:ext uri="{FF2B5EF4-FFF2-40B4-BE49-F238E27FC236}">
                <a16:creationId xmlns:a16="http://schemas.microsoft.com/office/drawing/2014/main" id="{B7ED142A-447E-99B7-3667-978CB19C7FC1}"/>
              </a:ext>
            </a:extLst>
          </p:cNvPr>
          <p:cNvPicPr>
            <a:picLocks noChangeAspect="1"/>
          </p:cNvPicPr>
          <p:nvPr/>
        </p:nvPicPr>
        <p:blipFill>
          <a:blip r:embed="rId4"/>
          <a:stretch>
            <a:fillRect/>
          </a:stretch>
        </p:blipFill>
        <p:spPr>
          <a:xfrm>
            <a:off x="7525728" y="3601038"/>
            <a:ext cx="4238625" cy="2390775"/>
          </a:xfrm>
          <a:prstGeom prst="rect">
            <a:avLst/>
          </a:prstGeom>
        </p:spPr>
      </p:pic>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sz="2800" b="0" dirty="0">
                <a:ea typeface="+mj-lt"/>
                <a:cs typeface="+mj-lt"/>
              </a:rPr>
              <a:t>Results of the bat species will be merged with observations to create a Data Frame with observations of bats across the four national parks</a:t>
            </a:r>
            <a:endParaRPr lang="en-US" sz="2800" dirty="0"/>
          </a:p>
        </p:txBody>
      </p:sp>
      <p:pic>
        <p:nvPicPr>
          <p:cNvPr id="2" name="Content Placeholder 1" descr="A screenshot of a computer&#10;&#10;Description automatically generated">
            <a:extLst>
              <a:ext uri="{FF2B5EF4-FFF2-40B4-BE49-F238E27FC236}">
                <a16:creationId xmlns:a16="http://schemas.microsoft.com/office/drawing/2014/main" id="{A5668492-264C-4834-8295-7BFFA2B6263A}"/>
              </a:ext>
            </a:extLst>
          </p:cNvPr>
          <p:cNvPicPr>
            <a:picLocks noGrp="1" noChangeAspect="1"/>
          </p:cNvPicPr>
          <p:nvPr>
            <p:ph idx="1"/>
          </p:nvPr>
        </p:nvPicPr>
        <p:blipFill>
          <a:blip r:embed="rId3"/>
          <a:stretch>
            <a:fillRect/>
          </a:stretch>
        </p:blipFill>
        <p:spPr>
          <a:xfrm>
            <a:off x="426370" y="1940905"/>
            <a:ext cx="9266755" cy="4250549"/>
          </a:xfrm>
        </p:spPr>
      </p:pic>
    </p:spTree>
    <p:extLst>
      <p:ext uri="{BB962C8B-B14F-4D97-AF65-F5344CB8AC3E}">
        <p14:creationId xmlns:p14="http://schemas.microsoft.com/office/powerpoint/2010/main" val="126593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010917" y="309090"/>
            <a:ext cx="9779183" cy="1706563"/>
          </a:xfrm>
        </p:spPr>
        <p:txBody>
          <a:bodyPr/>
          <a:lstStyle/>
          <a:p>
            <a:r>
              <a:rPr lang="en-US" sz="4000" b="0">
                <a:ea typeface="+mj-lt"/>
                <a:cs typeface="+mj-lt"/>
              </a:rPr>
              <a:t>Total bat observations (across all species) </a:t>
            </a:r>
            <a:r>
              <a:rPr lang="en-US" sz="4000" b="0" dirty="0">
                <a:ea typeface="+mj-lt"/>
                <a:cs typeface="+mj-lt"/>
              </a:rPr>
              <a:t>were made at each national park</a:t>
            </a:r>
            <a:endParaRPr lang="en-US" sz="4000" dirty="0"/>
          </a:p>
        </p:txBody>
      </p:sp>
      <p:pic>
        <p:nvPicPr>
          <p:cNvPr id="2" name="Content Placeholder 1" descr="A screenshot of a computer&#10;&#10;Description automatically generated">
            <a:extLst>
              <a:ext uri="{FF2B5EF4-FFF2-40B4-BE49-F238E27FC236}">
                <a16:creationId xmlns:a16="http://schemas.microsoft.com/office/drawing/2014/main" id="{2868BD18-9AEF-71C7-1048-85EC69A28F59}"/>
              </a:ext>
            </a:extLst>
          </p:cNvPr>
          <p:cNvPicPr>
            <a:picLocks noGrp="1" noChangeAspect="1"/>
          </p:cNvPicPr>
          <p:nvPr>
            <p:ph idx="12"/>
          </p:nvPr>
        </p:nvPicPr>
        <p:blipFill>
          <a:blip r:embed="rId3"/>
          <a:stretch>
            <a:fillRect/>
          </a:stretch>
        </p:blipFill>
        <p:spPr>
          <a:xfrm>
            <a:off x="3277232" y="2544665"/>
            <a:ext cx="4952608" cy="2353588"/>
          </a:xfrm>
        </p:spPr>
      </p:pic>
    </p:spTree>
    <p:extLst>
      <p:ext uri="{BB962C8B-B14F-4D97-AF65-F5344CB8AC3E}">
        <p14:creationId xmlns:p14="http://schemas.microsoft.com/office/powerpoint/2010/main" val="265210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sz="3600" b="0" dirty="0">
                <a:ea typeface="+mj-lt"/>
                <a:cs typeface="+mj-lt"/>
              </a:rPr>
              <a:t>Each park broken down by protected bats vs. non-protected bat sightings</a:t>
            </a:r>
            <a:endParaRPr lang="en-US" sz="3600"/>
          </a:p>
        </p:txBody>
      </p:sp>
      <p:pic>
        <p:nvPicPr>
          <p:cNvPr id="6" name="Picture 5" descr="A screenshot of a computer&#10;&#10;Description automatically generated">
            <a:extLst>
              <a:ext uri="{FF2B5EF4-FFF2-40B4-BE49-F238E27FC236}">
                <a16:creationId xmlns:a16="http://schemas.microsoft.com/office/drawing/2014/main" id="{C8F656D7-366A-D8CE-DBC4-DCA6D178016B}"/>
              </a:ext>
            </a:extLst>
          </p:cNvPr>
          <p:cNvPicPr>
            <a:picLocks noChangeAspect="1"/>
          </p:cNvPicPr>
          <p:nvPr/>
        </p:nvPicPr>
        <p:blipFill>
          <a:blip r:embed="rId3"/>
          <a:stretch>
            <a:fillRect/>
          </a:stretch>
        </p:blipFill>
        <p:spPr>
          <a:xfrm>
            <a:off x="1169880" y="2828207"/>
            <a:ext cx="4820954" cy="3017859"/>
          </a:xfrm>
          <a:prstGeom prst="rect">
            <a:avLst/>
          </a:prstGeom>
        </p:spPr>
      </p:pic>
    </p:spTree>
    <p:extLst>
      <p:ext uri="{BB962C8B-B14F-4D97-AF65-F5344CB8AC3E}">
        <p14:creationId xmlns:p14="http://schemas.microsoft.com/office/powerpoint/2010/main" val="36264958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Biodiversity in National Parks  Data Analysis Report</vt:lpstr>
      <vt:lpstr>Contents</vt:lpstr>
      <vt:lpstr>Introduction This study examines the biodiversity within four U.S. national parks: Yellowstone, Yosemite, Bryce, and Great Smoky Mountains. The dataset was sourced from the National Park Service and includes observation records of species in each park, along with information related to those species. The objective of this analysis is to assess the biodiversity by categories across these parks, identify species with specific conservation statuses, and analyze the distribution of observations based on categories, national parks, and conservation statuses. However, the analysis focuses solely on the total number of observations or the number of species remaining. It does not consider other factors related to their conservation status, such as population trends over time or known threats to the species. </vt:lpstr>
      <vt:lpstr>Analysis</vt:lpstr>
      <vt:lpstr>Conservation Status Per Category</vt:lpstr>
      <vt:lpstr>Protected Status</vt:lpstr>
      <vt:lpstr>Results of the bat species will be merged with observations to create a Data Frame with observations of bats across the four national parks</vt:lpstr>
      <vt:lpstr>Total bat observations (across all species) were made at each national park</vt:lpstr>
      <vt:lpstr>Each park broken down by protected bats vs. non-protected bat sightings</vt:lpstr>
      <vt:lpstr>Plot from the output of the last data manipulation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118</cp:revision>
  <dcterms:created xsi:type="dcterms:W3CDTF">2024-08-27T08:44:35Z</dcterms:created>
  <dcterms:modified xsi:type="dcterms:W3CDTF">2024-08-27T09:07:37Z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