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2" r:id="rId10"/>
    <p:sldId id="294" r:id="rId11"/>
    <p:sldId id="295" r:id="rId12"/>
    <p:sldId id="296" r:id="rId13"/>
    <p:sldId id="297" r:id="rId14"/>
    <p:sldId id="298" r:id="rId15"/>
    <p:sldId id="300" r:id="rId16"/>
    <p:sldId id="302" r:id="rId17"/>
    <p:sldId id="303" r:id="rId18"/>
    <p:sldId id="304" r:id="rId19"/>
    <p:sldId id="305" r:id="rId20"/>
    <p:sldId id="299" r:id="rId21"/>
    <p:sldId id="306" r:id="rId22"/>
    <p:sldId id="308" r:id="rId23"/>
    <p:sldId id="309" r:id="rId24"/>
    <p:sldId id="307" r:id="rId25"/>
    <p:sldId id="310" r:id="rId26"/>
    <p:sldId id="312" r:id="rId27"/>
    <p:sldId id="313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46464"/>
    <a:srgbClr val="005288"/>
    <a:srgbClr val="009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3" autoAdjust="0"/>
    <p:restoredTop sz="98805" autoAdjust="0"/>
  </p:normalViewPr>
  <p:slideViewPr>
    <p:cSldViewPr snapToGrid="0" snapToObjects="1">
      <p:cViewPr>
        <p:scale>
          <a:sx n="75" d="100"/>
          <a:sy n="75" d="100"/>
        </p:scale>
        <p:origin x="-114" y="-14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nova_bkgrnd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972488" y="62141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45126C-C6D4-6540-9E4E-E1AEFE1FA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62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866"/>
            <a:ext cx="8229600" cy="5235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972488" y="62141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45126C-C6D4-6540-9E4E-E1AEFE1FA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nova_bkgrnd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06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9403"/>
            <a:ext cx="4038600" cy="51002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9403"/>
            <a:ext cx="4038600" cy="51002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47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972488" y="62141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45126C-C6D4-6540-9E4E-E1AEFE1FA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2817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52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2579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2817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52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2579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067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972488" y="62141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45126C-C6D4-6540-9E4E-E1AEFE1FA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59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972488" y="62141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45126C-C6D4-6540-9E4E-E1AEFE1FA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27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72488" y="62141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45126C-C6D4-6540-9E4E-E1AEFE1FA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4646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972488" y="62141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45126C-C6D4-6540-9E4E-E1AEFE1FA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2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66684"/>
            <a:ext cx="8229600" cy="51594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rgbClr val="00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972488" y="62141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45126C-C6D4-6540-9E4E-E1AEFE1FA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nova_bkgrnd-02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courses/electrical-engineering-and-computer-science/6-00sc-introduction-to-computer-science-and-programming-spring-2011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-ebooks.info/book/1041/" TargetMode="External"/><Relationship Id="rId5" Type="http://schemas.openxmlformats.org/officeDocument/2006/relationships/hyperlink" Target="http://www.slideshare.net/aweberinc/intro-to-scikit-learn-pydata-boston-2013" TargetMode="External"/><Relationship Id="rId4" Type="http://schemas.openxmlformats.org/officeDocument/2006/relationships/hyperlink" Target="http://blog.kaggle.com/2013/01/17/getting-started-with-pandas-predicting-sat-scores-for-new-york-city-school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rstechnica.com/science/2014/05/scientific-computings-future-can-any-coding-language-top-a-1950s-behemoth/" TargetMode="External"/><Relationship Id="rId2" Type="http://schemas.openxmlformats.org/officeDocument/2006/relationships/hyperlink" Target="http://www.rexeranalytics.com/Data-Miner-Survey-Results-201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ulialang.org/benchmarks/" TargetMode="External"/><Relationship Id="rId4" Type="http://schemas.openxmlformats.org/officeDocument/2006/relationships/hyperlink" Target="http://www.stat.wisc.edu/~bates/JuliaForRProgrammer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Beyond R: New Open Source Tools for Analytics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24100"/>
          </a:xfrm>
        </p:spPr>
        <p:txBody>
          <a:bodyPr/>
          <a:lstStyle/>
          <a:p>
            <a:r>
              <a:rPr lang="en-US" dirty="0" smtClean="0"/>
              <a:t>Adam </a:t>
            </a:r>
            <a:r>
              <a:rPr lang="en-US" dirty="0" err="1" smtClean="0"/>
              <a:t>McElhinney</a:t>
            </a:r>
            <a:endParaRPr lang="en-US" dirty="0" smtClean="0"/>
          </a:p>
          <a:p>
            <a:r>
              <a:rPr lang="en-US" dirty="0" smtClean="0"/>
              <a:t>Head of Business and Marketing Analytics</a:t>
            </a:r>
          </a:p>
          <a:p>
            <a:r>
              <a:rPr lang="en-US" dirty="0" smtClean="0"/>
              <a:t>Enova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Analytical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Analysis Languages (NAL): languages specifically designed to perform numerical or data analysis</a:t>
            </a:r>
          </a:p>
          <a:p>
            <a:r>
              <a:rPr lang="en-US" dirty="0" smtClean="0"/>
              <a:t>General Purpose Language Libraries (GPLL): code libraries for data analysis that extend the functionality of a general purpose programming language</a:t>
            </a:r>
          </a:p>
          <a:p>
            <a:r>
              <a:rPr lang="en-US" dirty="0" smtClean="0"/>
              <a:t>Spreadsheet and Graphical tools (SGT): software for data analysis that is primarily driven by a point and click interface</a:t>
            </a:r>
          </a:p>
        </p:txBody>
      </p:sp>
    </p:spTree>
    <p:extLst>
      <p:ext uri="{BB962C8B-B14F-4D97-AF65-F5344CB8AC3E}">
        <p14:creationId xmlns:p14="http://schemas.microsoft.com/office/powerpoint/2010/main" val="39032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Analytical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Analysis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Examples: SAS, R, </a:t>
            </a:r>
            <a:r>
              <a:rPr lang="en-US" dirty="0" err="1" smtClean="0"/>
              <a:t>Matlab</a:t>
            </a:r>
            <a:r>
              <a:rPr lang="en-US" dirty="0" smtClean="0"/>
              <a:t>, Julia, Fortran</a:t>
            </a:r>
          </a:p>
          <a:p>
            <a:pPr lvl="1"/>
            <a:r>
              <a:rPr lang="en-US" dirty="0" smtClean="0"/>
              <a:t>Pro’s:</a:t>
            </a:r>
          </a:p>
          <a:p>
            <a:pPr lvl="2"/>
            <a:r>
              <a:rPr lang="en-US" dirty="0" smtClean="0"/>
              <a:t>Can be very fast</a:t>
            </a:r>
          </a:p>
          <a:p>
            <a:pPr lvl="2"/>
            <a:r>
              <a:rPr lang="en-US" dirty="0" smtClean="0"/>
              <a:t>Extensive support for a variety of analytical techniques</a:t>
            </a:r>
          </a:p>
          <a:p>
            <a:pPr lvl="2"/>
            <a:r>
              <a:rPr lang="en-US" dirty="0" smtClean="0"/>
              <a:t>Many very mature options</a:t>
            </a:r>
          </a:p>
          <a:p>
            <a:pPr lvl="1"/>
            <a:r>
              <a:rPr lang="en-US" dirty="0" smtClean="0"/>
              <a:t>Con’s:</a:t>
            </a:r>
          </a:p>
          <a:p>
            <a:pPr lvl="2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Language portability issues</a:t>
            </a:r>
          </a:p>
          <a:p>
            <a:pPr lvl="2"/>
            <a:r>
              <a:rPr lang="en-US" dirty="0" smtClean="0"/>
              <a:t>May be specific to one academic discipline or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5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Analytical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Language Libraries </a:t>
            </a:r>
            <a:endParaRPr lang="en-US" dirty="0" smtClean="0"/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Scikit</a:t>
            </a:r>
            <a:r>
              <a:rPr lang="en-US" dirty="0" smtClean="0"/>
              <a:t>-Learn (Python), </a:t>
            </a:r>
            <a:r>
              <a:rPr lang="en-US" dirty="0" err="1" smtClean="0"/>
              <a:t>StatsPy</a:t>
            </a:r>
            <a:r>
              <a:rPr lang="en-US" dirty="0" smtClean="0"/>
              <a:t> (Python), </a:t>
            </a:r>
            <a:r>
              <a:rPr lang="en-US" dirty="0" err="1" smtClean="0"/>
              <a:t>Weka</a:t>
            </a:r>
            <a:r>
              <a:rPr lang="en-US" dirty="0" smtClean="0"/>
              <a:t> (Java)</a:t>
            </a:r>
          </a:p>
          <a:p>
            <a:pPr lvl="1"/>
            <a:r>
              <a:rPr lang="en-US" dirty="0" smtClean="0"/>
              <a:t>Pro’s:</a:t>
            </a:r>
          </a:p>
          <a:p>
            <a:pPr lvl="2"/>
            <a:r>
              <a:rPr lang="en-US" dirty="0" smtClean="0"/>
              <a:t>Easy to learn (for those familiar with basic programming)</a:t>
            </a:r>
          </a:p>
          <a:p>
            <a:pPr lvl="2"/>
            <a:r>
              <a:rPr lang="en-US" dirty="0" smtClean="0"/>
              <a:t>Simple to integrate with other programs</a:t>
            </a:r>
          </a:p>
          <a:p>
            <a:pPr lvl="1"/>
            <a:r>
              <a:rPr lang="en-US" dirty="0" smtClean="0"/>
              <a:t>Con’s:</a:t>
            </a:r>
          </a:p>
          <a:p>
            <a:pPr lvl="2"/>
            <a:r>
              <a:rPr lang="en-US" dirty="0" smtClean="0"/>
              <a:t>Varying levels of speed</a:t>
            </a:r>
          </a:p>
          <a:p>
            <a:pPr lvl="2"/>
            <a:r>
              <a:rPr lang="en-US" dirty="0" smtClean="0"/>
              <a:t>Inconsistent analytical coverage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Analytical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Spreadsheet and Graphical tools </a:t>
            </a:r>
            <a:endParaRPr lang="en-US" sz="2400" dirty="0" smtClean="0"/>
          </a:p>
          <a:p>
            <a:pPr lvl="1"/>
            <a:r>
              <a:rPr lang="en-US" sz="2400" dirty="0" smtClean="0"/>
              <a:t>Examples: Excel (</a:t>
            </a:r>
            <a:r>
              <a:rPr lang="en-US" sz="2400" dirty="0" err="1" smtClean="0"/>
              <a:t>XLStat</a:t>
            </a:r>
            <a:r>
              <a:rPr lang="en-US" sz="2400" dirty="0" smtClean="0"/>
              <a:t>, @Risk), </a:t>
            </a:r>
            <a:r>
              <a:rPr lang="en-US" sz="2400" dirty="0" err="1" smtClean="0"/>
              <a:t>Gnumeric</a:t>
            </a:r>
            <a:r>
              <a:rPr lang="en-US" sz="2400" dirty="0" smtClean="0"/>
              <a:t>, SPSS, PSPP, </a:t>
            </a:r>
            <a:r>
              <a:rPr lang="en-US" sz="2400" dirty="0" err="1" smtClean="0"/>
              <a:t>OpenStat</a:t>
            </a:r>
            <a:r>
              <a:rPr lang="en-US" sz="2400" dirty="0" smtClean="0"/>
              <a:t>, </a:t>
            </a:r>
            <a:r>
              <a:rPr lang="en-US" sz="2400" dirty="0" err="1" smtClean="0"/>
              <a:t>RapidMiner</a:t>
            </a:r>
            <a:endParaRPr lang="en-US" sz="2400" dirty="0" smtClean="0"/>
          </a:p>
          <a:p>
            <a:pPr lvl="1"/>
            <a:r>
              <a:rPr lang="en-US" sz="2400" dirty="0" smtClean="0"/>
              <a:t>Pro’s:</a:t>
            </a:r>
          </a:p>
          <a:p>
            <a:pPr lvl="2"/>
            <a:r>
              <a:rPr lang="en-US" dirty="0" smtClean="0"/>
              <a:t>Easy to learn (even for those NOT familiar with basic programming)</a:t>
            </a:r>
          </a:p>
          <a:p>
            <a:pPr lvl="2"/>
            <a:r>
              <a:rPr lang="en-US" dirty="0" smtClean="0"/>
              <a:t>Can be used by people without formal statistical training</a:t>
            </a:r>
          </a:p>
          <a:p>
            <a:pPr lvl="1"/>
            <a:r>
              <a:rPr lang="en-US" sz="2400" dirty="0" smtClean="0"/>
              <a:t>Con’s:</a:t>
            </a:r>
          </a:p>
          <a:p>
            <a:pPr lvl="2"/>
            <a:r>
              <a:rPr lang="en-US" dirty="0" smtClean="0"/>
              <a:t>Very slow</a:t>
            </a:r>
          </a:p>
          <a:p>
            <a:pPr lvl="2"/>
            <a:r>
              <a:rPr lang="en-US" dirty="0" smtClean="0"/>
              <a:t>Limited techniques available</a:t>
            </a:r>
          </a:p>
          <a:p>
            <a:pPr lvl="2"/>
            <a:r>
              <a:rPr lang="en-US" dirty="0" smtClean="0"/>
              <a:t>Poor integration with other technologies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Options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828712"/>
              </p:ext>
            </p:extLst>
          </p:nvPr>
        </p:nvGraphicFramePr>
        <p:xfrm>
          <a:off x="143225" y="801783"/>
          <a:ext cx="8891592" cy="530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622"/>
                <a:gridCol w="1020830"/>
                <a:gridCol w="6155140"/>
              </a:tblGrid>
              <a:tr h="351575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4394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SGT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 1 billion users</a:t>
                      </a:r>
                      <a:r>
                        <a:rPr lang="en-US" sz="1200" baseline="0" dirty="0" smtClean="0"/>
                        <a:t>, in all industries and skill levels. By far the most well known data analysis tool. Can be extended with 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baseline="0" dirty="0" smtClean="0"/>
                        <a:t> party add-ins.</a:t>
                      </a:r>
                      <a:endParaRPr lang="en-US" sz="1200" dirty="0"/>
                    </a:p>
                  </a:txBody>
                  <a:tcPr/>
                </a:tc>
              </a:tr>
              <a:tr h="54029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Gnumeric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SGT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Designed as an open source alternative to Excel</a:t>
                      </a:r>
                      <a:r>
                        <a:rPr lang="en-US" sz="1200" baseline="0" dirty="0" smtClean="0"/>
                        <a:t> with an emphasis on statistical analysis. Collaborates with R community to ensure high level of statistical accuracy and feature set.</a:t>
                      </a:r>
                      <a:endParaRPr lang="en-US" sz="1200" dirty="0"/>
                    </a:p>
                  </a:txBody>
                  <a:tcPr/>
                </a:tc>
              </a:tr>
              <a:tr h="4394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PSPP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SGT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Designed as an open source replacement for SPSS.</a:t>
                      </a:r>
                      <a:r>
                        <a:rPr lang="en-US" sz="1200" baseline="0" dirty="0" smtClean="0"/>
                        <a:t> Mimics SPSS layout, but has limited functionality.</a:t>
                      </a:r>
                      <a:endParaRPr lang="en-US" sz="1200" dirty="0"/>
                    </a:p>
                  </a:txBody>
                  <a:tcPr/>
                </a:tc>
              </a:tr>
              <a:tr h="43946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OpenStat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SGT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an SPSS like</a:t>
                      </a:r>
                      <a:r>
                        <a:rPr lang="en-US" sz="1200" baseline="0" dirty="0" smtClean="0"/>
                        <a:t> interface with lots of capabilities. However, is only supported by a handful of developers and community is dwindling.</a:t>
                      </a:r>
                      <a:endParaRPr lang="en-US" sz="1200" dirty="0"/>
                    </a:p>
                  </a:txBody>
                  <a:tcPr/>
                </a:tc>
              </a:tr>
              <a:tr h="43946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RapidMiner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SGT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Based on a point and click interface. Very powerful functionality and easy to use. Older</a:t>
                      </a:r>
                      <a:r>
                        <a:rPr lang="en-US" sz="1200" baseline="0" dirty="0" smtClean="0"/>
                        <a:t> versions of the code with limited functionality are open source. </a:t>
                      </a:r>
                      <a:endParaRPr lang="en-US" sz="1200" dirty="0"/>
                    </a:p>
                  </a:txBody>
                  <a:tcPr/>
                </a:tc>
              </a:tr>
              <a:tr h="4980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Specialized</a:t>
                      </a:r>
                      <a:r>
                        <a:rPr lang="en-US" sz="1200" baseline="0" dirty="0" smtClean="0"/>
                        <a:t> programming language for statistical analysis. By far the most comprehensive set of statistical tools available, but learning curve is steep.</a:t>
                      </a:r>
                      <a:endParaRPr lang="en-US" sz="1200" dirty="0"/>
                    </a:p>
                  </a:txBody>
                  <a:tcPr/>
                </a:tc>
              </a:tr>
              <a:tr h="4394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Designed as open source alternative to </a:t>
                      </a:r>
                      <a:r>
                        <a:rPr lang="en-US" sz="1200" dirty="0" err="1" smtClean="0"/>
                        <a:t>Matlab</a:t>
                      </a:r>
                      <a:r>
                        <a:rPr lang="en-US" sz="1200" dirty="0" smtClean="0"/>
                        <a:t>.</a:t>
                      </a:r>
                      <a:r>
                        <a:rPr lang="en-US" sz="1200" baseline="0" dirty="0" smtClean="0"/>
                        <a:t> Most </a:t>
                      </a:r>
                      <a:r>
                        <a:rPr lang="en-US" sz="1200" baseline="0" dirty="0" err="1" smtClean="0"/>
                        <a:t>Matlab</a:t>
                      </a:r>
                      <a:r>
                        <a:rPr lang="en-US" sz="1200" baseline="0" dirty="0" smtClean="0"/>
                        <a:t> code is directly compatible with Octave.</a:t>
                      </a:r>
                      <a:endParaRPr lang="en-US" sz="1200" dirty="0"/>
                    </a:p>
                  </a:txBody>
                  <a:tcPr/>
                </a:tc>
              </a:tr>
              <a:tr h="4888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Julia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Specialized</a:t>
                      </a:r>
                      <a:r>
                        <a:rPr lang="en-US" sz="1200" baseline="0" dirty="0" smtClean="0"/>
                        <a:t> programming language for technical computing. Designed to replace R, </a:t>
                      </a:r>
                      <a:r>
                        <a:rPr lang="en-US" sz="1200" baseline="0" dirty="0" err="1" smtClean="0"/>
                        <a:t>Matlab</a:t>
                      </a:r>
                      <a:r>
                        <a:rPr lang="en-US" sz="1200" baseline="0" dirty="0" smtClean="0"/>
                        <a:t> and C in one language. Relatively new and immature.</a:t>
                      </a:r>
                      <a:endParaRPr lang="en-US" sz="1200" dirty="0"/>
                    </a:p>
                  </a:txBody>
                  <a:tcPr/>
                </a:tc>
              </a:tr>
              <a:tr h="4888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 &amp; </a:t>
                      </a:r>
                      <a:r>
                        <a:rPr lang="en-US" sz="1600" dirty="0" err="1" smtClean="0"/>
                        <a:t>Weka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GPLL</a:t>
                      </a:r>
                      <a:r>
                        <a:rPr lang="en-US" sz="1200" baseline="0" dirty="0" smtClean="0"/>
                        <a:t>+ SGT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powerful set of data mining and statistics algorithms</a:t>
                      </a:r>
                      <a:r>
                        <a:rPr lang="en-US" sz="1200" baseline="0" dirty="0" smtClean="0"/>
                        <a:t> implemented in Java. Also provides GUI. Very popular with machine learning community. </a:t>
                      </a:r>
                      <a:endParaRPr lang="en-US" sz="1200" dirty="0"/>
                    </a:p>
                  </a:txBody>
                  <a:tcPr/>
                </a:tc>
              </a:tr>
              <a:tr h="6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 &amp; Orange &amp; </a:t>
                      </a:r>
                      <a:r>
                        <a:rPr lang="en-US" sz="1600" dirty="0" err="1" smtClean="0"/>
                        <a:t>Scikit</a:t>
                      </a:r>
                      <a:r>
                        <a:rPr lang="en-US" sz="1600" dirty="0" smtClean="0"/>
                        <a:t> &amp; Pandas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GPL </a:t>
                      </a:r>
                      <a:r>
                        <a:rPr lang="en-US" sz="1200" baseline="0" dirty="0" smtClean="0"/>
                        <a:t>+ SGT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general purpose programming language that prides</a:t>
                      </a:r>
                      <a:r>
                        <a:rPr lang="en-US" sz="1200" baseline="0" dirty="0" smtClean="0"/>
                        <a:t> itself on being easy to learn and fast development. </a:t>
                      </a:r>
                      <a:r>
                        <a:rPr lang="en-US" sz="1200" dirty="0" smtClean="0"/>
                        <a:t>Has very power machine learning</a:t>
                      </a:r>
                      <a:r>
                        <a:rPr lang="en-US" sz="1200" baseline="0" dirty="0" smtClean="0"/>
                        <a:t> and statistics libraries., with GUI’s available. Very active developer community.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15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Some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648198"/>
              </p:ext>
            </p:extLst>
          </p:nvPr>
        </p:nvGraphicFramePr>
        <p:xfrm>
          <a:off x="204246" y="827684"/>
          <a:ext cx="8233776" cy="239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43"/>
                <a:gridCol w="1526302"/>
                <a:gridCol w="1489075"/>
                <a:gridCol w="1021080"/>
                <a:gridCol w="1553274"/>
                <a:gridCol w="1526302"/>
              </a:tblGrid>
              <a:tr h="320009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Data Sets*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Unstructured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Variety of Backgrounds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 Support</a:t>
                      </a:r>
                      <a:endParaRPr lang="en-US" dirty="0"/>
                    </a:p>
                  </a:txBody>
                  <a:tcPr/>
                </a:tc>
              </a:tr>
              <a:tr h="182862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55676"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Weka</a:t>
                      </a:r>
                      <a:r>
                        <a:rPr lang="en-US" sz="1800" dirty="0" smtClean="0"/>
                        <a:t> (Java)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63121"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63121"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003300" y="3758844"/>
            <a:ext cx="7683500" cy="23673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246" y="3111500"/>
            <a:ext cx="8774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 on Scoring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Python includes Python + Orange + </a:t>
            </a:r>
            <a:r>
              <a:rPr lang="en-US" dirty="0" err="1" smtClean="0"/>
              <a:t>Scikit</a:t>
            </a:r>
            <a:r>
              <a:rPr lang="en-US" dirty="0" smtClean="0"/>
              <a:t>-learn + </a:t>
            </a:r>
            <a:r>
              <a:rPr lang="en-US" dirty="0" err="1" smtClean="0"/>
              <a:t>Statspy</a:t>
            </a:r>
            <a:r>
              <a:rPr lang="en-US" dirty="0" smtClean="0"/>
              <a:t> + Pandas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Rating based on “out of the box” support, or support with code </a:t>
            </a:r>
            <a:r>
              <a:rPr lang="en-US" dirty="0" smtClean="0"/>
              <a:t>imports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technology has significant customization </a:t>
            </a:r>
            <a:r>
              <a:rPr lang="en-US" dirty="0" smtClean="0"/>
              <a:t>capabilities (question of performance vs. effort)</a:t>
            </a:r>
          </a:p>
          <a:p>
            <a:r>
              <a:rPr lang="en-US" dirty="0" smtClean="0"/>
              <a:t>Large Data Set Notes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 offers libraries to deal with data too large to fit in 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Python typically processes and reads data significantly faster than 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Julia is by far the fastest language, but is much less mature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Weka</a:t>
            </a:r>
            <a:r>
              <a:rPr lang="en-US" dirty="0" smtClean="0"/>
              <a:t> (Java) can interface with </a:t>
            </a:r>
            <a:r>
              <a:rPr lang="en-US" dirty="0" err="1" smtClean="0"/>
              <a:t>Hadoop</a:t>
            </a:r>
            <a:r>
              <a:rPr lang="en-US" dirty="0" smtClean="0"/>
              <a:t> and other “Big Data” technologies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866"/>
            <a:ext cx="8229600" cy="62043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Scenario 1:</a:t>
            </a:r>
            <a:r>
              <a:rPr lang="en-US" dirty="0" smtClean="0"/>
              <a:t> Bread and Butter Data Analysis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65767"/>
              </p:ext>
            </p:extLst>
          </p:nvPr>
        </p:nvGraphicFramePr>
        <p:xfrm>
          <a:off x="457200" y="1511300"/>
          <a:ext cx="59325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531"/>
                <a:gridCol w="2958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One-time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Sophistication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-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 vs.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r>
                        <a:rPr lang="en-US" baseline="0" dirty="0" smtClean="0"/>
                        <a:t> time more important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Competency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165600"/>
            <a:ext cx="661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Recommended toolset: R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6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565" y="4935041"/>
            <a:ext cx="3801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Analysis: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Ad-hoc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Customer lifetime value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Direct mail response modeling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8792" y="5168900"/>
            <a:ext cx="380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Customer Attrition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866"/>
            <a:ext cx="8229600" cy="62043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Scenario 2:</a:t>
            </a:r>
            <a:r>
              <a:rPr lang="en-US" dirty="0" smtClean="0"/>
              <a:t> Continuously Updating Models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79470"/>
              </p:ext>
            </p:extLst>
          </p:nvPr>
        </p:nvGraphicFramePr>
        <p:xfrm>
          <a:off x="457200" y="1511300"/>
          <a:ext cx="59325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531"/>
                <a:gridCol w="2958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Updates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 or Unstructured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Sophistication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-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Analyst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 vs.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more important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Competency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 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1656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Recommended toolset: Python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6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565" y="4935041"/>
            <a:ext cx="380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Analysis: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Real-time fraud detection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Automated credit scoring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8792" y="5168900"/>
            <a:ext cx="3801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Call center prioritization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Real-time compliance monitoring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866"/>
            <a:ext cx="8229600" cy="62043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Scenario 3:</a:t>
            </a:r>
            <a:r>
              <a:rPr lang="en-US" dirty="0" smtClean="0"/>
              <a:t> Cutting-edge Research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51504"/>
              </p:ext>
            </p:extLst>
          </p:nvPr>
        </p:nvGraphicFramePr>
        <p:xfrm>
          <a:off x="457200" y="1511300"/>
          <a:ext cx="66167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557"/>
                <a:gridCol w="3299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One-time or 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Sophistication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or may not be 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Analyst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 vs.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most important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Competency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1656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Recommended toolset: Julia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6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565" y="4935041"/>
            <a:ext cx="3801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Analysis: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intense simulations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Complex financial calculations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8792" y="5168900"/>
            <a:ext cx="3801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Anything where computational performance is limiting factor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866"/>
            <a:ext cx="8229600" cy="62043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Scenario 4:</a:t>
            </a:r>
            <a:r>
              <a:rPr lang="en-US" dirty="0" smtClean="0"/>
              <a:t> Feature Extraction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29597"/>
              </p:ext>
            </p:extLst>
          </p:nvPr>
        </p:nvGraphicFramePr>
        <p:xfrm>
          <a:off x="457200" y="1511300"/>
          <a:ext cx="6400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307"/>
                <a:gridCol w="3191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One-time or 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</a:t>
                      </a:r>
                      <a:r>
                        <a:rPr lang="en-US" baseline="0" dirty="0" smtClean="0"/>
                        <a:t> Unstructured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Sophistication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–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or may not be 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r>
                        <a:rPr lang="en-US" baseline="0" dirty="0" smtClean="0"/>
                        <a:t> time more important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Competency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1656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Recommended toolset: Python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6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565" y="4935041"/>
            <a:ext cx="3801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Analysis: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Social media monitoring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Drawing data from web sources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8792" y="5168900"/>
            <a:ext cx="380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Parsing large quantities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2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Discuss why there is a need for new analytics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 what alternative analytics tools are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Understand the pro’s and con’s of each of the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View specific use cases of the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Have a roadmap for you to get started using these resources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210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Penetration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09" y="4330700"/>
            <a:ext cx="6035779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6625"/>
            <a:ext cx="27146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936625"/>
            <a:ext cx="1019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079500" y="1905000"/>
            <a:ext cx="2295525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3000" y="3848100"/>
            <a:ext cx="2295525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92200" y="2654300"/>
            <a:ext cx="2295525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0900" y="3708400"/>
            <a:ext cx="2701925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0" y="765968"/>
            <a:ext cx="4229100" cy="34718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Open source tools making headway</a:t>
            </a:r>
          </a:p>
          <a:p>
            <a:r>
              <a:rPr lang="en-US" dirty="0" smtClean="0"/>
              <a:t>Satisfaction is varied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1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Some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Gibbs Sampler: way of approximating a joint distribution where direct sampling is difficult. Relies on the conditional distributions.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32" y="2618066"/>
            <a:ext cx="5442068" cy="62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3736974"/>
            <a:ext cx="3313436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433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Some Tools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4866"/>
            <a:ext cx="8051800" cy="1014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R: 51.34 second runtime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4" y="2159000"/>
            <a:ext cx="5668935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47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Some Tools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4866"/>
            <a:ext cx="8051800" cy="1014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Python: 16.51 second runtime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4" y="1776413"/>
            <a:ext cx="6492875" cy="428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53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Some Tools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7113"/>
            <a:ext cx="5972175" cy="361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4866"/>
            <a:ext cx="8051800" cy="1014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Julia: .55 second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Benchmarks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66800"/>
            <a:ext cx="69818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77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getting started with Python</a:t>
            </a:r>
          </a:p>
          <a:p>
            <a:r>
              <a:rPr lang="en-US" dirty="0" smtClean="0"/>
              <a:t>Most flexible platform</a:t>
            </a:r>
          </a:p>
          <a:p>
            <a:r>
              <a:rPr lang="en-US" dirty="0" smtClean="0"/>
              <a:t>Can be optimized later if speed becomes an issue</a:t>
            </a:r>
          </a:p>
          <a:p>
            <a:r>
              <a:rPr lang="en-US" dirty="0" smtClean="0"/>
              <a:t>Can interface with a number of other languages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7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Purposed Training Schedule to Transition from Excel to Python. Programmers proficient in another general purpose language may want to skip 1 &amp; 2.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Complete </a:t>
            </a:r>
            <a:r>
              <a:rPr lang="en-US" sz="2400" dirty="0">
                <a:hlinkClick r:id="rId2"/>
              </a:rPr>
              <a:t>Code Academy Python Trainings </a:t>
            </a:r>
            <a:r>
              <a:rPr lang="en-US" sz="2400" dirty="0"/>
              <a:t>1-21</a:t>
            </a:r>
          </a:p>
          <a:p>
            <a:pPr marL="0" indent="0">
              <a:buNone/>
            </a:pPr>
            <a:r>
              <a:rPr lang="en-US" sz="2400" dirty="0"/>
              <a:t>2. Complete </a:t>
            </a:r>
            <a:r>
              <a:rPr lang="en-US" sz="2400" dirty="0">
                <a:hlinkClick r:id="rId3"/>
              </a:rPr>
              <a:t>MIT </a:t>
            </a:r>
            <a:r>
              <a:rPr lang="en-US" sz="2400" dirty="0" err="1">
                <a:hlinkClick r:id="rId3"/>
              </a:rPr>
              <a:t>OpenCourse</a:t>
            </a:r>
            <a:r>
              <a:rPr lang="en-US" sz="2400" dirty="0">
                <a:hlinkClick r:id="rId3"/>
              </a:rPr>
              <a:t> Intro to CS 2011 </a:t>
            </a:r>
            <a:r>
              <a:rPr lang="en-US" sz="2400" dirty="0"/>
              <a:t>Problem Sets 0-9</a:t>
            </a:r>
          </a:p>
          <a:p>
            <a:pPr marL="0" indent="0">
              <a:buNone/>
            </a:pPr>
            <a:r>
              <a:rPr lang="en-US" sz="2400" dirty="0"/>
              <a:t>3. Read and Follow Along with “</a:t>
            </a:r>
            <a:r>
              <a:rPr lang="en-US" sz="2400" dirty="0">
                <a:hlinkClick r:id="rId4"/>
              </a:rPr>
              <a:t>Getting Started with Pandas - Predicting SAT Scores for New York City Schools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r>
              <a:rPr lang="en-US" sz="2400" dirty="0"/>
              <a:t>4. Read and follow along with </a:t>
            </a:r>
            <a:r>
              <a:rPr lang="en-US" sz="2400" dirty="0">
                <a:hlinkClick r:id="rId5"/>
              </a:rPr>
              <a:t>Michael Becker’s “Intro to </a:t>
            </a:r>
            <a:r>
              <a:rPr lang="en-US" sz="2400" dirty="0" err="1">
                <a:hlinkClick r:id="rId5"/>
              </a:rPr>
              <a:t>scikit</a:t>
            </a:r>
            <a:r>
              <a:rPr lang="en-US" sz="2400" dirty="0">
                <a:hlinkClick r:id="rId5"/>
              </a:rPr>
              <a:t>-learn” </a:t>
            </a:r>
            <a:r>
              <a:rPr lang="en-US" sz="2400" dirty="0"/>
              <a:t>talk</a:t>
            </a:r>
          </a:p>
          <a:p>
            <a:pPr marL="0" indent="0">
              <a:buNone/>
            </a:pPr>
            <a:r>
              <a:rPr lang="en-US" sz="2400" dirty="0"/>
              <a:t>5. [Optional] Read Python for </a:t>
            </a:r>
            <a:r>
              <a:rPr lang="en-US" sz="2400" dirty="0">
                <a:hlinkClick r:id="rId6"/>
              </a:rPr>
              <a:t>Data Analysis (free e-book)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215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Slides 4, 5 and 19: All survey results taken from the 2013 Data </a:t>
            </a:r>
            <a:r>
              <a:rPr lang="en-US" sz="2000" dirty="0"/>
              <a:t>Miner Survey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www.rexeranalytics.com/Data-Miner-Survey-Results-2013.html</a:t>
            </a:r>
            <a:endParaRPr lang="en-US" sz="2000" dirty="0" smtClean="0"/>
          </a:p>
          <a:p>
            <a:r>
              <a:rPr lang="en-US" sz="2000" dirty="0" smtClean="0"/>
              <a:t>Slides 4, 5 and 6: Job trends data from indeed.com</a:t>
            </a:r>
          </a:p>
          <a:p>
            <a:r>
              <a:rPr lang="en-US" sz="2000" dirty="0" smtClean="0"/>
              <a:t>Slide 7</a:t>
            </a:r>
            <a:r>
              <a:rPr lang="en-US" sz="2000" dirty="0"/>
              <a:t>: Article taken from </a:t>
            </a:r>
            <a:r>
              <a:rPr lang="en-US" sz="2000" dirty="0">
                <a:hlinkClick r:id="rId3"/>
              </a:rPr>
              <a:t>http://arstechnica.com/science/2014/05/scientific-computings-future-can-any-coding-language-top-a-1950s-behemoth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Slides 20, 21 and 23: Gibbs sampler problem and </a:t>
            </a:r>
            <a:r>
              <a:rPr lang="en-US" sz="2000" dirty="0"/>
              <a:t>code borrowed from </a:t>
            </a:r>
            <a:r>
              <a:rPr lang="en-US" sz="2000" dirty="0">
                <a:hlinkClick r:id="rId4"/>
              </a:rPr>
              <a:t>http://www.stat.wisc.edu/~</a:t>
            </a:r>
            <a:r>
              <a:rPr lang="en-US" sz="2000" dirty="0" smtClean="0">
                <a:hlinkClick r:id="rId4"/>
              </a:rPr>
              <a:t>bates/JuliaForRProgrammers.pdf</a:t>
            </a:r>
            <a:endParaRPr lang="en-US" sz="2000" dirty="0" smtClean="0"/>
          </a:p>
          <a:p>
            <a:r>
              <a:rPr lang="en-US" sz="2000" dirty="0" smtClean="0"/>
              <a:t>Slide 24: </a:t>
            </a:r>
            <a:r>
              <a:rPr lang="en-US" sz="2000" dirty="0"/>
              <a:t>Language speed benchmarks taken from </a:t>
            </a:r>
            <a:r>
              <a:rPr lang="en-US" sz="2000" dirty="0">
                <a:hlinkClick r:id="rId5"/>
              </a:rPr>
              <a:t>http://julialang.org/benchmarks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361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Enova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Online lender operating in US, UK, </a:t>
            </a:r>
            <a:r>
              <a:rPr lang="en-US" sz="1400" dirty="0" smtClean="0"/>
              <a:t>Canada, Australia, Brazil and China</a:t>
            </a:r>
            <a:endParaRPr lang="en-US" sz="1400" dirty="0"/>
          </a:p>
          <a:p>
            <a:r>
              <a:rPr lang="en-US" sz="1400" dirty="0" smtClean="0"/>
              <a:t>Product offerings</a:t>
            </a:r>
          </a:p>
          <a:p>
            <a:pPr lvl="1"/>
            <a:r>
              <a:rPr lang="en-US" sz="1400" dirty="0" smtClean="0"/>
              <a:t>Installment Loans</a:t>
            </a:r>
          </a:p>
          <a:p>
            <a:pPr lvl="1"/>
            <a:r>
              <a:rPr lang="en-US" sz="1400" dirty="0" smtClean="0"/>
              <a:t>Consumer Lines of Credit</a:t>
            </a:r>
          </a:p>
          <a:p>
            <a:pPr lvl="1"/>
            <a:r>
              <a:rPr lang="en-US" sz="1400" dirty="0" smtClean="0"/>
              <a:t>Cash Advance</a:t>
            </a:r>
          </a:p>
          <a:p>
            <a:pPr lvl="1"/>
            <a:r>
              <a:rPr lang="en-US" sz="1400" dirty="0" smtClean="0"/>
              <a:t>Small Business Lines of Credit</a:t>
            </a:r>
            <a:endParaRPr lang="en-US" sz="1400" dirty="0"/>
          </a:p>
          <a:p>
            <a:r>
              <a:rPr lang="en-US" sz="1400" dirty="0"/>
              <a:t>800 employees headquartered in Chicago</a:t>
            </a:r>
          </a:p>
          <a:p>
            <a:r>
              <a:rPr lang="en-US" sz="1400" dirty="0"/>
              <a:t>Over 3 million customers worldwide</a:t>
            </a:r>
          </a:p>
          <a:p>
            <a:r>
              <a:rPr lang="en-US" sz="1400" dirty="0" smtClean="0"/>
              <a:t>40+ </a:t>
            </a:r>
            <a:r>
              <a:rPr lang="en-US" sz="1400" dirty="0"/>
              <a:t>person Analytics department, broken into </a:t>
            </a:r>
            <a:r>
              <a:rPr lang="en-US" sz="1400" dirty="0" smtClean="0"/>
              <a:t>5 </a:t>
            </a:r>
            <a:r>
              <a:rPr lang="en-US" sz="1400" dirty="0"/>
              <a:t>teams</a:t>
            </a:r>
          </a:p>
          <a:p>
            <a:pPr lvl="1"/>
            <a:r>
              <a:rPr lang="en-US" sz="1400" dirty="0"/>
              <a:t>Business Analytics</a:t>
            </a:r>
          </a:p>
          <a:p>
            <a:pPr lvl="1"/>
            <a:r>
              <a:rPr lang="en-US" sz="1400" dirty="0"/>
              <a:t>Marketing Analytics</a:t>
            </a:r>
          </a:p>
          <a:p>
            <a:pPr lvl="1"/>
            <a:r>
              <a:rPr lang="en-US" sz="1400" dirty="0"/>
              <a:t>Credit Analytics</a:t>
            </a:r>
          </a:p>
          <a:p>
            <a:pPr lvl="1"/>
            <a:r>
              <a:rPr lang="en-US" sz="1400" dirty="0"/>
              <a:t>Fraud </a:t>
            </a:r>
            <a:r>
              <a:rPr lang="en-US" sz="1400" dirty="0" smtClean="0"/>
              <a:t>Analytics</a:t>
            </a:r>
          </a:p>
          <a:p>
            <a:pPr lvl="1"/>
            <a:r>
              <a:rPr lang="en-US" sz="1400" dirty="0" smtClean="0"/>
              <a:t>Business Intelligence</a:t>
            </a:r>
            <a:endParaRPr lang="en-US" sz="1400" dirty="0"/>
          </a:p>
          <a:p>
            <a:r>
              <a:rPr lang="en-US" sz="1400" dirty="0"/>
              <a:t>Recognized as top employer</a:t>
            </a:r>
          </a:p>
          <a:p>
            <a:pPr lvl="1"/>
            <a:r>
              <a:rPr lang="en-US" sz="1400" dirty="0"/>
              <a:t>Brill Street + Company's Top 50 Employers for Gen Y Emerging Talent in Chicago 2012 &amp; 2013</a:t>
            </a:r>
          </a:p>
          <a:p>
            <a:pPr lvl="1"/>
            <a:r>
              <a:rPr lang="en-US" sz="1400" dirty="0"/>
              <a:t>IDG's Computerworld 2013 </a:t>
            </a:r>
            <a:r>
              <a:rPr lang="en-US" sz="1400" dirty="0" smtClean="0"/>
              <a:t>and 2014 List </a:t>
            </a:r>
            <a:r>
              <a:rPr lang="en-US" sz="1400" dirty="0"/>
              <a:t>of 100 Best Places to work in Information Technology</a:t>
            </a:r>
          </a:p>
          <a:p>
            <a:pPr lvl="1"/>
            <a:r>
              <a:rPr lang="en-US" sz="1400" dirty="0"/>
              <a:t>Achievers 50 Most Engaged Workplaces in the United States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357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new analytics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sizes are increasing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1436966"/>
            <a:ext cx="43624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5789"/>
            <a:ext cx="53340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6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</a:t>
            </a:r>
            <a:r>
              <a:rPr lang="en-US" dirty="0" smtClean="0"/>
              <a:t>need </a:t>
            </a:r>
            <a:r>
              <a:rPr lang="en-US" dirty="0"/>
              <a:t>new analytics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data growing in size and importance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3079750"/>
            <a:ext cx="52292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0" y="2197100"/>
            <a:ext cx="3469458" cy="310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7200" y="2743200"/>
            <a:ext cx="2971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1800" y="3162300"/>
            <a:ext cx="2971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500" y="4584700"/>
            <a:ext cx="2971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030" y="5021264"/>
            <a:ext cx="2971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new analytics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importance of real time analytics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39" y="1586187"/>
            <a:ext cx="3820673" cy="189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1" y="2387360"/>
            <a:ext cx="4940139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://www.mathworks.com/matlabcentral/fileexchange/screenshots/9325/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40" y="3483528"/>
            <a:ext cx="3608818" cy="25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6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new analytics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pervasiveness of data analysis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1841500"/>
            <a:ext cx="1333500" cy="1168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32000" y="1879600"/>
            <a:ext cx="1333500" cy="1168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5450" y="3517900"/>
            <a:ext cx="1333500" cy="1168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57400" y="3517900"/>
            <a:ext cx="1333500" cy="1168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38800" y="1917700"/>
            <a:ext cx="1333500" cy="1168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Fortran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27500" y="1917700"/>
            <a:ext cx="1333500" cy="1168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13300" y="3763964"/>
            <a:ext cx="1333500" cy="1168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2200" y="145260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31485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65700" y="33390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19700" y="15483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5097464"/>
            <a:ext cx="5581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67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new analytics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analytical methods constantly being developed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828800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s://encrypted-tbn0.gstatic.com/images?q=tbn:ANd9GcRoJU1Q60IusJCTkki8PyLw7Qm4Ysej4ghIMvFWpkDWClkaXV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7100"/>
            <a:ext cx="2930525" cy="25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xQSEBIUEBQVFRUVFxUUEhQUGBQUEBUUFRQWFxQUFBQYHCggGBolHBUUITEhJSkrLi4uFx8zODMsNygtLisBCgoKDg0OFxAQGCwgHiQsLCwsLTQsLCw3NS0rLCwsKywsLCwsLCwsKys3LDg0LCwsLCwsLCwsLCssLCwsKywuN//AABEIAO4A1AMBIgACEQEDEQH/xAAaAAEAAwEBAQAAAAAAAAAAAAAAAgMEAQUG/8QAQhAAAgECAQcFDgUDBAMAAAAAAAECAxEEBRIhMUFxkQYTUVJhFCIyQlNygYKSobHB0vAjM8LR0xVicwck4vE0Q+H/xAAaAQEBAQEBAQEAAAAAAAAAAAAAAQIDBAUG/8QAIhEBAAMAAgIBBQEAAAAAAAAAAAECEQMxBCFBEhMyUWEU/9oADAMBAAIRAxEAPwD4UAAAAAAAAAXAA5cXA6CNxcCQI3FwJAjcXAkCNztwOg5c6AAAAAAAAAAAAAAAAAAABkJSJMrUu+jvXxArlXXSuJHuhdK4ntZQynjlWqKlUioKTUE4wbtvauUf1TKHlafsQ/YuJry+6F0riO6F0riet/VcoeVp+xA6sq5Q8rT9iAweR3QulcR3QulcT11lXKHlKfsQH9Vyh5Sn7ECYrye6F0ric7oXSuJ6zyrj/KUvYgReWModen7EBg8zuhdK4hYhdK4noPK+UOvT9iBz+sZR2VIexT/YDJCqnqLkyWOxtapTp90NOalPUklbRbQtBTTYFoCAAAAAAAAAAAAAAAAAEZFEn3y3r4l8jPU1regPoXZ4izV05S0PV4MjfzEerHgjy60mqsmtak7elNfMn3XU6VwR6uLkrWMl5+SlrTsPR5iPVjwR7nJzk1DFRrSbUebtqjF3vCpLb/jXE+TWJqdZcEbMDlrE0VJUquZnWzrRi72Ukta6JS4m7c1c9M14rb7fTZY5JwoUqk73zI0XZwiryqVKsJrcnT0Pbc+SyNyCWPjUqQxcqc+6ZU3Tik404KvSpvOWempNVs5aLWjbaba/KPFzjOM62dGfhJxg76XLq6NMm9Gq55mHr4inFxpYirCLqc9mxcUlUzozvF5t0s6EHmp2birpnDkv9VcdaUydejT/ANKc9zUMbVV50lSzoX/DmsI5OpafhLutWtofN7L6PiOXWRpYDF8zCtOpF06dWEpXjLNqRvaSTautOo+qllHF9/8A7uss+UZys4R76GZmONorMS5qnojZPMjdaDysr5OeJquriak6lRpJyk4rRFWilGKSiklqSOWOr4jumfXlxZ6/JmtJ1neTfevW29qPTfJul/dxL8FkmFKWdG97W0u6sB3Kr8DfL9JVRJZU8XfL5EKJBegEAAAAAAAAAAAAAAAAAIyM9TWvQaJGeprQHtYh/iT85nLnMS/xJ+czlzSJpk84puM4KvzjjkU5xy4Fzkcciu5y4E2yLkQkziIjDlPXHfL5EaJLKPib5fpI0SKvQCAAAAAAAAAAAAAAAAAEZGaqaZGauB6+Kf4k/OZxHMW/xJ+czkZFEjlzjYC47cXBxlMGzlzgBiRxs42RbIMePfgb5fpFE5jvE3z/AEnaJEXoBAAAAAAAAAAAAAAAAACMjNXNMjLXA9PFv8SfnM4mcxX5k/OZy4aiErhSOAq4szjlyIYMdzjjZyxxkMdbIs62QbKmMuN8T1v0kqJDGeJ636SdEjK9AIAAAAAAAAAAAAAAAAARkZa5qkZa4G/FfmT85nEMV+ZPeziDpCaJIRie3kvk5VqpNuFKD8etJQi/NWmUvQmTVx4qR2x9vQ5KYWP5uJnP/FSzV7VSWngXPk3gZeDWxEX0yjRkuCaZPqax8C0QZ9jieRl//GxNKq+pO+HqPsWfeLfrI+YyhgKlGbhVhKElskrPeuldq0DUmGNkJMlIhIqYzYvxfW/SWUSrFeL636S2iVzntegEAgAAAAAAAAAAAAAAACMjLXNUjNXA2Yn8yfnFuEw8qk4wpxcpSajGMVeTb1JIpxH5k959ZkyccDheek7V68G4PbRw2pyXROo00nsitFrmZl2iGfEUqeCvnyjKpHROXhU4S6kOvNbXqvq1XPBx3KirNvm3m/3Pvqj46EdlhOeo1MTiJOnTTzMPCNnKU+hJ7Etb/Y8WnTMzaI7arSbT6fT4Tkvi8RTjUbTjNKUZVa2hp6U0lexZPkNilphGlL/HV7732PDwmHjN2qzcYpaHZz2rQls2l9fB04K9Gq3K+pRlB7845/deqPFssr4jGYOSVTnIX1Rq9/CSWvNlt9DPZydykp4iKpV1Z7Iyfe36actcX2fE+YxuJqVFFVZzmoXzc5uVr2vZvcuBVgMFGpUzJTVNvwG13rnsTezearaJcOSlqTk9Ppcs5FlSiqsLypSebnbYy6lTodtT1P3HhzPouTWXJU5VMPi456tzdaD/APZT7H11okpbn0nlZcwPMVpQUs6OiVOfXpy0wlvtr7UzUT8S5zEfDycT4vrfItolWJ8X1vii2idIcZ7XoBAIAAAAAAAAAAAAAAAAjIzVjTIzVgNuZnV2nqcrPdt9x3lVlF1J9jtZbFCCUacV2JJcCMZ2rve/ejzsqS/FfYkvdf5mXaem2vlBTnSWbelRSjCm9F140pW2yell2JlGpUcoQzE/Fvf09h5VA9jBR1Hj57Z6fW8Dii3tdQwt2t9u3gacTk1xV3GSXS4uPzZsoxutOvW3td9d/casVhJQzc9WzoqUdWmL1PQfPnl9vvx49ciHy9ehYw45qT0RUdFrLb2nvY6H3sPDxKPZwXfK87giIlRVx83OnOTvKmlFPxnFN6JPbodr9B7eU6ufTg+jU/7Zafj8T5uoepzn+3h6Fwuvke/9Pz8ethmrPwfW+RfRM034PrfI00TcOVu16AQCAAAAAAAAAAAAAAAAIyM1Y0yM1YCdepav6xRlaFqm9J/FfIZQ8Oe80Y2PO0Y1Frj4XT2/JmXbuJY6DPWwdQ8SnI20atjy89NfT8Hnir6ihWLqmIujwKOKLJ4zQfOnh9v0NfLrjRjKp4mJkX18RcwVah7OHjx8jzvJiYlTUZ6GJ73D0ltdn7m/mY8Hh3VqRitul9kVrZoyvVvVzVqgrenb+3oPe+D3sq3s3v5GqiY1s3v5GyiWHO3a9AIFQAAAAAAAAAAAAAAABGRmqmmRnq6wKcZ+ZPezTyfx0KVZRrflTdpdnbuMuLf4s/OZRVhcy6xL0uUWSlQqt0nnUpaYS15qelRb+D2nmQqG3J+VcxZlVZ0NW5GipkmNRZ1CS816eBJ/rVd7qwRrHXWNEeT+Jfg0ZyS2w75EqfJzFy8HD1n6tvic/t1dv9HJHphlVK0nJpJXb0JLWz2KvJivBrno83t753lbciuWIpYe6h38+n92dIiI6cb2tb8pe3hcRRyfgqjklPF1tEVrjBbPRHS+122avj6SelvW9Le2+05UqSqScpu7f3ZE2XGFsHq3v5G2iYKL0el/I30TTEr0AgEAAAAAAAAAAAAAAAARkZ6mtGiRnqa0BmxX5s/OZFF+JxUFOS5qTs3d30N7WRWLh5GXFkbiWedO5XDOg7xbi+w291w8jLjI48XDyMuMgNWB5V4ujohU4r9jdP8A1BxzVlNLcjxu6KfkZcZBV6fkZ8ZfsTF1zH5XxFd3q1ZS93/0yQom7uiHkZ8X+w7qh5GfFlRnUSMjQ8XDyVQg8TDydQGo0dXpfyN9ExRmn4Ka0vRLXqRtolYXoBAAAAAAAAAAAAAAAAACMjPU1r0GiRnqa16AKq9NOcnZeFLYunzWdjRXQuC+gnJrOlvl8WTW774EaQeHXVXsr+MhzK6q9lfxl73fH6SLj2e5/QBXGguqvZX8Q5hdVeyv4icY/wBvuf0ElHs9z+gCvmV1V7K/iOOguqvZX8Ra4f2+5/QRlDs9z+gCnmV1V7K6f8Zx0F1V7K/jLM1dHu/4HbLo+/ZAozbO3bu2LsRsomWT0/fQjVRKzK9AIAAAAAAAAAAAAAAAAARkZ6i0o0soqoCmpLvpb5be19pOMiqctLdnpu9fS94VVdD+/SF1ov8Af2iDt0ffslfPdj+/SOdXVfu/cGrFu+P0nU+z3P6SpVV1fviOeXV++INW37Pc/pEt3x+kq51dX74jnl1fviDXXbo+P7Btff8A0R51dX4/URdTs+P1EHL6fvoRtomOCber70drN1NFRYgAAAAAAAAAAAAAAAAAAIyiSAFDpEeZNNhYDNzI5k02FgM3MjmTTYWAzcyOZNNhYDNzIVE02FgKY0i1I6AAAAAAAAAAA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http://www.eastmarinedrive.com/contents/images/learn/compX/h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67" y="3886200"/>
            <a:ext cx="2382987" cy="266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new analytics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summary, we need tools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Accommodate larger data sizes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 effectively with unstructured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Easily support real-time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Approachable to users from a variety of academic and professional backgrounds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many new analytical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1471</Words>
  <Application>Microsoft Office PowerPoint</Application>
  <PresentationFormat>On-screen Show (4:3)</PresentationFormat>
  <Paragraphs>288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Beyond R: New Open Source Tools for Analytics</vt:lpstr>
      <vt:lpstr>Goals of this talk</vt:lpstr>
      <vt:lpstr>About Enova</vt:lpstr>
      <vt:lpstr>Why do we need new analytics tools?</vt:lpstr>
      <vt:lpstr>Why do we need new analytics tools?</vt:lpstr>
      <vt:lpstr>Why do we need new analytics tools?</vt:lpstr>
      <vt:lpstr>Why do we need new analytics tools?</vt:lpstr>
      <vt:lpstr>Why do we need new analytics tools?</vt:lpstr>
      <vt:lpstr>Why do we need new analytics tools?</vt:lpstr>
      <vt:lpstr>Categories of Analytical Tools</vt:lpstr>
      <vt:lpstr>Categories of Analytical Tools</vt:lpstr>
      <vt:lpstr>Categories of Analytical Tools</vt:lpstr>
      <vt:lpstr>Categories of Analytical Tools</vt:lpstr>
      <vt:lpstr>Some Options</vt:lpstr>
      <vt:lpstr>Scoring Some Options</vt:lpstr>
      <vt:lpstr>Use Cases</vt:lpstr>
      <vt:lpstr>Use Cases</vt:lpstr>
      <vt:lpstr>Use Cases</vt:lpstr>
      <vt:lpstr>Use Cases</vt:lpstr>
      <vt:lpstr>Open Source Penetration</vt:lpstr>
      <vt:lpstr>Closer Look At Some Tools</vt:lpstr>
      <vt:lpstr>Closer Look At Some Tools</vt:lpstr>
      <vt:lpstr>Closer Look At Some Tools</vt:lpstr>
      <vt:lpstr>Closer Look At Some Tools</vt:lpstr>
      <vt:lpstr>Speed Benchmarks</vt:lpstr>
      <vt:lpstr>How to Get Started</vt:lpstr>
      <vt:lpstr>How to Get Started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Burgraf</dc:creator>
  <cp:lastModifiedBy>Adam McElhinney</cp:lastModifiedBy>
  <cp:revision>123</cp:revision>
  <cp:lastPrinted>2013-11-22T17:21:47Z</cp:lastPrinted>
  <dcterms:created xsi:type="dcterms:W3CDTF">2013-07-25T21:07:23Z</dcterms:created>
  <dcterms:modified xsi:type="dcterms:W3CDTF">2014-08-20T22:54:14Z</dcterms:modified>
</cp:coreProperties>
</file>