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1"/>
  </p:sldMasterIdLst>
  <p:notesMasterIdLst>
    <p:notesMasterId r:id="rId29"/>
  </p:notesMasterIdLst>
  <p:handoutMasterIdLst>
    <p:handoutMasterId r:id="rId30"/>
  </p:handoutMasterIdLst>
  <p:sldIdLst>
    <p:sldId id="259" r:id="rId2"/>
    <p:sldId id="261" r:id="rId3"/>
    <p:sldId id="262" r:id="rId4"/>
    <p:sldId id="263" r:id="rId5"/>
    <p:sldId id="264" r:id="rId6"/>
    <p:sldId id="265" r:id="rId7"/>
    <p:sldId id="266" r:id="rId8"/>
    <p:sldId id="267" r:id="rId9"/>
    <p:sldId id="268" r:id="rId10"/>
    <p:sldId id="269" r:id="rId11"/>
    <p:sldId id="270" r:id="rId12"/>
    <p:sldId id="271" r:id="rId13"/>
    <p:sldId id="275" r:id="rId14"/>
    <p:sldId id="276" r:id="rId15"/>
    <p:sldId id="272" r:id="rId16"/>
    <p:sldId id="280" r:id="rId17"/>
    <p:sldId id="273" r:id="rId18"/>
    <p:sldId id="274" r:id="rId19"/>
    <p:sldId id="277" r:id="rId20"/>
    <p:sldId id="279" r:id="rId21"/>
    <p:sldId id="281" r:id="rId22"/>
    <p:sldId id="282" r:id="rId23"/>
    <p:sldId id="283" r:id="rId24"/>
    <p:sldId id="284" r:id="rId25"/>
    <p:sldId id="285" r:id="rId26"/>
    <p:sldId id="286"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Lst>
        </p14:section>
        <p14:section name="Overview of Classification Problems" id="{6D9936A3-3945-4757-BC8B-B5C252D8E036}">
          <p14:sldIdLst>
            <p14:sldId id="262"/>
            <p14:sldId id="263"/>
            <p14:sldId id="264"/>
            <p14:sldId id="265"/>
            <p14:sldId id="266"/>
          </p14:sldIdLst>
        </p14:section>
        <p14:section name="Introduction to Bayes Theorem" id="{2484A9C8-8FA8-4E5B-A601-1C56BE973DB3}">
          <p14:sldIdLst>
            <p14:sldId id="267"/>
            <p14:sldId id="268"/>
            <p14:sldId id="269"/>
            <p14:sldId id="270"/>
            <p14:sldId id="271"/>
            <p14:sldId id="275"/>
            <p14:sldId id="276"/>
          </p14:sldIdLst>
        </p14:section>
        <p14:section name="Implementing Bayesian Classifiers in Python" id="{FB064429-91AB-473F-AD0B-86D160FAF2E8}">
          <p14:sldIdLst>
            <p14:sldId id="272"/>
            <p14:sldId id="280"/>
          </p14:sldIdLst>
        </p14:section>
        <p14:section name="Illustrative Example" id="{6E463148-209F-4142-B353-A75BCD58E99C}">
          <p14:sldIdLst>
            <p14:sldId id="273"/>
            <p14:sldId id="274"/>
            <p14:sldId id="277"/>
            <p14:sldId id="279"/>
            <p14:sldId id="281"/>
            <p14:sldId id="282"/>
            <p14:sldId id="283"/>
          </p14:sldIdLst>
        </p14:section>
        <p14:section name="Real World Example" id="{D7B11A1F-C7D7-4CAD-AF09-5D8505D684F4}">
          <p14:sldIdLst>
            <p14:sldId id="284"/>
            <p14:sldId id="285"/>
            <p14:sldId id="286"/>
            <p14:sldId id="287"/>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96" d="100"/>
          <a:sy n="96" d="100"/>
        </p:scale>
        <p:origin x="-510" y="-4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12/4/2012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464755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12/4/2012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11432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examples of classification problems that</a:t>
            </a:r>
            <a:r>
              <a:rPr lang="en-US" baseline="0" dirty="0" smtClean="0"/>
              <a:t> have been in the news lately.</a:t>
            </a:r>
          </a:p>
          <a:p>
            <a:endParaRPr lang="en-US" baseline="0" dirty="0" smtClean="0"/>
          </a:p>
          <a:p>
            <a:pPr marL="228600" indent="-228600">
              <a:buAutoNum type="arabicPeriod"/>
            </a:pPr>
            <a:r>
              <a:rPr lang="en-US" baseline="0" dirty="0" smtClean="0"/>
              <a:t>Computer vision: this is where algorithms are developed to try and translate computer images into usable information about the surroundings. The most famous example of this in practice is Google’s attempts to develop driver-less cars.</a:t>
            </a:r>
          </a:p>
          <a:p>
            <a:pPr marL="228600" indent="-228600">
              <a:buAutoNum type="arabicPeriod"/>
            </a:pPr>
            <a:r>
              <a:rPr lang="en-US" baseline="0" dirty="0" smtClean="0"/>
              <a:t>Medical imaging: whereas in the past, every cat scan and x-ray was manually reviewed by a medical </a:t>
            </a:r>
            <a:r>
              <a:rPr lang="en-US" baseline="0" dirty="0" err="1" smtClean="0"/>
              <a:t>practioner</a:t>
            </a:r>
            <a:r>
              <a:rPr lang="en-US" baseline="0" dirty="0" smtClean="0"/>
              <a:t>, now algorithms are supplementing humans to identify broken bones, tumors, etc.</a:t>
            </a:r>
          </a:p>
          <a:p>
            <a:pPr marL="228600" indent="-228600">
              <a:buAutoNum type="arabicPeriod"/>
            </a:pPr>
            <a:r>
              <a:rPr lang="en-US" baseline="0" dirty="0" smtClean="0"/>
              <a:t>Speech recognition: the most famous example of this is the SIRI person assistant feature on the </a:t>
            </a:r>
            <a:r>
              <a:rPr lang="en-US" baseline="0" dirty="0" err="1" smtClean="0"/>
              <a:t>iphone</a:t>
            </a:r>
            <a:r>
              <a:rPr lang="en-US" baseline="0" dirty="0" smtClean="0"/>
              <a:t>, which takes your spoken word and translates it (tries to, at least) into a query</a:t>
            </a:r>
          </a:p>
          <a:p>
            <a:pPr marL="228600" indent="-228600">
              <a:buAutoNum type="arabicPeriod"/>
            </a:pPr>
            <a:r>
              <a:rPr lang="en-US" baseline="0" dirty="0" smtClean="0"/>
              <a:t>Credit scoring: every credit card, mortgage, or student loan you apply for, it is likely that sophisticated algorithms are predicting your probability of being a good or bad credit risk</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208805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Bayesian Classifiers are a member of this large</a:t>
            </a:r>
            <a:r>
              <a:rPr lang="en-US" baseline="0" dirty="0" smtClean="0"/>
              <a:t> group of algorithms, call Classification Algorithms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92427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Small number of misclassified observations (represented as dark triangles)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Errors lie the boundaries between the three groups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12772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endParaRPr lang="en-US" dirty="0" smtClean="0"/>
          </a:p>
          <a:p>
            <a:pPr marL="457200" lvl="1" indent="0">
              <a:buNone/>
            </a:pPr>
            <a:r>
              <a:rPr lang="en-US" dirty="0" smtClean="0"/>
              <a:t>Example of ROC</a:t>
            </a:r>
          </a:p>
          <a:p>
            <a:pPr marL="457200" lvl="1" indent="0">
              <a:buNone/>
            </a:pPr>
            <a:r>
              <a:rPr lang="en-US" dirty="0" smtClean="0"/>
              <a:t>	- Take a green observation (x</a:t>
            </a:r>
            <a:r>
              <a:rPr lang="en-US" baseline="-25000" dirty="0" smtClean="0"/>
              <a:t>1</a:t>
            </a:r>
            <a:r>
              <a:rPr lang="en-US" dirty="0" smtClean="0"/>
              <a:t>) and a red observation (x</a:t>
            </a:r>
            <a:r>
              <a:rPr lang="en-US" baseline="-25000" dirty="0" smtClean="0"/>
              <a:t>2</a:t>
            </a:r>
            <a:r>
              <a:rPr lang="en-US" dirty="0" smtClean="0"/>
              <a:t>) </a:t>
            </a:r>
          </a:p>
          <a:p>
            <a:pPr marL="457200" lvl="1" indent="0">
              <a:buNone/>
            </a:pPr>
            <a:r>
              <a:rPr lang="en-US" dirty="0" smtClean="0"/>
              <a:t>	- Compute the probability of each observation being green</a:t>
            </a:r>
          </a:p>
          <a:p>
            <a:pPr marL="457200" lvl="1" indent="0">
              <a:buNone/>
            </a:pPr>
            <a:r>
              <a:rPr lang="en-US" dirty="0" smtClean="0"/>
              <a:t>	- If the probability</a:t>
            </a:r>
            <a:r>
              <a:rPr lang="en-US" baseline="0" dirty="0" smtClean="0"/>
              <a:t> of x1 being green is greater than the probability of x2 being green, then assign a 1, otherwise 0</a:t>
            </a:r>
          </a:p>
          <a:p>
            <a:pPr marL="457200" lvl="1" indent="0">
              <a:buNone/>
            </a:pPr>
            <a:r>
              <a:rPr lang="en-US" baseline="0" dirty="0" smtClean="0"/>
              <a:t>         - Repeat and average the results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20</a:t>
            </a:fld>
            <a:endParaRPr lang="en-US" dirty="0"/>
          </a:p>
        </p:txBody>
      </p:sp>
    </p:spTree>
    <p:extLst>
      <p:ext uri="{BB962C8B-B14F-4D97-AF65-F5344CB8AC3E}">
        <p14:creationId xmlns:p14="http://schemas.microsoft.com/office/powerpoint/2010/main" val="2650039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12/4/2012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12/4/2012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s>
</file>

<file path=ppt/slides/_rels/slide14.xml.rels><?xml version="1.0" encoding="UTF-8" standalone="yes"?>
<Relationships xmlns="http://schemas.openxmlformats.org/package/2006/relationships"><Relationship Id="rId8" Type="http://schemas.openxmlformats.org/officeDocument/2006/relationships/image" Target="../media/image29.gif"/><Relationship Id="rId3" Type="http://schemas.openxmlformats.org/officeDocument/2006/relationships/image" Target="../media/image10.png"/><Relationship Id="rId7" Type="http://schemas.openxmlformats.org/officeDocument/2006/relationships/image" Target="../media/image28.gif"/><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27.gif"/><Relationship Id="rId5" Type="http://schemas.openxmlformats.org/officeDocument/2006/relationships/image" Target="../media/image26.gif"/><Relationship Id="rId4" Type="http://schemas.openxmlformats.org/officeDocument/2006/relationships/image" Target="../media/image25.gif"/></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springerlink.com/content/g5p7473160476612/"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752600" y="2286000"/>
            <a:ext cx="7018424" cy="1470025"/>
          </a:xfrm>
        </p:spPr>
        <p:txBody>
          <a:bodyPr/>
          <a:lstStyle/>
          <a:p>
            <a:r>
              <a:rPr lang="en-US" dirty="0" smtClean="0"/>
              <a:t>Bayesian Classifiers in Python</a:t>
            </a:r>
            <a:endParaRPr lang="en-US" dirty="0"/>
          </a:p>
        </p:txBody>
      </p:sp>
      <p:sp>
        <p:nvSpPr>
          <p:cNvPr id="3" name="Subtitle 2"/>
          <p:cNvSpPr>
            <a:spLocks noGrp="1"/>
          </p:cNvSpPr>
          <p:nvPr>
            <p:ph type="subTitle" idx="1"/>
            <p:custDataLst>
              <p:tags r:id="rId3"/>
            </p:custDataLst>
          </p:nvPr>
        </p:nvSpPr>
        <p:spPr/>
        <p:txBody>
          <a:bodyPr>
            <a:normAutofit fontScale="85000" lnSpcReduction="20000"/>
          </a:bodyPr>
          <a:lstStyle/>
          <a:p>
            <a:r>
              <a:rPr lang="en-US" sz="2400" dirty="0" smtClean="0">
                <a:latin typeface="+mn-lt"/>
              </a:rPr>
              <a:t>Adam </a:t>
            </a:r>
            <a:r>
              <a:rPr lang="en-US" sz="2400" dirty="0" err="1" smtClean="0">
                <a:latin typeface="+mn-lt"/>
              </a:rPr>
              <a:t>McElhinney</a:t>
            </a:r>
            <a:endParaRPr lang="en-US" sz="2400" dirty="0" smtClean="0">
              <a:latin typeface="+mn-lt"/>
            </a:endParaRPr>
          </a:p>
          <a:p>
            <a:r>
              <a:rPr lang="en-US" sz="2400" dirty="0" smtClean="0">
                <a:latin typeface="+mn-lt"/>
              </a:rPr>
              <a:t>MCS 507</a:t>
            </a:r>
          </a:p>
          <a:p>
            <a:r>
              <a:rPr lang="en-US" sz="2400" dirty="0" smtClean="0">
                <a:latin typeface="+mn-lt"/>
              </a:rPr>
              <a:t>November 5, 2012</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dirty="0" smtClean="0"/>
              <a:t>Introduction to Bayes Theorem: Example Usage</a:t>
            </a:r>
            <a:br>
              <a:rPr lang="en-US" dirty="0" smtClean="0"/>
            </a:br>
            <a:endParaRPr lang="en-US" dirty="0"/>
          </a:p>
        </p:txBody>
      </p:sp>
      <p:sp>
        <p:nvSpPr>
          <p:cNvPr id="3" name="Content Placeholder 2"/>
          <p:cNvSpPr>
            <a:spLocks noGrp="1"/>
          </p:cNvSpPr>
          <p:nvPr>
            <p:ph idx="1"/>
          </p:nvPr>
        </p:nvSpPr>
        <p:spPr>
          <a:xfrm>
            <a:off x="762001" y="1073427"/>
            <a:ext cx="5943600" cy="5403573"/>
          </a:xfrm>
        </p:spPr>
        <p:txBody>
          <a:bodyPr>
            <a:normAutofit fontScale="62500" lnSpcReduction="20000"/>
          </a:bodyPr>
          <a:lstStyle/>
          <a:p>
            <a:pPr marL="0" indent="0">
              <a:buNone/>
            </a:pPr>
            <a:r>
              <a:rPr lang="en-US" b="1" u="sng" dirty="0" smtClean="0"/>
              <a:t>Scenario: </a:t>
            </a:r>
          </a:p>
          <a:p>
            <a:pPr marL="0" indent="0">
              <a:buNone/>
            </a:pPr>
            <a:r>
              <a:rPr lang="en-US" dirty="0" smtClean="0"/>
              <a:t>There are two football teams on TV today, the Chicago Bears and the Green Bay Packers. </a:t>
            </a:r>
          </a:p>
          <a:p>
            <a:pPr marL="0" indent="0">
              <a:buNone/>
            </a:pPr>
            <a:endParaRPr lang="en-US" dirty="0" smtClean="0"/>
          </a:p>
          <a:p>
            <a:pPr marL="0" indent="0">
              <a:buNone/>
            </a:pPr>
            <a:r>
              <a:rPr lang="en-US" dirty="0" smtClean="0"/>
              <a:t>Since </a:t>
            </a:r>
            <a:r>
              <a:rPr lang="en-US" dirty="0"/>
              <a:t>the Chicago Bears are such a superior team, they are winners 80% of the </a:t>
            </a:r>
            <a:r>
              <a:rPr lang="en-US" dirty="0" smtClean="0"/>
              <a:t>time and </a:t>
            </a:r>
            <a:r>
              <a:rPr lang="en-US" dirty="0"/>
              <a:t>therefore losers 20% of the time. Whereas the Green Bay packers, being inferior in every way, </a:t>
            </a:r>
            <a:r>
              <a:rPr lang="en-US" dirty="0" smtClean="0"/>
              <a:t>are winners </a:t>
            </a:r>
            <a:r>
              <a:rPr lang="en-US" dirty="0"/>
              <a:t>a mere 10% of the time and therefore losers 90% of the time. </a:t>
            </a:r>
            <a:endParaRPr lang="en-US" dirty="0" smtClean="0"/>
          </a:p>
          <a:p>
            <a:pPr marL="0" indent="0">
              <a:buNone/>
            </a:pPr>
            <a:endParaRPr lang="en-US" dirty="0" smtClean="0"/>
          </a:p>
          <a:p>
            <a:pPr marL="0" indent="0">
              <a:buNone/>
            </a:pPr>
            <a:r>
              <a:rPr lang="en-US" dirty="0" smtClean="0"/>
              <a:t>Now </a:t>
            </a:r>
            <a:r>
              <a:rPr lang="en-US" dirty="0"/>
              <a:t>suppose upon turning on </a:t>
            </a:r>
            <a:r>
              <a:rPr lang="en-US" dirty="0" smtClean="0"/>
              <a:t>ESPN to </a:t>
            </a:r>
            <a:r>
              <a:rPr lang="en-US" dirty="0"/>
              <a:t>catch the game scores, you hear them refer to a winning team, but cannot make out the name of </a:t>
            </a:r>
            <a:r>
              <a:rPr lang="en-US" dirty="0" smtClean="0"/>
              <a:t>the team</a:t>
            </a:r>
            <a:r>
              <a:rPr lang="en-US" dirty="0"/>
              <a:t>. </a:t>
            </a:r>
            <a:endParaRPr lang="en-US" dirty="0" smtClean="0"/>
          </a:p>
          <a:p>
            <a:pPr marL="0" indent="0">
              <a:buNone/>
            </a:pPr>
            <a:endParaRPr lang="en-US" dirty="0" smtClean="0"/>
          </a:p>
          <a:p>
            <a:pPr marL="0" indent="0">
              <a:buNone/>
            </a:pPr>
            <a:r>
              <a:rPr lang="en-US" dirty="0" smtClean="0"/>
              <a:t>You </a:t>
            </a:r>
            <a:r>
              <a:rPr lang="en-US" dirty="0"/>
              <a:t>would like to know which team they were discussing, but you know that they were </a:t>
            </a:r>
            <a:r>
              <a:rPr lang="en-US" dirty="0" smtClean="0"/>
              <a:t>either discussing </a:t>
            </a:r>
            <a:r>
              <a:rPr lang="en-US" dirty="0"/>
              <a:t>the Chicago Bears or the Green Bay Packers with equal chance.</a:t>
            </a:r>
            <a:endParaRPr lang="en-US" dirty="0" smtClean="0"/>
          </a:p>
        </p:txBody>
      </p:sp>
      <p:pic>
        <p:nvPicPr>
          <p:cNvPr id="717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34200" y="1447800"/>
            <a:ext cx="203150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94945" y="3810000"/>
            <a:ext cx="1910014"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344800"/>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lvl="1" algn="l" rtl="0">
              <a:spcBef>
                <a:spcPct val="0"/>
              </a:spcBef>
            </a:pPr>
            <a:r>
              <a:rPr lang="en-US" sz="2700" dirty="0"/>
              <a:t>Introduction to Bayes </a:t>
            </a:r>
            <a:r>
              <a:rPr lang="en-US" sz="2700" dirty="0" smtClean="0"/>
              <a:t>Theorem: Example Usage</a:t>
            </a:r>
            <a:r>
              <a:rPr lang="en-US" dirty="0"/>
              <a:t/>
            </a:r>
            <a:br>
              <a:rPr lang="en-US" dirty="0"/>
            </a:br>
            <a:endParaRPr lang="en-US" dirty="0"/>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34200" y="1447800"/>
            <a:ext cx="203150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94945" y="3810000"/>
            <a:ext cx="1910014"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1600200"/>
            <a:ext cx="56421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3152775"/>
            <a:ext cx="66008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399" y="4013200"/>
            <a:ext cx="18954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399" y="4717256"/>
            <a:ext cx="12001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8999" y="5410200"/>
            <a:ext cx="4295393" cy="89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946661"/>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62000" y="1371600"/>
            <a:ext cx="80772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Bayesian Classifiers use this theorem to predict the probability of a new observation belonging to a certain class</a:t>
            </a:r>
          </a:p>
          <a:p>
            <a:endParaRPr lang="en-US" dirty="0" smtClean="0"/>
          </a:p>
          <a:p>
            <a:r>
              <a:rPr lang="en-US" dirty="0" smtClean="0"/>
              <a:t>The observation is then assigned the class to which the classifier predicts has the observation has the highest chance of being a member</a:t>
            </a:r>
            <a:endParaRPr lang="en-US" dirty="0"/>
          </a:p>
        </p:txBody>
      </p:sp>
      <p:sp>
        <p:nvSpPr>
          <p:cNvPr id="5" name="Title 1"/>
          <p:cNvSpPr>
            <a:spLocks noGrp="1"/>
          </p:cNvSpPr>
          <p:nvPr>
            <p:ph type="title"/>
          </p:nvPr>
        </p:nvSpPr>
        <p:spPr>
          <a:xfrm>
            <a:off x="762000" y="269632"/>
            <a:ext cx="8077200" cy="1143000"/>
          </a:xfrm>
        </p:spPr>
        <p:txBody>
          <a:bodyPr>
            <a:normAutofit/>
          </a:bodyPr>
          <a:lstStyle/>
          <a:p>
            <a:pPr lvl="1" algn="l" rtl="0">
              <a:spcBef>
                <a:spcPct val="0"/>
              </a:spcBef>
            </a:pPr>
            <a:r>
              <a:rPr lang="en-US" sz="2700" dirty="0"/>
              <a:t>Introduction to Bayes </a:t>
            </a:r>
            <a:r>
              <a:rPr lang="en-US" sz="2700" dirty="0" smtClean="0"/>
              <a:t>Theorem: Example Usage</a:t>
            </a:r>
            <a:r>
              <a:rPr lang="en-US" dirty="0"/>
              <a:t/>
            </a:r>
            <a:br>
              <a:rPr lang="en-US" dirty="0"/>
            </a:br>
            <a:endParaRPr lang="en-US" dirty="0"/>
          </a:p>
        </p:txBody>
      </p:sp>
    </p:spTree>
    <p:extLst>
      <p:ext uri="{BB962C8B-B14F-4D97-AF65-F5344CB8AC3E}">
        <p14:creationId xmlns:p14="http://schemas.microsoft.com/office/powerpoint/2010/main" val="21412582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3200" dirty="0" smtClean="0"/>
              <a:t>Overview of Classification Problems: Definition</a:t>
            </a:r>
            <a:endParaRPr lang="en-US" sz="3200" dirty="0"/>
          </a:p>
        </p:txBody>
      </p:sp>
      <p:pic>
        <p:nvPicPr>
          <p:cNvPr id="5" name="Picture 2" descr="http://www.bedandbiscuits.com/wp-content/uploads/2012/06/group-of-cats-e1343928354755.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897" y="1762581"/>
            <a:ext cx="1771149" cy="9434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7043" y="2706037"/>
            <a:ext cx="1735003" cy="12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579999152"/>
              </p:ext>
            </p:extLst>
          </p:nvPr>
        </p:nvGraphicFramePr>
        <p:xfrm>
          <a:off x="3886200" y="1857289"/>
          <a:ext cx="3925959" cy="2173458"/>
        </p:xfrm>
        <a:graphic>
          <a:graphicData uri="http://schemas.openxmlformats.org/drawingml/2006/table">
            <a:tbl>
              <a:tblPr firstRow="1" bandRow="1">
                <a:tableStyleId>{5C22544A-7EE6-4342-B048-85BDC9FD1C3A}</a:tableStyleId>
              </a:tblPr>
              <a:tblGrid>
                <a:gridCol w="1308653"/>
                <a:gridCol w="1308653"/>
                <a:gridCol w="1308653"/>
              </a:tblGrid>
              <a:tr h="344658">
                <a:tc>
                  <a:txBody>
                    <a:bodyPr/>
                    <a:lstStyle/>
                    <a:p>
                      <a:r>
                        <a:rPr lang="en-US" sz="900" dirty="0" smtClean="0"/>
                        <a:t>Feature</a:t>
                      </a:r>
                      <a:endParaRPr lang="en-US" sz="900" dirty="0"/>
                    </a:p>
                  </a:txBody>
                  <a:tcPr/>
                </a:tc>
                <a:tc>
                  <a:txBody>
                    <a:bodyPr/>
                    <a:lstStyle/>
                    <a:p>
                      <a:r>
                        <a:rPr lang="en-US" sz="900" dirty="0" smtClean="0"/>
                        <a:t>Cats</a:t>
                      </a:r>
                      <a:endParaRPr lang="en-US" sz="900" dirty="0"/>
                    </a:p>
                  </a:txBody>
                  <a:tcPr/>
                </a:tc>
                <a:tc>
                  <a:txBody>
                    <a:bodyPr/>
                    <a:lstStyle/>
                    <a:p>
                      <a:r>
                        <a:rPr lang="en-US" sz="900" dirty="0" smtClean="0"/>
                        <a:t>Dogs</a:t>
                      </a:r>
                      <a:endParaRPr lang="en-US" sz="900" dirty="0"/>
                    </a:p>
                  </a:txBody>
                  <a:tcPr/>
                </a:tc>
              </a:tr>
              <a:tr h="344658">
                <a:tc>
                  <a:txBody>
                    <a:bodyPr/>
                    <a:lstStyle/>
                    <a:p>
                      <a:r>
                        <a:rPr lang="en-US" sz="900" dirty="0" smtClean="0"/>
                        <a:t>Size</a:t>
                      </a:r>
                      <a:endParaRPr lang="en-US" sz="900" dirty="0"/>
                    </a:p>
                  </a:txBody>
                  <a:tcPr/>
                </a:tc>
                <a:tc>
                  <a:txBody>
                    <a:bodyPr/>
                    <a:lstStyle/>
                    <a:p>
                      <a:r>
                        <a:rPr lang="en-US" sz="900" dirty="0" smtClean="0"/>
                        <a:t>P(Small)=</a:t>
                      </a:r>
                      <a:r>
                        <a:rPr lang="en-US" sz="900" baseline="0" dirty="0" smtClean="0"/>
                        <a:t> 80%</a:t>
                      </a:r>
                    </a:p>
                    <a:p>
                      <a:r>
                        <a:rPr lang="en-US" sz="900" baseline="0" dirty="0" smtClean="0"/>
                        <a:t>P(Large)= 20%</a:t>
                      </a:r>
                      <a:endParaRPr lang="en-US" sz="900" dirty="0"/>
                    </a:p>
                  </a:txBody>
                  <a:tcPr/>
                </a:tc>
                <a:tc>
                  <a:txBody>
                    <a:bodyPr/>
                    <a:lstStyle/>
                    <a:p>
                      <a:r>
                        <a:rPr lang="en-US" sz="900" dirty="0" smtClean="0"/>
                        <a:t>P(Small)= 30%</a:t>
                      </a:r>
                    </a:p>
                    <a:p>
                      <a:r>
                        <a:rPr lang="en-US" sz="900" dirty="0" smtClean="0"/>
                        <a:t>P(Large)=</a:t>
                      </a:r>
                      <a:r>
                        <a:rPr lang="en-US" sz="900" baseline="0" dirty="0" smtClean="0"/>
                        <a:t> 70%</a:t>
                      </a:r>
                      <a:endParaRPr lang="en-US" sz="900" dirty="0"/>
                    </a:p>
                  </a:txBody>
                  <a:tcPr/>
                </a:tc>
              </a:tr>
              <a:tr h="344658">
                <a:tc>
                  <a:txBody>
                    <a:bodyPr/>
                    <a:lstStyle/>
                    <a:p>
                      <a:r>
                        <a:rPr lang="en-US" sz="900" dirty="0" smtClean="0"/>
                        <a:t>Ears</a:t>
                      </a:r>
                      <a:endParaRPr lang="en-US" sz="900" dirty="0"/>
                    </a:p>
                  </a:txBody>
                  <a:tcPr/>
                </a:tc>
                <a:tc>
                  <a:txBody>
                    <a:bodyPr/>
                    <a:lstStyle/>
                    <a:p>
                      <a:r>
                        <a:rPr lang="en-US" sz="900" dirty="0" smtClean="0"/>
                        <a:t>P(Pointed)=</a:t>
                      </a:r>
                      <a:r>
                        <a:rPr lang="en-US" sz="900" baseline="0" dirty="0" smtClean="0"/>
                        <a:t> </a:t>
                      </a:r>
                      <a:r>
                        <a:rPr lang="en-US" sz="900" dirty="0" smtClean="0"/>
                        <a:t>90%</a:t>
                      </a:r>
                    </a:p>
                    <a:p>
                      <a:r>
                        <a:rPr lang="en-US" sz="900" dirty="0" smtClean="0"/>
                        <a:t>P(Floppy)= 10%</a:t>
                      </a:r>
                      <a:endParaRPr lang="en-US" sz="900" dirty="0"/>
                    </a:p>
                  </a:txBody>
                  <a:tcPr/>
                </a:tc>
                <a:tc>
                  <a:txBody>
                    <a:bodyPr/>
                    <a:lstStyle/>
                    <a:p>
                      <a:r>
                        <a:rPr lang="en-US" sz="900" dirty="0" smtClean="0"/>
                        <a:t>P(Pointed)=</a:t>
                      </a:r>
                      <a:r>
                        <a:rPr lang="en-US" sz="900" baseline="0" dirty="0" smtClean="0"/>
                        <a:t> 10%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P(Floppy)=</a:t>
                      </a:r>
                      <a:r>
                        <a:rPr lang="en-US" sz="900" baseline="0" dirty="0" smtClean="0"/>
                        <a:t> 9</a:t>
                      </a:r>
                      <a:r>
                        <a:rPr lang="en-US" sz="900" dirty="0" smtClean="0"/>
                        <a:t>0%</a:t>
                      </a:r>
                      <a:endParaRPr lang="en-US" sz="900" dirty="0"/>
                    </a:p>
                  </a:txBody>
                  <a:tcPr/>
                </a:tc>
              </a:tr>
              <a:tr h="344658">
                <a:tc>
                  <a:txBody>
                    <a:bodyPr/>
                    <a:lstStyle/>
                    <a:p>
                      <a:r>
                        <a:rPr lang="en-US" sz="900" dirty="0" smtClean="0"/>
                        <a:t>Temperament</a:t>
                      </a:r>
                      <a:endParaRPr lang="en-US" sz="900" dirty="0"/>
                    </a:p>
                  </a:txBody>
                  <a:tcPr/>
                </a:tc>
                <a:tc>
                  <a:txBody>
                    <a:bodyPr/>
                    <a:lstStyle/>
                    <a:p>
                      <a:r>
                        <a:rPr lang="en-US" sz="900" dirty="0" smtClean="0"/>
                        <a:t>P(Aloof)= 60%</a:t>
                      </a:r>
                    </a:p>
                    <a:p>
                      <a:r>
                        <a:rPr lang="en-US" sz="900" dirty="0" smtClean="0"/>
                        <a:t>P(Loving)=</a:t>
                      </a:r>
                      <a:r>
                        <a:rPr lang="en-US" sz="900" baseline="0" dirty="0" smtClean="0"/>
                        <a:t> 40%</a:t>
                      </a:r>
                      <a:endParaRPr lang="en-US" sz="900" dirty="0"/>
                    </a:p>
                  </a:txBody>
                  <a:tcPr/>
                </a:tc>
                <a:tc>
                  <a:txBody>
                    <a:bodyPr/>
                    <a:lstStyle/>
                    <a:p>
                      <a:r>
                        <a:rPr lang="en-US" sz="900" dirty="0" smtClean="0"/>
                        <a:t>P(Aloof)=</a:t>
                      </a:r>
                      <a:r>
                        <a:rPr lang="en-US" sz="900" baseline="0" dirty="0" smtClean="0"/>
                        <a:t> 10%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P(Loving)=</a:t>
                      </a:r>
                      <a:r>
                        <a:rPr lang="en-US" sz="900" baseline="0" dirty="0" smtClean="0"/>
                        <a:t> 90%</a:t>
                      </a:r>
                      <a:endParaRPr lang="en-US" sz="900" dirty="0"/>
                    </a:p>
                  </a:txBody>
                  <a:tcPr/>
                </a:tc>
              </a:tr>
              <a:tr h="344658">
                <a:tc>
                  <a:txBody>
                    <a:bodyPr/>
                    <a:lstStyle/>
                    <a:p>
                      <a:r>
                        <a:rPr lang="en-US" sz="900" dirty="0" smtClean="0"/>
                        <a:t>Tail</a:t>
                      </a:r>
                      <a:endParaRPr lang="en-US" sz="900" dirty="0"/>
                    </a:p>
                  </a:txBody>
                  <a:tcPr/>
                </a:tc>
                <a:tc>
                  <a:txBody>
                    <a:bodyPr/>
                    <a:lstStyle/>
                    <a:p>
                      <a:r>
                        <a:rPr lang="en-US" sz="900" dirty="0" smtClean="0"/>
                        <a:t>P(Erect)=75%</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P(Wagging)=</a:t>
                      </a:r>
                      <a:r>
                        <a:rPr lang="en-US" sz="900" baseline="0" dirty="0" smtClean="0"/>
                        <a:t> 25%</a:t>
                      </a:r>
                      <a:endParaRPr lang="en-US" sz="900" dirty="0"/>
                    </a:p>
                  </a:txBody>
                  <a:tcPr/>
                </a:tc>
                <a:tc>
                  <a:txBody>
                    <a:bodyPr/>
                    <a:lstStyle/>
                    <a:p>
                      <a:r>
                        <a:rPr lang="en-US" sz="900" dirty="0" smtClean="0"/>
                        <a:t>P(Erect)=</a:t>
                      </a:r>
                      <a:r>
                        <a:rPr lang="en-US" sz="900" baseline="0" dirty="0" smtClean="0"/>
                        <a:t> 40%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P(Wagging)=</a:t>
                      </a:r>
                      <a:r>
                        <a:rPr lang="en-US" sz="900" baseline="0" dirty="0" smtClean="0"/>
                        <a:t> 60%</a:t>
                      </a:r>
                      <a:endParaRPr lang="en-US" sz="900" dirty="0" smtClean="0"/>
                    </a:p>
                  </a:txBody>
                  <a:tcPr/>
                </a:tc>
              </a:tr>
              <a:tr h="344658">
                <a:tc>
                  <a:txBody>
                    <a:bodyPr/>
                    <a:lstStyle/>
                    <a:p>
                      <a:r>
                        <a:rPr lang="en-US" sz="900" dirty="0" smtClean="0"/>
                        <a:t>Snout</a:t>
                      </a:r>
                      <a:endParaRPr lang="en-US" sz="900" dirty="0"/>
                    </a:p>
                  </a:txBody>
                  <a:tcPr/>
                </a:tc>
                <a:tc>
                  <a:txBody>
                    <a:bodyPr/>
                    <a:lstStyle/>
                    <a:p>
                      <a:r>
                        <a:rPr lang="en-US" sz="900" dirty="0" smtClean="0"/>
                        <a:t>P(Short)=</a:t>
                      </a:r>
                      <a:r>
                        <a:rPr lang="en-US" sz="900" baseline="0" dirty="0" smtClean="0"/>
                        <a:t> </a:t>
                      </a:r>
                      <a:r>
                        <a:rPr lang="en-US" sz="900" dirty="0" smtClean="0"/>
                        <a:t>80%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P(Long)=</a:t>
                      </a:r>
                      <a:r>
                        <a:rPr lang="en-US" sz="900" baseline="0" dirty="0" smtClean="0"/>
                        <a:t> 2</a:t>
                      </a:r>
                      <a:r>
                        <a:rPr lang="en-US" sz="900" dirty="0" smtClean="0"/>
                        <a:t>0%</a:t>
                      </a:r>
                      <a:endParaRPr lang="en-US" sz="900" dirty="0"/>
                    </a:p>
                  </a:txBody>
                  <a:tcPr/>
                </a:tc>
                <a:tc>
                  <a:txBody>
                    <a:bodyPr/>
                    <a:lstStyle/>
                    <a:p>
                      <a:r>
                        <a:rPr lang="en-US" sz="900" dirty="0" smtClean="0"/>
                        <a:t>P(Short)= 20%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P(Long)=</a:t>
                      </a:r>
                      <a:r>
                        <a:rPr lang="en-US" sz="900" baseline="0" dirty="0" smtClean="0"/>
                        <a:t> 80</a:t>
                      </a:r>
                      <a:r>
                        <a:rPr lang="en-US" sz="900" dirty="0" smtClean="0"/>
                        <a:t>%</a:t>
                      </a:r>
                    </a:p>
                  </a:txBody>
                  <a:tcPr/>
                </a:tc>
              </a:tr>
            </a:tbl>
          </a:graphicData>
        </a:graphic>
      </p:graphicFrame>
      <p:cxnSp>
        <p:nvCxnSpPr>
          <p:cNvPr id="9" name="Straight Arrow Connector 8"/>
          <p:cNvCxnSpPr>
            <a:stCxn id="5" idx="3"/>
          </p:cNvCxnSpPr>
          <p:nvPr/>
        </p:nvCxnSpPr>
        <p:spPr>
          <a:xfrm>
            <a:off x="2762046" y="2234309"/>
            <a:ext cx="1047954" cy="5479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2795176" y="2948581"/>
            <a:ext cx="1014824" cy="3618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027043" y="3925237"/>
            <a:ext cx="1735003" cy="369332"/>
          </a:xfrm>
          <a:prstGeom prst="rect">
            <a:avLst/>
          </a:prstGeom>
          <a:noFill/>
        </p:spPr>
        <p:txBody>
          <a:bodyPr wrap="square" rtlCol="0">
            <a:spAutoFit/>
          </a:bodyPr>
          <a:lstStyle/>
          <a:p>
            <a:r>
              <a:rPr lang="en-US" dirty="0" smtClean="0"/>
              <a:t>Training Data</a:t>
            </a:r>
            <a:endParaRPr lang="en-US" dirty="0"/>
          </a:p>
        </p:txBody>
      </p:sp>
      <p:sp>
        <p:nvSpPr>
          <p:cNvPr id="15" name="TextBox 14"/>
          <p:cNvSpPr txBox="1"/>
          <p:nvPr/>
        </p:nvSpPr>
        <p:spPr>
          <a:xfrm>
            <a:off x="4876800" y="4126468"/>
            <a:ext cx="1735003" cy="369332"/>
          </a:xfrm>
          <a:prstGeom prst="rect">
            <a:avLst/>
          </a:prstGeom>
          <a:noFill/>
        </p:spPr>
        <p:txBody>
          <a:bodyPr wrap="square" rtlCol="0">
            <a:spAutoFit/>
          </a:bodyPr>
          <a:lstStyle/>
          <a:p>
            <a:r>
              <a:rPr lang="en-US" dirty="0" smtClean="0"/>
              <a:t>Build Classifier</a:t>
            </a:r>
            <a:endParaRPr lang="en-US" dirty="0"/>
          </a:p>
        </p:txBody>
      </p:sp>
      <p:pic>
        <p:nvPicPr>
          <p:cNvPr id="1026" name="Picture 2" descr="http://www.texify.com/img/%5CLARGE%5C%21P%28Cat%7CFeatures%29%5Cpropto%20P%28Cat%29%2AP%28Size%7CCat%29%2AP%28Ears%7CCat%29%2AP%28Temperament%7CCat%29%2AP%28Tail%7CCat%29%2AP%28Snout%7CCat%2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36525"/>
            <a:ext cx="124968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http://www.texify.com/img/%5Cnormalsize%5C%21P%28Dog%7CFeatures%29%5Cpropto%20P%28Dog%29%2AP%28Size%7CDog%29%2AP%28Ears%7CDog%29%2AP%28Temperament%7CDog%29%2AP%28Tail%7CDog%29%2AP%28Snout%7CDog%29.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412" y="5410200"/>
            <a:ext cx="75438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 descr="http://www.texify.com/img/%5Cnormalsize%5C%21P%28Cat%7CFeatures%29%5Cpropto%20P%28Cat%29%2AP%28Size%7CCat%29%2AP%28Ears%7CCat%29%2AP%28Temperament%7CCat%29%2AP%28Tail%7CCat%29%2AP%28Snout%7CCat%29.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412" y="5029200"/>
            <a:ext cx="72390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06186"/>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3200" dirty="0" smtClean="0"/>
              <a:t>Overview of Classification Problems: Definition</a:t>
            </a:r>
            <a:endParaRPr lang="en-US" sz="3200" dirty="0"/>
          </a:p>
        </p:txBody>
      </p:sp>
      <p:pic>
        <p:nvPicPr>
          <p:cNvPr id="10" name="Picture 2" descr="http://4.bp.blogspot.com/-ZdjEZ8qqBq0/UA2dNK8JYDI/AAAAAAAAAJ8/31bh4BzcA6E/s400/Dog-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54321" y="2152860"/>
            <a:ext cx="901665" cy="9718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52653" y="3861526"/>
            <a:ext cx="1905000" cy="369332"/>
          </a:xfrm>
          <a:prstGeom prst="rect">
            <a:avLst/>
          </a:prstGeom>
          <a:noFill/>
        </p:spPr>
        <p:txBody>
          <a:bodyPr wrap="square" rtlCol="0">
            <a:spAutoFit/>
          </a:bodyPr>
          <a:lstStyle/>
          <a:p>
            <a:r>
              <a:rPr lang="en-US" dirty="0" smtClean="0"/>
              <a:t>New Observation</a:t>
            </a:r>
            <a:endParaRPr lang="en-US" dirty="0"/>
          </a:p>
        </p:txBody>
      </p:sp>
      <p:cxnSp>
        <p:nvCxnSpPr>
          <p:cNvPr id="16" name="Straight Arrow Connector 15"/>
          <p:cNvCxnSpPr/>
          <p:nvPr/>
        </p:nvCxnSpPr>
        <p:spPr>
          <a:xfrm flipV="1">
            <a:off x="1981200" y="2514677"/>
            <a:ext cx="507412"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7239000" y="3785326"/>
            <a:ext cx="1905000" cy="369332"/>
          </a:xfrm>
          <a:prstGeom prst="rect">
            <a:avLst/>
          </a:prstGeom>
          <a:noFill/>
        </p:spPr>
        <p:txBody>
          <a:bodyPr wrap="square" rtlCol="0">
            <a:spAutoFit/>
          </a:bodyPr>
          <a:lstStyle/>
          <a:p>
            <a:r>
              <a:rPr lang="en-US" dirty="0" smtClean="0"/>
              <a:t>Predict Group</a:t>
            </a:r>
            <a:endParaRPr lang="en-US" dirty="0"/>
          </a:p>
        </p:txBody>
      </p:sp>
      <p:pic>
        <p:nvPicPr>
          <p:cNvPr id="1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80397" y="1792458"/>
            <a:ext cx="1735003" cy="12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V="1">
            <a:off x="6579188" y="2457660"/>
            <a:ext cx="507412"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0" y="3861526"/>
            <a:ext cx="1905000" cy="369332"/>
          </a:xfrm>
          <a:prstGeom prst="rect">
            <a:avLst/>
          </a:prstGeom>
          <a:noFill/>
        </p:spPr>
        <p:txBody>
          <a:bodyPr wrap="square" rtlCol="0">
            <a:spAutoFit/>
          </a:bodyPr>
          <a:lstStyle/>
          <a:p>
            <a:r>
              <a:rPr lang="en-US" dirty="0" smtClean="0"/>
              <a:t>Run Classifier</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002665793"/>
              </p:ext>
            </p:extLst>
          </p:nvPr>
        </p:nvGraphicFramePr>
        <p:xfrm>
          <a:off x="2590800" y="1524000"/>
          <a:ext cx="3925959" cy="2173458"/>
        </p:xfrm>
        <a:graphic>
          <a:graphicData uri="http://schemas.openxmlformats.org/drawingml/2006/table">
            <a:tbl>
              <a:tblPr firstRow="1" bandRow="1">
                <a:tableStyleId>{5C22544A-7EE6-4342-B048-85BDC9FD1C3A}</a:tableStyleId>
              </a:tblPr>
              <a:tblGrid>
                <a:gridCol w="1308653"/>
                <a:gridCol w="1308653"/>
                <a:gridCol w="1308653"/>
              </a:tblGrid>
              <a:tr h="344658">
                <a:tc>
                  <a:txBody>
                    <a:bodyPr/>
                    <a:lstStyle/>
                    <a:p>
                      <a:r>
                        <a:rPr lang="en-US" sz="900" dirty="0" smtClean="0"/>
                        <a:t>Feature</a:t>
                      </a:r>
                      <a:endParaRPr lang="en-US" sz="900" dirty="0"/>
                    </a:p>
                  </a:txBody>
                  <a:tcPr/>
                </a:tc>
                <a:tc>
                  <a:txBody>
                    <a:bodyPr/>
                    <a:lstStyle/>
                    <a:p>
                      <a:r>
                        <a:rPr lang="en-US" sz="900" dirty="0" smtClean="0"/>
                        <a:t>Cats</a:t>
                      </a:r>
                      <a:endParaRPr lang="en-US" sz="900" dirty="0"/>
                    </a:p>
                  </a:txBody>
                  <a:tcPr/>
                </a:tc>
                <a:tc>
                  <a:txBody>
                    <a:bodyPr/>
                    <a:lstStyle/>
                    <a:p>
                      <a:r>
                        <a:rPr lang="en-US" sz="900" dirty="0" smtClean="0"/>
                        <a:t>Dogs</a:t>
                      </a:r>
                      <a:endParaRPr lang="en-US" sz="900" dirty="0"/>
                    </a:p>
                  </a:txBody>
                  <a:tcPr/>
                </a:tc>
              </a:tr>
              <a:tr h="344658">
                <a:tc>
                  <a:txBody>
                    <a:bodyPr/>
                    <a:lstStyle/>
                    <a:p>
                      <a:r>
                        <a:rPr lang="en-US" sz="900" dirty="0" smtClean="0"/>
                        <a:t>Size</a:t>
                      </a:r>
                      <a:endParaRPr lang="en-US" sz="900" dirty="0"/>
                    </a:p>
                  </a:txBody>
                  <a:tcPr/>
                </a:tc>
                <a:tc>
                  <a:txBody>
                    <a:bodyPr/>
                    <a:lstStyle/>
                    <a:p>
                      <a:r>
                        <a:rPr lang="en-US" sz="900" b="1" u="sng" dirty="0" smtClean="0">
                          <a:solidFill>
                            <a:srgbClr val="FF0000"/>
                          </a:solidFill>
                        </a:rPr>
                        <a:t>P(Small)=</a:t>
                      </a:r>
                      <a:r>
                        <a:rPr lang="en-US" sz="900" b="1" u="sng" baseline="0" dirty="0" smtClean="0">
                          <a:solidFill>
                            <a:srgbClr val="FF0000"/>
                          </a:solidFill>
                        </a:rPr>
                        <a:t> 80%</a:t>
                      </a:r>
                    </a:p>
                    <a:p>
                      <a:r>
                        <a:rPr lang="en-US" sz="900" baseline="0" dirty="0" smtClean="0"/>
                        <a:t>P(Large)= 20%</a:t>
                      </a:r>
                      <a:endParaRPr lang="en-US" sz="900" dirty="0"/>
                    </a:p>
                  </a:txBody>
                  <a:tcPr/>
                </a:tc>
                <a:tc>
                  <a:txBody>
                    <a:bodyPr/>
                    <a:lstStyle/>
                    <a:p>
                      <a:r>
                        <a:rPr lang="en-US" sz="900" b="1" u="sng" dirty="0" smtClean="0">
                          <a:solidFill>
                            <a:srgbClr val="FF0000"/>
                          </a:solidFill>
                        </a:rPr>
                        <a:t>P(Small)= 30%</a:t>
                      </a:r>
                    </a:p>
                    <a:p>
                      <a:r>
                        <a:rPr lang="en-US" sz="900" dirty="0" smtClean="0"/>
                        <a:t>P(Large)=</a:t>
                      </a:r>
                      <a:r>
                        <a:rPr lang="en-US" sz="900" baseline="0" dirty="0" smtClean="0"/>
                        <a:t> 70%</a:t>
                      </a:r>
                      <a:endParaRPr lang="en-US" sz="900" dirty="0"/>
                    </a:p>
                  </a:txBody>
                  <a:tcPr/>
                </a:tc>
              </a:tr>
              <a:tr h="344658">
                <a:tc>
                  <a:txBody>
                    <a:bodyPr/>
                    <a:lstStyle/>
                    <a:p>
                      <a:r>
                        <a:rPr lang="en-US" sz="900" dirty="0" smtClean="0"/>
                        <a:t>Ears</a:t>
                      </a:r>
                      <a:endParaRPr lang="en-US" sz="900" dirty="0"/>
                    </a:p>
                  </a:txBody>
                  <a:tcPr/>
                </a:tc>
                <a:tc>
                  <a:txBody>
                    <a:bodyPr/>
                    <a:lstStyle/>
                    <a:p>
                      <a:r>
                        <a:rPr lang="en-US" sz="900" dirty="0" smtClean="0"/>
                        <a:t>P(Pointed)=</a:t>
                      </a:r>
                      <a:r>
                        <a:rPr lang="en-US" sz="900" baseline="0" dirty="0" smtClean="0"/>
                        <a:t> </a:t>
                      </a:r>
                      <a:r>
                        <a:rPr lang="en-US" sz="900" dirty="0" smtClean="0"/>
                        <a:t>90%</a:t>
                      </a:r>
                    </a:p>
                    <a:p>
                      <a:r>
                        <a:rPr lang="en-US" sz="900" b="1" u="sng" dirty="0" smtClean="0">
                          <a:solidFill>
                            <a:srgbClr val="FF0000"/>
                          </a:solidFill>
                        </a:rPr>
                        <a:t>P(Floppy)= 10%</a:t>
                      </a:r>
                      <a:endParaRPr lang="en-US" sz="900" b="1" u="sng" dirty="0">
                        <a:solidFill>
                          <a:srgbClr val="FF0000"/>
                        </a:solidFill>
                      </a:endParaRPr>
                    </a:p>
                  </a:txBody>
                  <a:tcPr/>
                </a:tc>
                <a:tc>
                  <a:txBody>
                    <a:bodyPr/>
                    <a:lstStyle/>
                    <a:p>
                      <a:r>
                        <a:rPr lang="en-US" sz="900" dirty="0" smtClean="0"/>
                        <a:t>P(Pointed)=</a:t>
                      </a:r>
                      <a:r>
                        <a:rPr lang="en-US" sz="900" baseline="0" dirty="0" smtClean="0"/>
                        <a:t> 10%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dirty="0" smtClean="0">
                          <a:solidFill>
                            <a:srgbClr val="FF0000"/>
                          </a:solidFill>
                        </a:rPr>
                        <a:t>P(Floppy)=</a:t>
                      </a:r>
                      <a:r>
                        <a:rPr lang="en-US" sz="900" b="1" u="sng" baseline="0" dirty="0" smtClean="0">
                          <a:solidFill>
                            <a:srgbClr val="FF0000"/>
                          </a:solidFill>
                        </a:rPr>
                        <a:t> 9</a:t>
                      </a:r>
                      <a:r>
                        <a:rPr lang="en-US" sz="900" b="1" u="sng" dirty="0" smtClean="0">
                          <a:solidFill>
                            <a:srgbClr val="FF0000"/>
                          </a:solidFill>
                        </a:rPr>
                        <a:t>0%</a:t>
                      </a:r>
                      <a:endParaRPr lang="en-US" sz="900" b="1" u="sng" dirty="0">
                        <a:solidFill>
                          <a:srgbClr val="FF0000"/>
                        </a:solidFill>
                      </a:endParaRPr>
                    </a:p>
                  </a:txBody>
                  <a:tcPr/>
                </a:tc>
              </a:tr>
              <a:tr h="344658">
                <a:tc>
                  <a:txBody>
                    <a:bodyPr/>
                    <a:lstStyle/>
                    <a:p>
                      <a:r>
                        <a:rPr lang="en-US" sz="900" dirty="0" smtClean="0"/>
                        <a:t>Temperament</a:t>
                      </a:r>
                      <a:endParaRPr lang="en-US" sz="900" dirty="0"/>
                    </a:p>
                  </a:txBody>
                  <a:tcPr/>
                </a:tc>
                <a:tc>
                  <a:txBody>
                    <a:bodyPr/>
                    <a:lstStyle/>
                    <a:p>
                      <a:r>
                        <a:rPr lang="en-US" sz="900" dirty="0" smtClean="0"/>
                        <a:t>P(Aloof)= 60%</a:t>
                      </a:r>
                    </a:p>
                    <a:p>
                      <a:r>
                        <a:rPr lang="en-US" sz="900" b="1" u="sng" dirty="0" smtClean="0">
                          <a:solidFill>
                            <a:srgbClr val="FF0000"/>
                          </a:solidFill>
                        </a:rPr>
                        <a:t>P(Loving)=</a:t>
                      </a:r>
                      <a:r>
                        <a:rPr lang="en-US" sz="900" b="1" u="sng" baseline="0" dirty="0" smtClean="0">
                          <a:solidFill>
                            <a:srgbClr val="FF0000"/>
                          </a:solidFill>
                        </a:rPr>
                        <a:t> 40%</a:t>
                      </a:r>
                      <a:endParaRPr lang="en-US" sz="900" b="1" u="sng" dirty="0">
                        <a:solidFill>
                          <a:srgbClr val="FF0000"/>
                        </a:solidFill>
                      </a:endParaRPr>
                    </a:p>
                  </a:txBody>
                  <a:tcPr/>
                </a:tc>
                <a:tc>
                  <a:txBody>
                    <a:bodyPr/>
                    <a:lstStyle/>
                    <a:p>
                      <a:r>
                        <a:rPr lang="en-US" sz="900" dirty="0" smtClean="0"/>
                        <a:t>P(Aloof)=</a:t>
                      </a:r>
                      <a:r>
                        <a:rPr lang="en-US" sz="900" baseline="0" dirty="0" smtClean="0"/>
                        <a:t> 10%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dirty="0" smtClean="0">
                          <a:solidFill>
                            <a:srgbClr val="FF0000"/>
                          </a:solidFill>
                        </a:rPr>
                        <a:t>P(Loving)=</a:t>
                      </a:r>
                      <a:r>
                        <a:rPr lang="en-US" sz="900" b="1" u="sng" baseline="0" dirty="0" smtClean="0">
                          <a:solidFill>
                            <a:srgbClr val="FF0000"/>
                          </a:solidFill>
                        </a:rPr>
                        <a:t> 90%</a:t>
                      </a:r>
                      <a:endParaRPr lang="en-US" sz="900" b="1" u="sng" dirty="0">
                        <a:solidFill>
                          <a:srgbClr val="FF0000"/>
                        </a:solidFill>
                      </a:endParaRPr>
                    </a:p>
                  </a:txBody>
                  <a:tcPr/>
                </a:tc>
              </a:tr>
              <a:tr h="344658">
                <a:tc>
                  <a:txBody>
                    <a:bodyPr/>
                    <a:lstStyle/>
                    <a:p>
                      <a:r>
                        <a:rPr lang="en-US" sz="900" dirty="0" smtClean="0"/>
                        <a:t>Tail</a:t>
                      </a:r>
                      <a:endParaRPr lang="en-US" sz="900" dirty="0"/>
                    </a:p>
                  </a:txBody>
                  <a:tcPr/>
                </a:tc>
                <a:tc>
                  <a:txBody>
                    <a:bodyPr/>
                    <a:lstStyle/>
                    <a:p>
                      <a:r>
                        <a:rPr lang="en-US" sz="900" dirty="0" smtClean="0"/>
                        <a:t>P(Erect)=75%</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dirty="0" smtClean="0">
                          <a:solidFill>
                            <a:srgbClr val="FF0000"/>
                          </a:solidFill>
                        </a:rPr>
                        <a:t>P(Wagging)=</a:t>
                      </a:r>
                      <a:r>
                        <a:rPr lang="en-US" sz="900" b="1" u="sng" baseline="0" dirty="0" smtClean="0">
                          <a:solidFill>
                            <a:srgbClr val="FF0000"/>
                          </a:solidFill>
                        </a:rPr>
                        <a:t> 25%</a:t>
                      </a:r>
                      <a:endParaRPr lang="en-US" sz="900" b="1" u="sng" dirty="0">
                        <a:solidFill>
                          <a:srgbClr val="FF0000"/>
                        </a:solidFill>
                      </a:endParaRPr>
                    </a:p>
                  </a:txBody>
                  <a:tcPr/>
                </a:tc>
                <a:tc>
                  <a:txBody>
                    <a:bodyPr/>
                    <a:lstStyle/>
                    <a:p>
                      <a:r>
                        <a:rPr lang="en-US" sz="900" dirty="0" smtClean="0"/>
                        <a:t>P(Erect)=</a:t>
                      </a:r>
                      <a:r>
                        <a:rPr lang="en-US" sz="900" baseline="0" dirty="0" smtClean="0"/>
                        <a:t> 40%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dirty="0" smtClean="0">
                          <a:solidFill>
                            <a:srgbClr val="FF0000"/>
                          </a:solidFill>
                        </a:rPr>
                        <a:t>P(Wagging)=</a:t>
                      </a:r>
                      <a:r>
                        <a:rPr lang="en-US" sz="900" b="1" u="sng" baseline="0" dirty="0" smtClean="0">
                          <a:solidFill>
                            <a:srgbClr val="FF0000"/>
                          </a:solidFill>
                        </a:rPr>
                        <a:t> 60%</a:t>
                      </a:r>
                      <a:endParaRPr lang="en-US" sz="900" b="1" u="sng" dirty="0" smtClean="0">
                        <a:solidFill>
                          <a:srgbClr val="FF0000"/>
                        </a:solidFill>
                      </a:endParaRPr>
                    </a:p>
                  </a:txBody>
                  <a:tcPr/>
                </a:tc>
              </a:tr>
              <a:tr h="344658">
                <a:tc>
                  <a:txBody>
                    <a:bodyPr/>
                    <a:lstStyle/>
                    <a:p>
                      <a:r>
                        <a:rPr lang="en-US" sz="900" dirty="0" smtClean="0"/>
                        <a:t>Snout</a:t>
                      </a:r>
                      <a:endParaRPr lang="en-US" sz="900" dirty="0"/>
                    </a:p>
                  </a:txBody>
                  <a:tcPr/>
                </a:tc>
                <a:tc>
                  <a:txBody>
                    <a:bodyPr/>
                    <a:lstStyle/>
                    <a:p>
                      <a:r>
                        <a:rPr lang="en-US" sz="900" dirty="0" smtClean="0"/>
                        <a:t>P(Short)=</a:t>
                      </a:r>
                      <a:r>
                        <a:rPr lang="en-US" sz="900" baseline="0" dirty="0" smtClean="0"/>
                        <a:t> </a:t>
                      </a:r>
                      <a:r>
                        <a:rPr lang="en-US" sz="900" dirty="0" smtClean="0"/>
                        <a:t>80%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dirty="0" smtClean="0">
                          <a:solidFill>
                            <a:srgbClr val="FF0000"/>
                          </a:solidFill>
                        </a:rPr>
                        <a:t>P(Long)=</a:t>
                      </a:r>
                      <a:r>
                        <a:rPr lang="en-US" sz="900" b="1" u="sng" baseline="0" dirty="0" smtClean="0">
                          <a:solidFill>
                            <a:srgbClr val="FF0000"/>
                          </a:solidFill>
                        </a:rPr>
                        <a:t> 2</a:t>
                      </a:r>
                      <a:r>
                        <a:rPr lang="en-US" sz="900" b="1" u="sng" dirty="0" smtClean="0">
                          <a:solidFill>
                            <a:srgbClr val="FF0000"/>
                          </a:solidFill>
                        </a:rPr>
                        <a:t>0%</a:t>
                      </a:r>
                      <a:endParaRPr lang="en-US" sz="900" b="1" u="sng" dirty="0">
                        <a:solidFill>
                          <a:srgbClr val="FF0000"/>
                        </a:solidFill>
                      </a:endParaRPr>
                    </a:p>
                  </a:txBody>
                  <a:tcPr/>
                </a:tc>
                <a:tc>
                  <a:txBody>
                    <a:bodyPr/>
                    <a:lstStyle/>
                    <a:p>
                      <a:r>
                        <a:rPr lang="en-US" sz="900" dirty="0" smtClean="0"/>
                        <a:t>P(Short)= 20%</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dirty="0" smtClean="0">
                          <a:solidFill>
                            <a:srgbClr val="FF0000"/>
                          </a:solidFill>
                        </a:rPr>
                        <a:t>P(Long)=</a:t>
                      </a:r>
                      <a:r>
                        <a:rPr lang="en-US" sz="900" b="1" u="sng" baseline="0" dirty="0" smtClean="0">
                          <a:solidFill>
                            <a:srgbClr val="FF0000"/>
                          </a:solidFill>
                        </a:rPr>
                        <a:t> 80</a:t>
                      </a:r>
                      <a:r>
                        <a:rPr lang="en-US" sz="900" b="1" u="sng" dirty="0" smtClean="0">
                          <a:solidFill>
                            <a:srgbClr val="FF0000"/>
                          </a:solidFill>
                        </a:rPr>
                        <a:t>%</a:t>
                      </a:r>
                    </a:p>
                  </a:txBody>
                  <a:tcPr/>
                </a:tc>
              </a:tr>
            </a:tbl>
          </a:graphicData>
        </a:graphic>
      </p:graphicFrame>
      <p:pic>
        <p:nvPicPr>
          <p:cNvPr id="2056" name="Picture 8" descr="http://www.texify.com/img/%5Cnormalsize%5C%21P%28Dog%7CFeatures%29%5Cpropto%20P%28Dog%29%2AP%28Size%7CDog%29%2AP%28Ears%7CDog%29%2AP%28Temperament%7CDog%29%2AP%28Tail%7CDog%29%2AP%28Snout%7CDog%2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412" y="5410200"/>
            <a:ext cx="75438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http://www.texify.com/img/%5Cnormalsize%5C%21P%28Cat%7CFeatures%29%5Cpropto%20P%28Cat%29%2AP%28Size%7CCat%29%2AP%28Ears%7CCat%29%2AP%28Temperament%7CCat%29%2AP%28Tail%7CCat%29%2AP%28Snout%7CCat%29.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412" y="4724400"/>
            <a:ext cx="72390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http://www.texify.com/img/%5Cnormalsize%5C%21P%28Dog%7CFeatures%29%20%5Cgeq%20%20P%28Cat%7CFeatures%29%5CRightarrow.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412" y="6172200"/>
            <a:ext cx="2743200" cy="1619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810000" y="6096000"/>
            <a:ext cx="3429000" cy="276999"/>
          </a:xfrm>
          <a:prstGeom prst="rect">
            <a:avLst/>
          </a:prstGeom>
          <a:noFill/>
        </p:spPr>
        <p:txBody>
          <a:bodyPr wrap="square" rtlCol="0">
            <a:spAutoFit/>
          </a:bodyPr>
          <a:lstStyle/>
          <a:p>
            <a:r>
              <a:rPr lang="en-US" sz="1200" b="1" u="sng" dirty="0" smtClean="0">
                <a:solidFill>
                  <a:srgbClr val="FF0000"/>
                </a:solidFill>
              </a:rPr>
              <a:t>New Observation is a Dog</a:t>
            </a:r>
            <a:endParaRPr lang="en-US" sz="1200" b="1" u="sng" dirty="0">
              <a:solidFill>
                <a:srgbClr val="FF0000"/>
              </a:solidFill>
            </a:endParaRPr>
          </a:p>
        </p:txBody>
      </p:sp>
      <p:pic>
        <p:nvPicPr>
          <p:cNvPr id="2069" name="Picture 21" descr="http://www.texify.com/img/%5Cnormalsize%5C%21%3D.5%2A.8%2A.1%2A.4%2A.25%2A.2%3D.0008.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6012" y="5029200"/>
            <a:ext cx="17526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http://www.texify.com/img/%5Cnormalsize%5C%21%3D.5%2A.3%2A.9%2A.9%2A.6%2A.8%3D.05832.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6134" y="5791200"/>
            <a:ext cx="175260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53586"/>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Bayesian Classifiers in </a:t>
            </a:r>
            <a:r>
              <a:rPr lang="en-US" dirty="0" smtClean="0"/>
              <a:t>Python</a:t>
            </a:r>
            <a:endParaRPr lang="en-US" dirty="0"/>
          </a:p>
        </p:txBody>
      </p:sp>
      <p:sp>
        <p:nvSpPr>
          <p:cNvPr id="3" name="Content Placeholder 2"/>
          <p:cNvSpPr>
            <a:spLocks noGrp="1"/>
          </p:cNvSpPr>
          <p:nvPr>
            <p:ph idx="1"/>
          </p:nvPr>
        </p:nvSpPr>
        <p:spPr>
          <a:xfrm>
            <a:off x="762000" y="1596413"/>
            <a:ext cx="7924800" cy="4728187"/>
          </a:xfrm>
        </p:spPr>
        <p:txBody>
          <a:bodyPr>
            <a:normAutofit/>
          </a:bodyPr>
          <a:lstStyle/>
          <a:p>
            <a:pPr marL="0" indent="0">
              <a:buNone/>
            </a:pPr>
            <a:r>
              <a:rPr lang="en-US" sz="2000" dirty="0"/>
              <a:t>Orange Data Mining Fruitful &amp; </a:t>
            </a:r>
            <a:r>
              <a:rPr lang="en-US" sz="2000" dirty="0" smtClean="0"/>
              <a:t>Fun:</a:t>
            </a:r>
          </a:p>
          <a:p>
            <a:pPr>
              <a:buFontTx/>
              <a:buChar char="-"/>
            </a:pPr>
            <a:r>
              <a:rPr lang="en-US" sz="2000" dirty="0" smtClean="0"/>
              <a:t>Open-source machine learning and data mining tool</a:t>
            </a:r>
          </a:p>
          <a:p>
            <a:pPr>
              <a:buFontTx/>
              <a:buChar char="-"/>
            </a:pPr>
            <a:endParaRPr lang="en-US" sz="2000" dirty="0" smtClean="0"/>
          </a:p>
          <a:p>
            <a:pPr>
              <a:buFontTx/>
              <a:buChar char="-"/>
            </a:pPr>
            <a:r>
              <a:rPr lang="en-US" sz="2000" dirty="0" smtClean="0"/>
              <a:t>Developed </a:t>
            </a:r>
            <a:r>
              <a:rPr lang="en-US" sz="2000" dirty="0"/>
              <a:t>by the Bioinformatics Laboratory at the Faculty </a:t>
            </a:r>
            <a:r>
              <a:rPr lang="en-US" sz="2000" dirty="0" smtClean="0"/>
              <a:t>of Computer </a:t>
            </a:r>
            <a:r>
              <a:rPr lang="en-US" sz="2000" dirty="0"/>
              <a:t>and Information Science in the University of Ljubljana, </a:t>
            </a:r>
            <a:r>
              <a:rPr lang="en-US" sz="2000" dirty="0" smtClean="0"/>
              <a:t>Slovenia</a:t>
            </a:r>
          </a:p>
          <a:p>
            <a:pPr>
              <a:buFontTx/>
              <a:buChar char="-"/>
            </a:pPr>
            <a:endParaRPr lang="en-US" sz="2000" dirty="0" smtClean="0"/>
          </a:p>
          <a:p>
            <a:pPr>
              <a:buFontTx/>
              <a:buChar char="-"/>
            </a:pPr>
            <a:r>
              <a:rPr lang="en-US" sz="2000" dirty="0" smtClean="0"/>
              <a:t>Provides GUI as well as extensive Python libraries</a:t>
            </a:r>
          </a:p>
          <a:p>
            <a:pPr>
              <a:buFontTx/>
              <a:buChar char="-"/>
            </a:pPr>
            <a:endParaRPr lang="en-US" sz="2000" dirty="0" smtClean="0"/>
          </a:p>
          <a:p>
            <a:pPr>
              <a:buFontTx/>
              <a:buChar char="-"/>
            </a:pPr>
            <a:r>
              <a:rPr lang="en-US" sz="2000" dirty="0" smtClean="0"/>
              <a:t>Utilizes C++ for computation, resulting in reasonably fast processing of large data sets</a:t>
            </a:r>
          </a:p>
          <a:p>
            <a:pPr>
              <a:buFontTx/>
              <a:buChar char="-"/>
            </a:pPr>
            <a:endParaRPr lang="en-US" sz="2000" dirty="0" smtClean="0"/>
          </a:p>
          <a:p>
            <a:pPr>
              <a:buFontTx/>
              <a:buChar char="-"/>
            </a:pPr>
            <a:r>
              <a:rPr lang="en-US" sz="2000" dirty="0" smtClean="0"/>
              <a:t>Large amount of documentation and extensive developer community</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800" y="1000125"/>
            <a:ext cx="21526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316" y="5943600"/>
            <a:ext cx="6762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080427"/>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Orange supports the following classifiers:</a:t>
            </a:r>
          </a:p>
          <a:p>
            <a:pPr marL="514350" indent="-514350">
              <a:buAutoNum type="arabicPeriod"/>
            </a:pPr>
            <a:r>
              <a:rPr lang="en-US" dirty="0" smtClean="0"/>
              <a:t>Naïve Bayes</a:t>
            </a:r>
          </a:p>
          <a:p>
            <a:pPr marL="514350" indent="-514350">
              <a:buAutoNum type="arabicPeriod"/>
            </a:pPr>
            <a:r>
              <a:rPr lang="en-US" dirty="0" smtClean="0"/>
              <a:t>Support vector machines</a:t>
            </a:r>
          </a:p>
          <a:p>
            <a:pPr marL="514350" indent="-514350">
              <a:buAutoNum type="arabicPeriod"/>
            </a:pPr>
            <a:r>
              <a:rPr lang="en-US" dirty="0" smtClean="0"/>
              <a:t>Logistic Regression</a:t>
            </a:r>
          </a:p>
          <a:p>
            <a:pPr marL="514350" indent="-514350">
              <a:buAutoNum type="arabicPeriod"/>
            </a:pPr>
            <a:r>
              <a:rPr lang="en-US" dirty="0" smtClean="0"/>
              <a:t>Classification Trees</a:t>
            </a:r>
          </a:p>
          <a:p>
            <a:pPr marL="514350" indent="-514350">
              <a:buAutoNum type="arabicPeriod"/>
            </a:pPr>
            <a:r>
              <a:rPr lang="en-US" smtClean="0"/>
              <a:t>CN2 Algorithm</a:t>
            </a:r>
            <a:endParaRPr lang="en-US" dirty="0" smtClean="0"/>
          </a:p>
          <a:p>
            <a:pPr marL="514350" indent="-514350">
              <a:buAutoNum type="arabicPeriod"/>
            </a:pPr>
            <a:r>
              <a:rPr lang="en-US" dirty="0" smtClean="0"/>
              <a:t>K-Nearest Neighbors</a:t>
            </a:r>
          </a:p>
          <a:p>
            <a:pPr marL="514350" indent="-514350">
              <a:buAutoNum type="arabicPeriod"/>
            </a:pPr>
            <a:endParaRPr lang="en-US" dirty="0"/>
          </a:p>
        </p:txBody>
      </p:sp>
      <p:sp>
        <p:nvSpPr>
          <p:cNvPr id="4" name="Title 1"/>
          <p:cNvSpPr>
            <a:spLocks noGrp="1"/>
          </p:cNvSpPr>
          <p:nvPr>
            <p:ph type="title"/>
          </p:nvPr>
        </p:nvSpPr>
        <p:spPr/>
        <p:txBody>
          <a:bodyPr>
            <a:normAutofit fontScale="90000"/>
          </a:bodyPr>
          <a:lstStyle/>
          <a:p>
            <a:r>
              <a:rPr lang="en-US" dirty="0"/>
              <a:t>Implementing Bayesian Classifiers in </a:t>
            </a:r>
            <a:r>
              <a:rPr lang="en-US" dirty="0" smtClean="0"/>
              <a:t>Python</a:t>
            </a:r>
            <a:endParaRPr lang="en-US" dirty="0"/>
          </a:p>
        </p:txBody>
      </p:sp>
    </p:spTree>
    <p:extLst>
      <p:ext uri="{BB962C8B-B14F-4D97-AF65-F5344CB8AC3E}">
        <p14:creationId xmlns:p14="http://schemas.microsoft.com/office/powerpoint/2010/main" val="723728661"/>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Illustrative </a:t>
            </a:r>
            <a:r>
              <a:rPr lang="en-US" dirty="0" smtClean="0"/>
              <a:t>Example</a:t>
            </a:r>
            <a:endParaRPr lang="en-US" dirty="0"/>
          </a:p>
        </p:txBody>
      </p:sp>
      <p:pic>
        <p:nvPicPr>
          <p:cNvPr id="1024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57400" y="1066800"/>
            <a:ext cx="557212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5581650"/>
            <a:ext cx="7772400" cy="646331"/>
          </a:xfrm>
          <a:prstGeom prst="rect">
            <a:avLst/>
          </a:prstGeom>
          <a:noFill/>
        </p:spPr>
        <p:txBody>
          <a:bodyPr wrap="square" rtlCol="0">
            <a:spAutoFit/>
          </a:bodyPr>
          <a:lstStyle/>
          <a:p>
            <a:pPr algn="ctr"/>
            <a:r>
              <a:rPr lang="en-US" sz="3600" dirty="0" smtClean="0"/>
              <a:t>Goal: Predict the color of the dots</a:t>
            </a:r>
            <a:endParaRPr lang="en-US" sz="3600" dirty="0"/>
          </a:p>
        </p:txBody>
      </p:sp>
    </p:spTree>
    <p:extLst>
      <p:ext uri="{BB962C8B-B14F-4D97-AF65-F5344CB8AC3E}">
        <p14:creationId xmlns:p14="http://schemas.microsoft.com/office/powerpoint/2010/main" val="74413962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0"/>
            <a:ext cx="8077200" cy="3429000"/>
          </a:xfrm>
        </p:spPr>
        <p:txBody>
          <a:bodyPr>
            <a:normAutofit fontScale="92500" lnSpcReduction="10000"/>
          </a:bodyPr>
          <a:lstStyle/>
          <a:p>
            <a:r>
              <a:rPr lang="en-US" dirty="0" smtClean="0"/>
              <a:t>Utilized k-fold cross validation to train and score classifier</a:t>
            </a:r>
          </a:p>
          <a:p>
            <a:pPr lvl="1"/>
            <a:r>
              <a:rPr lang="en-US" dirty="0"/>
              <a:t>data is divided into roughly k equal parts (k being </a:t>
            </a:r>
            <a:r>
              <a:rPr lang="en-US" dirty="0" smtClean="0"/>
              <a:t>specified by the </a:t>
            </a:r>
            <a:r>
              <a:rPr lang="en-US" dirty="0"/>
              <a:t>user at the outset</a:t>
            </a:r>
            <a:r>
              <a:rPr lang="en-US" dirty="0" smtClean="0"/>
              <a:t>)</a:t>
            </a:r>
          </a:p>
          <a:p>
            <a:pPr lvl="1"/>
            <a:r>
              <a:rPr lang="en-US" dirty="0"/>
              <a:t>model is then t using the observations in k-1 </a:t>
            </a:r>
            <a:r>
              <a:rPr lang="en-US" dirty="0" smtClean="0"/>
              <a:t>parts</a:t>
            </a:r>
          </a:p>
          <a:p>
            <a:pPr lvl="1"/>
            <a:r>
              <a:rPr lang="en-US" dirty="0"/>
              <a:t>model is </a:t>
            </a:r>
            <a:r>
              <a:rPr lang="en-US" dirty="0" smtClean="0"/>
              <a:t>then used </a:t>
            </a:r>
            <a:r>
              <a:rPr lang="en-US" dirty="0"/>
              <a:t>to score the k-</a:t>
            </a:r>
            <a:r>
              <a:rPr lang="en-US" dirty="0" err="1"/>
              <a:t>th</a:t>
            </a:r>
            <a:r>
              <a:rPr lang="en-US" dirty="0"/>
              <a:t> </a:t>
            </a:r>
            <a:r>
              <a:rPr lang="en-US" dirty="0" smtClean="0"/>
              <a:t>part</a:t>
            </a:r>
          </a:p>
          <a:p>
            <a:pPr lvl="1"/>
            <a:r>
              <a:rPr lang="en-US" dirty="0"/>
              <a:t>process is repeated k-times, using a </a:t>
            </a:r>
            <a:r>
              <a:rPr lang="en-US" dirty="0" err="1"/>
              <a:t>dierent</a:t>
            </a:r>
            <a:r>
              <a:rPr lang="en-US" dirty="0"/>
              <a:t> partition each time</a:t>
            </a:r>
          </a:p>
        </p:txBody>
      </p:sp>
      <p:sp>
        <p:nvSpPr>
          <p:cNvPr id="4" name="Title 1"/>
          <p:cNvSpPr>
            <a:spLocks noGrp="1"/>
          </p:cNvSpPr>
          <p:nvPr>
            <p:ph type="title"/>
          </p:nvPr>
        </p:nvSpPr>
        <p:spPr>
          <a:xfrm>
            <a:off x="762000" y="269632"/>
            <a:ext cx="8077200" cy="1143000"/>
          </a:xfrm>
        </p:spPr>
        <p:txBody>
          <a:bodyPr>
            <a:normAutofit/>
          </a:bodyPr>
          <a:lstStyle/>
          <a:p>
            <a:r>
              <a:rPr lang="en-US" dirty="0"/>
              <a:t>Illustrative </a:t>
            </a:r>
            <a:r>
              <a:rPr lang="en-US" dirty="0" smtClean="0"/>
              <a:t>Example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61626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844832"/>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0" y="1219200"/>
            <a:ext cx="695901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762000" y="269632"/>
            <a:ext cx="8077200" cy="1143000"/>
          </a:xfrm>
        </p:spPr>
        <p:txBody>
          <a:bodyPr>
            <a:normAutofit/>
          </a:bodyPr>
          <a:lstStyle/>
          <a:p>
            <a:r>
              <a:rPr lang="en-US" dirty="0"/>
              <a:t>Illustrative </a:t>
            </a:r>
            <a:r>
              <a:rPr lang="en-US" dirty="0" smtClean="0"/>
              <a:t>Example</a:t>
            </a:r>
            <a:endParaRPr lang="en-US" dirty="0"/>
          </a:p>
        </p:txBody>
      </p:sp>
    </p:spTree>
    <p:extLst>
      <p:ext uri="{BB962C8B-B14F-4D97-AF65-F5344CB8AC3E}">
        <p14:creationId xmlns:p14="http://schemas.microsoft.com/office/powerpoint/2010/main" val="101067497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Agenda</a:t>
            </a:r>
            <a:endParaRPr lang="en-US" dirty="0"/>
          </a:p>
        </p:txBody>
      </p:sp>
      <p:sp>
        <p:nvSpPr>
          <p:cNvPr id="5" name="Content Placeholder 4"/>
          <p:cNvSpPr>
            <a:spLocks noGrp="1"/>
          </p:cNvSpPr>
          <p:nvPr>
            <p:ph idx="1"/>
            <p:custDataLst>
              <p:tags r:id="rId3"/>
            </p:custDataLst>
          </p:nvPr>
        </p:nvSpPr>
        <p:spPr>
          <a:xfrm>
            <a:off x="762000" y="1295400"/>
            <a:ext cx="8153400" cy="5334000"/>
          </a:xfrm>
        </p:spPr>
        <p:txBody>
          <a:bodyPr>
            <a:normAutofit fontScale="55000" lnSpcReduction="20000"/>
          </a:bodyPr>
          <a:lstStyle/>
          <a:p>
            <a:r>
              <a:rPr lang="en-US" dirty="0" smtClean="0"/>
              <a:t>Overview of Classification Problems</a:t>
            </a:r>
          </a:p>
          <a:p>
            <a:pPr lvl="1"/>
            <a:r>
              <a:rPr lang="en-US" dirty="0" smtClean="0"/>
              <a:t>Definition</a:t>
            </a:r>
          </a:p>
          <a:p>
            <a:pPr lvl="1"/>
            <a:r>
              <a:rPr lang="en-US" dirty="0" smtClean="0"/>
              <a:t>Applications</a:t>
            </a:r>
          </a:p>
          <a:p>
            <a:pPr lvl="1"/>
            <a:r>
              <a:rPr lang="en-US" dirty="0" smtClean="0"/>
              <a:t>Simple Example (Classify Dogs and Cats)</a:t>
            </a:r>
            <a:endParaRPr lang="en-US" dirty="0" smtClean="0"/>
          </a:p>
          <a:p>
            <a:r>
              <a:rPr lang="en-US" dirty="0" smtClean="0"/>
              <a:t>Introduction to Bayes Theorem</a:t>
            </a:r>
          </a:p>
          <a:p>
            <a:pPr lvl="1"/>
            <a:r>
              <a:rPr lang="en-US" dirty="0" smtClean="0"/>
              <a:t>Background theory</a:t>
            </a:r>
          </a:p>
          <a:p>
            <a:pPr lvl="1"/>
            <a:r>
              <a:rPr lang="en-US" dirty="0" smtClean="0"/>
              <a:t>Example </a:t>
            </a:r>
            <a:r>
              <a:rPr lang="en-US" dirty="0" smtClean="0"/>
              <a:t>Usage (Da’ Bears)</a:t>
            </a:r>
          </a:p>
          <a:p>
            <a:pPr lvl="1"/>
            <a:r>
              <a:rPr lang="en-US" dirty="0" smtClean="0"/>
              <a:t>Revisit Simple Example, Bayesian Style!</a:t>
            </a:r>
            <a:endParaRPr lang="en-US" dirty="0" smtClean="0"/>
          </a:p>
          <a:p>
            <a:r>
              <a:rPr lang="en-US" dirty="0" smtClean="0"/>
              <a:t>Implementing Bayesian Classifiers in Python</a:t>
            </a:r>
          </a:p>
          <a:p>
            <a:pPr lvl="1"/>
            <a:r>
              <a:rPr lang="en-US" dirty="0" smtClean="0"/>
              <a:t>Background of Orange Machine Learning Software and Libraries</a:t>
            </a:r>
          </a:p>
          <a:p>
            <a:pPr lvl="1"/>
            <a:r>
              <a:rPr lang="en-US" dirty="0" smtClean="0"/>
              <a:t>Brief tour of GUI</a:t>
            </a:r>
          </a:p>
          <a:p>
            <a:r>
              <a:rPr lang="en-US" dirty="0" smtClean="0"/>
              <a:t>Illustrative Example</a:t>
            </a:r>
          </a:p>
          <a:p>
            <a:pPr lvl="1"/>
            <a:r>
              <a:rPr lang="en-US" dirty="0" smtClean="0"/>
              <a:t>Problem Overview</a:t>
            </a:r>
          </a:p>
          <a:p>
            <a:pPr lvl="1"/>
            <a:r>
              <a:rPr lang="en-US" dirty="0" smtClean="0"/>
              <a:t>Building the Classifier</a:t>
            </a:r>
          </a:p>
          <a:p>
            <a:pPr lvl="1"/>
            <a:r>
              <a:rPr lang="en-US" dirty="0" smtClean="0"/>
              <a:t>Assessing Classifier Performance</a:t>
            </a:r>
          </a:p>
          <a:p>
            <a:pPr lvl="1"/>
            <a:r>
              <a:rPr lang="en-US" dirty="0" smtClean="0"/>
              <a:t>Limitations of Bayesian </a:t>
            </a:r>
            <a:r>
              <a:rPr lang="en-US" dirty="0" smtClean="0"/>
              <a:t>Classifiers</a:t>
            </a:r>
          </a:p>
          <a:p>
            <a:r>
              <a:rPr lang="en-US" dirty="0" smtClean="0"/>
              <a:t>Real World Example</a:t>
            </a:r>
            <a:endParaRPr lang="en-US" dirty="0"/>
          </a:p>
          <a:p>
            <a:r>
              <a:rPr lang="en-US" dirty="0" smtClean="0"/>
              <a:t>Conclusion</a:t>
            </a:r>
          </a:p>
          <a:p>
            <a:pPr lvl="1"/>
            <a:r>
              <a:rPr lang="en-US" dirty="0" smtClean="0"/>
              <a:t>Additional Areas of Exploration</a:t>
            </a:r>
          </a:p>
          <a:p>
            <a:pPr lvl="1"/>
            <a:r>
              <a:rPr lang="en-US" dirty="0" smtClean="0"/>
              <a:t>Questions</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3505200"/>
            <a:ext cx="8077200" cy="3124200"/>
          </a:xfrm>
        </p:spPr>
        <p:txBody>
          <a:bodyPr>
            <a:normAutofit fontScale="70000" lnSpcReduction="20000"/>
          </a:bodyPr>
          <a:lstStyle/>
          <a:p>
            <a:r>
              <a:rPr lang="en-US" dirty="0" smtClean="0"/>
              <a:t>Classification Accuracy: % of observations in test group that were accurately classified</a:t>
            </a:r>
          </a:p>
          <a:p>
            <a:r>
              <a:rPr lang="en-US" dirty="0" smtClean="0"/>
              <a:t>Information Score (</a:t>
            </a:r>
            <a:r>
              <a:rPr lang="en-US" dirty="0" err="1">
                <a:hlinkClick r:id="rId3"/>
              </a:rPr>
              <a:t>Kononenko</a:t>
            </a:r>
            <a:r>
              <a:rPr lang="en-US" dirty="0">
                <a:hlinkClick r:id="rId3"/>
              </a:rPr>
              <a:t> and </a:t>
            </a:r>
            <a:r>
              <a:rPr lang="en-US" dirty="0" err="1">
                <a:hlinkClick r:id="rId3"/>
              </a:rPr>
              <a:t>Bratko</a:t>
            </a:r>
            <a:r>
              <a:rPr lang="en-US" dirty="0">
                <a:hlinkClick r:id="rId3"/>
              </a:rPr>
              <a:t> (1991</a:t>
            </a:r>
            <a:r>
              <a:rPr lang="en-US" dirty="0" smtClean="0">
                <a:hlinkClick r:id="rId3"/>
              </a:rPr>
              <a:t>)</a:t>
            </a:r>
            <a:r>
              <a:rPr lang="en-US" dirty="0" smtClean="0"/>
              <a:t>): Beyond scope of presentation</a:t>
            </a:r>
          </a:p>
          <a:p>
            <a:r>
              <a:rPr lang="en-US" dirty="0" smtClean="0"/>
              <a:t>Brier Score: Difference between predicted probability of an outcome and actual probability of that outcome</a:t>
            </a:r>
          </a:p>
          <a:p>
            <a:r>
              <a:rPr lang="en-US" dirty="0" smtClean="0"/>
              <a:t>Area Under ROC: Probability that a classifier will calculate the probability  of an object belonging to a certain group  as higher than the probability of an object of another group</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762" y="1676400"/>
            <a:ext cx="30384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p:txBody>
          <a:bodyPr>
            <a:normAutofit/>
          </a:bodyPr>
          <a:lstStyle/>
          <a:p>
            <a:r>
              <a:rPr lang="en-US" dirty="0"/>
              <a:t>Illustrative </a:t>
            </a:r>
            <a:r>
              <a:rPr lang="en-US" dirty="0" smtClean="0"/>
              <a:t>Example</a:t>
            </a:r>
            <a:endParaRPr lang="en-US" dirty="0"/>
          </a:p>
        </p:txBody>
      </p:sp>
    </p:spTree>
    <p:extLst>
      <p:ext uri="{BB962C8B-B14F-4D97-AF65-F5344CB8AC3E}">
        <p14:creationId xmlns:p14="http://schemas.microsoft.com/office/powerpoint/2010/main" val="1522195462"/>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Limitations of Bayesian Classifiers:</a:t>
            </a:r>
          </a:p>
          <a:p>
            <a:pPr marL="514350" indent="-514350">
              <a:buAutoNum type="arabicPeriod"/>
            </a:pPr>
            <a:r>
              <a:rPr lang="en-US" dirty="0" smtClean="0"/>
              <a:t>Most rely on strict assumption of independence between variables (Naïve)</a:t>
            </a:r>
          </a:p>
          <a:p>
            <a:pPr marL="514350" indent="-514350">
              <a:buAutoNum type="arabicPeriod"/>
            </a:pPr>
            <a:r>
              <a:rPr lang="en-US" dirty="0" smtClean="0"/>
              <a:t>Models that do not rely on independence assumption can be quite complex</a:t>
            </a:r>
            <a:endParaRPr lang="en-US" dirty="0"/>
          </a:p>
        </p:txBody>
      </p:sp>
      <p:sp>
        <p:nvSpPr>
          <p:cNvPr id="4" name="Title 1"/>
          <p:cNvSpPr>
            <a:spLocks noGrp="1"/>
          </p:cNvSpPr>
          <p:nvPr>
            <p:ph type="title"/>
          </p:nvPr>
        </p:nvSpPr>
        <p:spPr/>
        <p:txBody>
          <a:bodyPr>
            <a:normAutofit/>
          </a:bodyPr>
          <a:lstStyle/>
          <a:p>
            <a:r>
              <a:rPr lang="en-US" dirty="0"/>
              <a:t>Illustrative </a:t>
            </a:r>
            <a:r>
              <a:rPr lang="en-US" dirty="0" smtClean="0"/>
              <a:t>Example</a:t>
            </a:r>
            <a:endParaRPr lang="en-US" dirty="0"/>
          </a:p>
        </p:txBody>
      </p:sp>
    </p:spTree>
    <p:extLst>
      <p:ext uri="{BB962C8B-B14F-4D97-AF65-F5344CB8AC3E}">
        <p14:creationId xmlns:p14="http://schemas.microsoft.com/office/powerpoint/2010/main" val="249801804"/>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562600"/>
            <a:ext cx="8077200" cy="1016976"/>
          </a:xfrm>
        </p:spPr>
        <p:txBody>
          <a:bodyPr/>
          <a:lstStyle/>
          <a:p>
            <a:r>
              <a:rPr lang="en-US" dirty="0" smtClean="0"/>
              <a:t>X and Y coordinates are not independent</a:t>
            </a:r>
            <a:endParaRPr lang="en-US" dirty="0"/>
          </a:p>
        </p:txBody>
      </p:sp>
      <p:sp>
        <p:nvSpPr>
          <p:cNvPr id="4" name="Title 1"/>
          <p:cNvSpPr>
            <a:spLocks noGrp="1"/>
          </p:cNvSpPr>
          <p:nvPr>
            <p:ph type="title"/>
          </p:nvPr>
        </p:nvSpPr>
        <p:spPr/>
        <p:txBody>
          <a:bodyPr>
            <a:normAutofit/>
          </a:bodyPr>
          <a:lstStyle/>
          <a:p>
            <a:r>
              <a:rPr lang="en-US" dirty="0"/>
              <a:t>Illustrative </a:t>
            </a:r>
            <a:r>
              <a:rPr lang="en-US" dirty="0" smtClean="0"/>
              <a:t>Example</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57400" y="1143000"/>
            <a:ext cx="5257800" cy="429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62764"/>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917224"/>
            <a:ext cx="8077200" cy="788376"/>
          </a:xfrm>
        </p:spPr>
        <p:txBody>
          <a:bodyPr>
            <a:normAutofit fontScale="85000" lnSpcReduction="20000"/>
          </a:bodyPr>
          <a:lstStyle/>
          <a:p>
            <a:r>
              <a:rPr lang="en-US" dirty="0" smtClean="0"/>
              <a:t>Model performs very poorly </a:t>
            </a:r>
            <a:r>
              <a:rPr lang="en-US" dirty="0" smtClean="0"/>
              <a:t>due to violation of independence assumption</a:t>
            </a:r>
            <a:endParaRPr lang="en-US" dirty="0"/>
          </a:p>
        </p:txBody>
      </p:sp>
      <p:sp>
        <p:nvSpPr>
          <p:cNvPr id="4" name="Title 1"/>
          <p:cNvSpPr>
            <a:spLocks noGrp="1"/>
          </p:cNvSpPr>
          <p:nvPr>
            <p:ph type="title"/>
          </p:nvPr>
        </p:nvSpPr>
        <p:spPr>
          <a:xfrm>
            <a:off x="762000" y="269632"/>
            <a:ext cx="8077200" cy="1143000"/>
          </a:xfrm>
        </p:spPr>
        <p:txBody>
          <a:bodyPr>
            <a:normAutofit/>
          </a:bodyPr>
          <a:lstStyle/>
          <a:p>
            <a:r>
              <a:rPr lang="en-US" dirty="0"/>
              <a:t>Illustrative </a:t>
            </a:r>
            <a:r>
              <a:rPr lang="en-US" dirty="0" smtClean="0"/>
              <a:t>Example</a:t>
            </a:r>
            <a:endParaRPr lang="en-US"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24050" y="1219200"/>
            <a:ext cx="5529828" cy="4516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854922"/>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94085006"/>
              </p:ext>
            </p:extLst>
          </p:nvPr>
        </p:nvGraphicFramePr>
        <p:xfrm>
          <a:off x="841513" y="2335689"/>
          <a:ext cx="7924800" cy="1855311"/>
        </p:xfrm>
        <a:graphic>
          <a:graphicData uri="http://schemas.openxmlformats.org/drawingml/2006/table">
            <a:tbl>
              <a:tblPr/>
              <a:tblGrid>
                <a:gridCol w="1320800"/>
                <a:gridCol w="1320800"/>
                <a:gridCol w="1320800"/>
                <a:gridCol w="1320800"/>
                <a:gridCol w="1320800"/>
                <a:gridCol w="1320800"/>
              </a:tblGrid>
              <a:tr h="685295">
                <a:tc>
                  <a:txBody>
                    <a:bodyPr/>
                    <a:lstStyle/>
                    <a:p>
                      <a:r>
                        <a:rPr lang="en-US" sz="1200" b="1" dirty="0"/>
                        <a:t>Data Set Characteristics:  </a:t>
                      </a:r>
                      <a:endParaRPr lang="en-US" sz="1200" dirty="0"/>
                    </a:p>
                  </a:txBody>
                  <a:tcPr marL="57150" marR="57150" marT="57150" marB="57150" anchor="ctr">
                    <a:lnL>
                      <a:noFill/>
                    </a:lnL>
                    <a:lnR>
                      <a:noFill/>
                    </a:lnR>
                    <a:lnT>
                      <a:noFill/>
                    </a:lnT>
                    <a:lnB>
                      <a:noFill/>
                    </a:lnB>
                    <a:solidFill>
                      <a:srgbClr val="DDEEFF"/>
                    </a:solidFill>
                  </a:tcPr>
                </a:tc>
                <a:tc>
                  <a:txBody>
                    <a:bodyPr/>
                    <a:lstStyle/>
                    <a:p>
                      <a:r>
                        <a:rPr lang="en-US" sz="1200"/>
                        <a:t>Multivariate</a:t>
                      </a:r>
                    </a:p>
                  </a:txBody>
                  <a:tcPr marL="57150" marR="57150" marT="57150" marB="57150" anchor="ctr">
                    <a:lnL>
                      <a:noFill/>
                    </a:lnL>
                    <a:lnR>
                      <a:noFill/>
                    </a:lnR>
                    <a:lnT>
                      <a:noFill/>
                    </a:lnT>
                    <a:lnB>
                      <a:noFill/>
                    </a:lnB>
                  </a:tcPr>
                </a:tc>
                <a:tc>
                  <a:txBody>
                    <a:bodyPr/>
                    <a:lstStyle/>
                    <a:p>
                      <a:r>
                        <a:rPr lang="en-US" sz="1200" b="1"/>
                        <a:t>Number of Instances:</a:t>
                      </a:r>
                      <a:endParaRPr lang="en-US" sz="1200"/>
                    </a:p>
                  </a:txBody>
                  <a:tcPr marL="57150" marR="57150" marT="57150" marB="57150" anchor="ctr">
                    <a:lnL>
                      <a:noFill/>
                    </a:lnL>
                    <a:lnR>
                      <a:noFill/>
                    </a:lnR>
                    <a:lnT>
                      <a:noFill/>
                    </a:lnT>
                    <a:lnB>
                      <a:noFill/>
                    </a:lnB>
                    <a:solidFill>
                      <a:srgbClr val="DDEEFF"/>
                    </a:solidFill>
                  </a:tcPr>
                </a:tc>
                <a:tc>
                  <a:txBody>
                    <a:bodyPr/>
                    <a:lstStyle/>
                    <a:p>
                      <a:r>
                        <a:rPr lang="en-US" sz="1200" dirty="0"/>
                        <a:t>48842</a:t>
                      </a:r>
                    </a:p>
                  </a:txBody>
                  <a:tcPr marL="57150" marR="57150" marT="57150" marB="57150" anchor="ctr">
                    <a:lnL>
                      <a:noFill/>
                    </a:lnL>
                    <a:lnR>
                      <a:noFill/>
                    </a:lnR>
                    <a:lnT>
                      <a:noFill/>
                    </a:lnT>
                    <a:lnB>
                      <a:noFill/>
                    </a:lnB>
                  </a:tcPr>
                </a:tc>
                <a:tc>
                  <a:txBody>
                    <a:bodyPr/>
                    <a:lstStyle/>
                    <a:p>
                      <a:r>
                        <a:rPr lang="en-US" sz="1200" b="1"/>
                        <a:t>Area:</a:t>
                      </a:r>
                      <a:endParaRPr lang="en-US" sz="1200"/>
                    </a:p>
                  </a:txBody>
                  <a:tcPr marL="57150" marR="57150" marT="57150" marB="57150" anchor="ctr">
                    <a:lnL>
                      <a:noFill/>
                    </a:lnL>
                    <a:lnR>
                      <a:noFill/>
                    </a:lnR>
                    <a:lnT>
                      <a:noFill/>
                    </a:lnT>
                    <a:lnB>
                      <a:noFill/>
                    </a:lnB>
                    <a:solidFill>
                      <a:srgbClr val="DDEEFF"/>
                    </a:solidFill>
                  </a:tcPr>
                </a:tc>
                <a:tc>
                  <a:txBody>
                    <a:bodyPr/>
                    <a:lstStyle/>
                    <a:p>
                      <a:r>
                        <a:rPr lang="en-US" sz="1200"/>
                        <a:t>Social</a:t>
                      </a:r>
                    </a:p>
                  </a:txBody>
                  <a:tcPr marL="57150" marR="57150" marT="57150" marB="57150" anchor="ctr">
                    <a:lnL>
                      <a:noFill/>
                    </a:lnL>
                    <a:lnR>
                      <a:noFill/>
                    </a:lnR>
                    <a:lnT>
                      <a:noFill/>
                    </a:lnT>
                    <a:lnB>
                      <a:noFill/>
                    </a:lnB>
                  </a:tcPr>
                </a:tc>
              </a:tr>
              <a:tr h="685295">
                <a:tc>
                  <a:txBody>
                    <a:bodyPr/>
                    <a:lstStyle/>
                    <a:p>
                      <a:r>
                        <a:rPr lang="en-US" sz="1200" b="1"/>
                        <a:t>Attribute Characteristics:</a:t>
                      </a:r>
                      <a:endParaRPr lang="en-US" sz="1200"/>
                    </a:p>
                  </a:txBody>
                  <a:tcPr marL="57150" marR="57150" marT="57150" marB="57150" anchor="ctr">
                    <a:lnL>
                      <a:noFill/>
                    </a:lnL>
                    <a:lnR>
                      <a:noFill/>
                    </a:lnR>
                    <a:lnT>
                      <a:noFill/>
                    </a:lnT>
                    <a:lnB>
                      <a:noFill/>
                    </a:lnB>
                    <a:solidFill>
                      <a:srgbClr val="DDEEFF"/>
                    </a:solidFill>
                  </a:tcPr>
                </a:tc>
                <a:tc>
                  <a:txBody>
                    <a:bodyPr/>
                    <a:lstStyle/>
                    <a:p>
                      <a:r>
                        <a:rPr lang="en-US" sz="1200"/>
                        <a:t>Categorical, Integer</a:t>
                      </a:r>
                    </a:p>
                  </a:txBody>
                  <a:tcPr marL="57150" marR="57150" marT="57150" marB="57150" anchor="ctr">
                    <a:lnL>
                      <a:noFill/>
                    </a:lnL>
                    <a:lnR>
                      <a:noFill/>
                    </a:lnR>
                    <a:lnT>
                      <a:noFill/>
                    </a:lnT>
                    <a:lnB>
                      <a:noFill/>
                    </a:lnB>
                  </a:tcPr>
                </a:tc>
                <a:tc>
                  <a:txBody>
                    <a:bodyPr/>
                    <a:lstStyle/>
                    <a:p>
                      <a:r>
                        <a:rPr lang="en-US" sz="1200" b="1"/>
                        <a:t>Number of Attributes:</a:t>
                      </a:r>
                      <a:endParaRPr lang="en-US" sz="1200"/>
                    </a:p>
                  </a:txBody>
                  <a:tcPr marL="57150" marR="57150" marT="57150" marB="57150" anchor="ctr">
                    <a:lnL>
                      <a:noFill/>
                    </a:lnL>
                    <a:lnR>
                      <a:noFill/>
                    </a:lnR>
                    <a:lnT>
                      <a:noFill/>
                    </a:lnT>
                    <a:lnB>
                      <a:noFill/>
                    </a:lnB>
                    <a:solidFill>
                      <a:srgbClr val="DDEEFF"/>
                    </a:solidFill>
                  </a:tcPr>
                </a:tc>
                <a:tc>
                  <a:txBody>
                    <a:bodyPr/>
                    <a:lstStyle/>
                    <a:p>
                      <a:r>
                        <a:rPr lang="en-US" sz="1200"/>
                        <a:t>14</a:t>
                      </a:r>
                    </a:p>
                  </a:txBody>
                  <a:tcPr marL="57150" marR="57150" marT="57150" marB="57150" anchor="ctr">
                    <a:lnL>
                      <a:noFill/>
                    </a:lnL>
                    <a:lnR>
                      <a:noFill/>
                    </a:lnR>
                    <a:lnT>
                      <a:noFill/>
                    </a:lnT>
                    <a:lnB>
                      <a:noFill/>
                    </a:lnB>
                  </a:tcPr>
                </a:tc>
                <a:tc>
                  <a:txBody>
                    <a:bodyPr/>
                    <a:lstStyle/>
                    <a:p>
                      <a:r>
                        <a:rPr lang="en-US" sz="1200" b="1"/>
                        <a:t>Date Donated</a:t>
                      </a:r>
                      <a:endParaRPr lang="en-US" sz="1200"/>
                    </a:p>
                  </a:txBody>
                  <a:tcPr marL="57150" marR="57150" marT="57150" marB="57150" anchor="ctr">
                    <a:lnL>
                      <a:noFill/>
                    </a:lnL>
                    <a:lnR>
                      <a:noFill/>
                    </a:lnR>
                    <a:lnT>
                      <a:noFill/>
                    </a:lnT>
                    <a:lnB>
                      <a:noFill/>
                    </a:lnB>
                    <a:solidFill>
                      <a:srgbClr val="DDEEFF"/>
                    </a:solidFill>
                  </a:tcPr>
                </a:tc>
                <a:tc>
                  <a:txBody>
                    <a:bodyPr/>
                    <a:lstStyle/>
                    <a:p>
                      <a:r>
                        <a:rPr lang="en-US" sz="1200"/>
                        <a:t>1996-05-01</a:t>
                      </a:r>
                    </a:p>
                  </a:txBody>
                  <a:tcPr marL="57150" marR="57150" marT="57150" marB="57150" anchor="ctr">
                    <a:lnL>
                      <a:noFill/>
                    </a:lnL>
                    <a:lnR>
                      <a:noFill/>
                    </a:lnR>
                    <a:lnT>
                      <a:noFill/>
                    </a:lnT>
                    <a:lnB>
                      <a:noFill/>
                    </a:lnB>
                  </a:tcPr>
                </a:tc>
              </a:tr>
              <a:tr h="484721">
                <a:tc>
                  <a:txBody>
                    <a:bodyPr/>
                    <a:lstStyle/>
                    <a:p>
                      <a:r>
                        <a:rPr lang="en-US" sz="1200" b="1"/>
                        <a:t>Associated Tasks:</a:t>
                      </a:r>
                      <a:endParaRPr lang="en-US" sz="1200"/>
                    </a:p>
                  </a:txBody>
                  <a:tcPr marL="57150" marR="57150" marT="57150" marB="57150" anchor="ctr">
                    <a:lnL>
                      <a:noFill/>
                    </a:lnL>
                    <a:lnR>
                      <a:noFill/>
                    </a:lnR>
                    <a:lnT>
                      <a:noFill/>
                    </a:lnT>
                    <a:lnB>
                      <a:noFill/>
                    </a:lnB>
                    <a:solidFill>
                      <a:srgbClr val="DDEEFF"/>
                    </a:solidFill>
                  </a:tcPr>
                </a:tc>
                <a:tc>
                  <a:txBody>
                    <a:bodyPr/>
                    <a:lstStyle/>
                    <a:p>
                      <a:r>
                        <a:rPr lang="en-US" sz="1200"/>
                        <a:t>Classification</a:t>
                      </a:r>
                    </a:p>
                  </a:txBody>
                  <a:tcPr marL="57150" marR="57150" marT="57150" marB="57150" anchor="ctr">
                    <a:lnL>
                      <a:noFill/>
                    </a:lnL>
                    <a:lnR>
                      <a:noFill/>
                    </a:lnR>
                    <a:lnT>
                      <a:noFill/>
                    </a:lnT>
                    <a:lnB>
                      <a:noFill/>
                    </a:lnB>
                  </a:tcPr>
                </a:tc>
                <a:tc>
                  <a:txBody>
                    <a:bodyPr/>
                    <a:lstStyle/>
                    <a:p>
                      <a:r>
                        <a:rPr lang="en-US" sz="1200" b="1"/>
                        <a:t>Missing Values?</a:t>
                      </a:r>
                      <a:endParaRPr lang="en-US" sz="1200"/>
                    </a:p>
                  </a:txBody>
                  <a:tcPr marL="57150" marR="57150" marT="57150" marB="57150" anchor="ctr">
                    <a:lnL>
                      <a:noFill/>
                    </a:lnL>
                    <a:lnR>
                      <a:noFill/>
                    </a:lnR>
                    <a:lnT>
                      <a:noFill/>
                    </a:lnT>
                    <a:lnB>
                      <a:noFill/>
                    </a:lnB>
                    <a:solidFill>
                      <a:srgbClr val="DDEEFF"/>
                    </a:solidFill>
                  </a:tcPr>
                </a:tc>
                <a:tc>
                  <a:txBody>
                    <a:bodyPr/>
                    <a:lstStyle/>
                    <a:p>
                      <a:r>
                        <a:rPr lang="en-US" sz="1200"/>
                        <a:t>Yes</a:t>
                      </a:r>
                    </a:p>
                  </a:txBody>
                  <a:tcPr marL="57150" marR="57150" marT="57150" marB="57150" anchor="ctr">
                    <a:lnL>
                      <a:noFill/>
                    </a:lnL>
                    <a:lnR>
                      <a:noFill/>
                    </a:lnR>
                    <a:lnT>
                      <a:noFill/>
                    </a:lnT>
                    <a:lnB>
                      <a:noFill/>
                    </a:lnB>
                  </a:tcPr>
                </a:tc>
                <a:tc>
                  <a:txBody>
                    <a:bodyPr/>
                    <a:lstStyle/>
                    <a:p>
                      <a:r>
                        <a:rPr lang="en-US" sz="1200" b="1" dirty="0"/>
                        <a:t>Number of Web Hits:</a:t>
                      </a:r>
                      <a:endParaRPr lang="en-US" sz="1200" dirty="0"/>
                    </a:p>
                  </a:txBody>
                  <a:tcPr marL="57150" marR="57150" marT="57150" marB="57150" anchor="ctr">
                    <a:lnL>
                      <a:noFill/>
                    </a:lnL>
                    <a:lnR>
                      <a:noFill/>
                    </a:lnR>
                    <a:lnT>
                      <a:noFill/>
                    </a:lnT>
                    <a:lnB>
                      <a:noFill/>
                    </a:lnB>
                    <a:solidFill>
                      <a:srgbClr val="DDEEFF"/>
                    </a:solidFill>
                  </a:tcPr>
                </a:tc>
                <a:tc>
                  <a:txBody>
                    <a:bodyPr/>
                    <a:lstStyle/>
                    <a:p>
                      <a:r>
                        <a:rPr lang="en-US" sz="1200" dirty="0"/>
                        <a:t>272000</a:t>
                      </a:r>
                    </a:p>
                  </a:txBody>
                  <a:tcPr marL="57150" marR="57150" marT="57150" marB="57150" anchor="ctr">
                    <a:lnL>
                      <a:noFill/>
                    </a:lnL>
                    <a:lnR>
                      <a:noFill/>
                    </a:lnR>
                    <a:lnT>
                      <a:noFill/>
                    </a:lnT>
                    <a:lnB>
                      <a:noFill/>
                    </a:lnB>
                  </a:tcPr>
                </a:tc>
              </a:tr>
            </a:tbl>
          </a:graphicData>
        </a:graphic>
      </p:graphicFrame>
      <p:sp>
        <p:nvSpPr>
          <p:cNvPr id="6" name="TextBox 5"/>
          <p:cNvSpPr txBox="1"/>
          <p:nvPr/>
        </p:nvSpPr>
        <p:spPr>
          <a:xfrm>
            <a:off x="838200" y="1295400"/>
            <a:ext cx="7848600" cy="369332"/>
          </a:xfrm>
          <a:prstGeom prst="rect">
            <a:avLst/>
          </a:prstGeom>
          <a:noFill/>
        </p:spPr>
        <p:txBody>
          <a:bodyPr wrap="square" rtlCol="0">
            <a:spAutoFit/>
          </a:bodyPr>
          <a:lstStyle/>
          <a:p>
            <a:r>
              <a:rPr lang="en-US" dirty="0"/>
              <a:t>Objective: Predict whether income exceeds $50K/</a:t>
            </a:r>
            <a:r>
              <a:rPr lang="en-US" dirty="0" err="1"/>
              <a:t>yr</a:t>
            </a:r>
            <a:r>
              <a:rPr lang="en-US" dirty="0"/>
              <a:t> based on 1994 census </a:t>
            </a:r>
            <a:r>
              <a:rPr lang="en-US" dirty="0" smtClean="0"/>
              <a:t>data</a:t>
            </a:r>
            <a:endParaRPr lang="en-US" dirty="0"/>
          </a:p>
        </p:txBody>
      </p:sp>
    </p:spTree>
    <p:extLst>
      <p:ext uri="{BB962C8B-B14F-4D97-AF65-F5344CB8AC3E}">
        <p14:creationId xmlns:p14="http://schemas.microsoft.com/office/powerpoint/2010/main" val="3565143176"/>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1295400"/>
            <a:ext cx="8077200" cy="5257800"/>
          </a:xfrm>
        </p:spPr>
        <p:txBody>
          <a:bodyPr>
            <a:noAutofit/>
          </a:bodyPr>
          <a:lstStyle/>
          <a:p>
            <a:pPr marL="0" indent="0">
              <a:buNone/>
            </a:pPr>
            <a:r>
              <a:rPr lang="en-US" sz="1400" dirty="0" smtClean="0"/>
              <a:t>Variables:</a:t>
            </a:r>
          </a:p>
          <a:p>
            <a:pPr marL="514350" indent="-514350">
              <a:buAutoNum type="arabicPeriod"/>
            </a:pPr>
            <a:r>
              <a:rPr lang="en-US" sz="1400" dirty="0" smtClean="0"/>
              <a:t>Income: &gt;50k, &lt;= 50k</a:t>
            </a:r>
          </a:p>
          <a:p>
            <a:pPr marL="514350" indent="-514350">
              <a:buAutoNum type="arabicPeriod"/>
            </a:pPr>
            <a:r>
              <a:rPr lang="en-US" sz="1400" dirty="0" smtClean="0"/>
              <a:t>Age</a:t>
            </a:r>
          </a:p>
          <a:p>
            <a:pPr marL="514350" indent="-514350">
              <a:buAutoNum type="arabicPeriod"/>
            </a:pPr>
            <a:r>
              <a:rPr lang="en-US" sz="1400" dirty="0" err="1" smtClean="0"/>
              <a:t>Workclass</a:t>
            </a:r>
            <a:r>
              <a:rPr lang="en-US" sz="1400" dirty="0"/>
              <a:t>: Private, Self-</a:t>
            </a:r>
            <a:r>
              <a:rPr lang="en-US" sz="1400" dirty="0" err="1"/>
              <a:t>emp</a:t>
            </a:r>
            <a:r>
              <a:rPr lang="en-US" sz="1400" dirty="0"/>
              <a:t>-not-</a:t>
            </a:r>
            <a:r>
              <a:rPr lang="en-US" sz="1400" dirty="0" err="1"/>
              <a:t>inc</a:t>
            </a:r>
            <a:r>
              <a:rPr lang="en-US" sz="1400" dirty="0"/>
              <a:t>, Self-</a:t>
            </a:r>
            <a:r>
              <a:rPr lang="en-US" sz="1400" dirty="0" err="1"/>
              <a:t>emp</a:t>
            </a:r>
            <a:r>
              <a:rPr lang="en-US" sz="1400" dirty="0"/>
              <a:t>-</a:t>
            </a:r>
            <a:r>
              <a:rPr lang="en-US" sz="1400" dirty="0" err="1"/>
              <a:t>inc</a:t>
            </a:r>
            <a:r>
              <a:rPr lang="en-US" sz="1400" dirty="0"/>
              <a:t>, Federal-</a:t>
            </a:r>
            <a:r>
              <a:rPr lang="en-US" sz="1400" dirty="0" err="1"/>
              <a:t>gov</a:t>
            </a:r>
            <a:r>
              <a:rPr lang="en-US" sz="1400" dirty="0"/>
              <a:t>, Local-</a:t>
            </a:r>
            <a:r>
              <a:rPr lang="en-US" sz="1400" dirty="0" err="1"/>
              <a:t>gov</a:t>
            </a:r>
            <a:r>
              <a:rPr lang="en-US" sz="1400" dirty="0"/>
              <a:t>, State-</a:t>
            </a:r>
            <a:r>
              <a:rPr lang="en-US" sz="1400" dirty="0" err="1"/>
              <a:t>gov</a:t>
            </a:r>
            <a:r>
              <a:rPr lang="en-US" sz="1400" dirty="0"/>
              <a:t>, Without-pay, Never-worked. </a:t>
            </a:r>
            <a:endParaRPr lang="en-US" sz="1400" dirty="0" smtClean="0"/>
          </a:p>
          <a:p>
            <a:pPr marL="514350" indent="-514350">
              <a:buAutoNum type="arabicPeriod"/>
            </a:pPr>
            <a:r>
              <a:rPr lang="en-US" sz="1400" dirty="0" err="1"/>
              <a:t>F</a:t>
            </a:r>
            <a:r>
              <a:rPr lang="en-US" sz="1400" dirty="0" err="1" smtClean="0"/>
              <a:t>nlwgt</a:t>
            </a:r>
            <a:r>
              <a:rPr lang="en-US" sz="1400" dirty="0" smtClean="0"/>
              <a:t>: Weighting to reflect sample bias</a:t>
            </a:r>
            <a:endParaRPr lang="en-US" sz="1400" dirty="0"/>
          </a:p>
          <a:p>
            <a:pPr marL="514350" indent="-514350">
              <a:buAutoNum type="arabicPeriod"/>
            </a:pPr>
            <a:r>
              <a:rPr lang="en-US" sz="1400" dirty="0"/>
              <a:t>E</a:t>
            </a:r>
            <a:r>
              <a:rPr lang="en-US" sz="1400" dirty="0" smtClean="0"/>
              <a:t>ducation</a:t>
            </a:r>
            <a:r>
              <a:rPr lang="en-US" sz="1400" dirty="0"/>
              <a:t>: Bachelors, Some-college, 11th, HS-grad, Prof-school, </a:t>
            </a:r>
            <a:r>
              <a:rPr lang="en-US" sz="1400" dirty="0" err="1"/>
              <a:t>Assoc-acdm</a:t>
            </a:r>
            <a:r>
              <a:rPr lang="en-US" sz="1400" dirty="0"/>
              <a:t>, </a:t>
            </a:r>
            <a:r>
              <a:rPr lang="en-US" sz="1400" dirty="0" err="1"/>
              <a:t>Assoc-voc</a:t>
            </a:r>
            <a:r>
              <a:rPr lang="en-US" sz="1400" dirty="0"/>
              <a:t>, 9th, 7th-8th, 12th, Masters, 1st-4th, 10th, Doctorate, 5th-6th, Preschool. </a:t>
            </a:r>
            <a:endParaRPr lang="en-US" sz="1400" dirty="0" smtClean="0"/>
          </a:p>
          <a:p>
            <a:pPr marL="514350" indent="-514350">
              <a:buAutoNum type="arabicPeriod"/>
            </a:pPr>
            <a:r>
              <a:rPr lang="en-US" sz="1400" dirty="0" smtClean="0"/>
              <a:t>Education-</a:t>
            </a:r>
            <a:r>
              <a:rPr lang="en-US" sz="1400" dirty="0" err="1" smtClean="0"/>
              <a:t>num</a:t>
            </a:r>
            <a:r>
              <a:rPr lang="en-US" sz="1400" dirty="0"/>
              <a:t>: </a:t>
            </a:r>
            <a:r>
              <a:rPr lang="en-US" sz="1400" dirty="0" smtClean="0"/>
              <a:t>Number of Years of School. </a:t>
            </a:r>
          </a:p>
          <a:p>
            <a:pPr marL="514350" indent="-514350">
              <a:buAutoNum type="arabicPeriod"/>
            </a:pPr>
            <a:r>
              <a:rPr lang="en-US" sz="1400" dirty="0"/>
              <a:t>M</a:t>
            </a:r>
            <a:r>
              <a:rPr lang="en-US" sz="1400" dirty="0" smtClean="0"/>
              <a:t>arital-status</a:t>
            </a:r>
            <a:r>
              <a:rPr lang="en-US" sz="1400" dirty="0"/>
              <a:t>: Married-civ-spouse, Divorced, Never-married, Separated, Widowed, Married-spouse-absent, Married-AF-spouse. </a:t>
            </a:r>
            <a:endParaRPr lang="en-US" sz="1400" dirty="0" smtClean="0"/>
          </a:p>
          <a:p>
            <a:pPr marL="514350" indent="-514350">
              <a:buAutoNum type="arabicPeriod"/>
            </a:pPr>
            <a:r>
              <a:rPr lang="en-US" sz="1400" dirty="0" err="1"/>
              <a:t>O</a:t>
            </a:r>
            <a:r>
              <a:rPr lang="en-US" sz="1400" dirty="0" err="1" smtClean="0"/>
              <a:t>cupation</a:t>
            </a:r>
            <a:r>
              <a:rPr lang="en-US" sz="1400" dirty="0"/>
              <a:t>: Tech-support, Craft-repair, Other-service, Sales, Exec-managerial, Prof-specialty, Handlers-cleaners, Machine-op-</a:t>
            </a:r>
            <a:r>
              <a:rPr lang="en-US" sz="1400" dirty="0" err="1"/>
              <a:t>inspct</a:t>
            </a:r>
            <a:r>
              <a:rPr lang="en-US" sz="1400" dirty="0"/>
              <a:t>, </a:t>
            </a:r>
            <a:r>
              <a:rPr lang="en-US" sz="1400" dirty="0" err="1"/>
              <a:t>Adm</a:t>
            </a:r>
            <a:r>
              <a:rPr lang="en-US" sz="1400" dirty="0"/>
              <a:t>-clerical, Farming-fishing, Transport-moving, </a:t>
            </a:r>
            <a:r>
              <a:rPr lang="en-US" sz="1400" dirty="0" err="1"/>
              <a:t>Priv</a:t>
            </a:r>
            <a:r>
              <a:rPr lang="en-US" sz="1400" dirty="0"/>
              <a:t>-house-</a:t>
            </a:r>
            <a:r>
              <a:rPr lang="en-US" sz="1400" dirty="0" err="1"/>
              <a:t>serv</a:t>
            </a:r>
            <a:r>
              <a:rPr lang="en-US" sz="1400" dirty="0"/>
              <a:t>, Protective-</a:t>
            </a:r>
            <a:r>
              <a:rPr lang="en-US" sz="1400" dirty="0" err="1"/>
              <a:t>serv</a:t>
            </a:r>
            <a:r>
              <a:rPr lang="en-US" sz="1400" dirty="0"/>
              <a:t>, Armed-Forces. </a:t>
            </a:r>
            <a:endParaRPr lang="en-US" sz="1400" dirty="0" smtClean="0"/>
          </a:p>
          <a:p>
            <a:pPr marL="514350" indent="-514350">
              <a:buAutoNum type="arabicPeriod"/>
            </a:pPr>
            <a:r>
              <a:rPr lang="en-US" sz="1400" dirty="0"/>
              <a:t>R</a:t>
            </a:r>
            <a:r>
              <a:rPr lang="en-US" sz="1400" dirty="0" smtClean="0"/>
              <a:t>elationship</a:t>
            </a:r>
            <a:r>
              <a:rPr lang="en-US" sz="1400" dirty="0"/>
              <a:t>: Wife, Own-child, Husband, Not-in-family, Other-relative, Unmarried. </a:t>
            </a:r>
            <a:endParaRPr lang="en-US" sz="1400" dirty="0" smtClean="0"/>
          </a:p>
          <a:p>
            <a:pPr marL="514350" indent="-514350">
              <a:buAutoNum type="arabicPeriod"/>
            </a:pPr>
            <a:r>
              <a:rPr lang="en-US" sz="1400" dirty="0"/>
              <a:t>R</a:t>
            </a:r>
            <a:r>
              <a:rPr lang="en-US" sz="1400" dirty="0" smtClean="0"/>
              <a:t>ace</a:t>
            </a:r>
            <a:r>
              <a:rPr lang="en-US" sz="1400" dirty="0"/>
              <a:t>: White, Asian-Pac-Islander, </a:t>
            </a:r>
            <a:r>
              <a:rPr lang="en-US" sz="1400" dirty="0" err="1"/>
              <a:t>Amer</a:t>
            </a:r>
            <a:r>
              <a:rPr lang="en-US" sz="1400" dirty="0"/>
              <a:t>-Indian-Eskimo, Other, Black. </a:t>
            </a:r>
            <a:endParaRPr lang="en-US" sz="1400" dirty="0" smtClean="0"/>
          </a:p>
          <a:p>
            <a:pPr marL="514350" indent="-514350">
              <a:buAutoNum type="arabicPeriod"/>
            </a:pPr>
            <a:r>
              <a:rPr lang="en-US" sz="1400" dirty="0"/>
              <a:t>S</a:t>
            </a:r>
            <a:r>
              <a:rPr lang="en-US" sz="1400" dirty="0" smtClean="0"/>
              <a:t>ex</a:t>
            </a:r>
            <a:r>
              <a:rPr lang="en-US" sz="1400" dirty="0"/>
              <a:t>: Female, Male. </a:t>
            </a:r>
            <a:endParaRPr lang="en-US" sz="1400" dirty="0" smtClean="0"/>
          </a:p>
          <a:p>
            <a:pPr marL="514350" indent="-514350">
              <a:buAutoNum type="arabicPeriod"/>
            </a:pPr>
            <a:r>
              <a:rPr lang="en-US" sz="1400" dirty="0" smtClean="0"/>
              <a:t>Capital-gain</a:t>
            </a:r>
          </a:p>
          <a:p>
            <a:pPr marL="514350" indent="-514350">
              <a:buAutoNum type="arabicPeriod"/>
            </a:pPr>
            <a:r>
              <a:rPr lang="en-US" sz="1400" dirty="0" smtClean="0"/>
              <a:t>Capital-loss</a:t>
            </a:r>
          </a:p>
          <a:p>
            <a:pPr marL="514350" indent="-514350">
              <a:buAutoNum type="arabicPeriod"/>
            </a:pPr>
            <a:r>
              <a:rPr lang="en-US" sz="1400" dirty="0" smtClean="0"/>
              <a:t>Hours-per-week</a:t>
            </a:r>
          </a:p>
          <a:p>
            <a:pPr marL="514350" indent="-514350">
              <a:buAutoNum type="arabicPeriod"/>
            </a:pPr>
            <a:r>
              <a:rPr lang="en-US" sz="1400" dirty="0" smtClean="0"/>
              <a:t>Native-country</a:t>
            </a:r>
            <a:endParaRPr lang="en-US" sz="1400" dirty="0"/>
          </a:p>
        </p:txBody>
      </p:sp>
      <p:sp>
        <p:nvSpPr>
          <p:cNvPr id="5" name="Title 1"/>
          <p:cNvSpPr>
            <a:spLocks noGrp="1"/>
          </p:cNvSpPr>
          <p:nvPr>
            <p:ph type="title"/>
          </p:nvPr>
        </p:nvSpPr>
        <p:spPr/>
        <p:txBody>
          <a:bodyPr/>
          <a:lstStyle/>
          <a:p>
            <a:r>
              <a:rPr lang="en-US" dirty="0" smtClean="0"/>
              <a:t>Real World Example </a:t>
            </a:r>
            <a:endParaRPr lang="en-US" dirty="0"/>
          </a:p>
        </p:txBody>
      </p:sp>
    </p:spTree>
    <p:extLst>
      <p:ext uri="{BB962C8B-B14F-4D97-AF65-F5344CB8AC3E}">
        <p14:creationId xmlns:p14="http://schemas.microsoft.com/office/powerpoint/2010/main" val="602292547"/>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1"/>
            <a:ext cx="8077200" cy="5105400"/>
          </a:xfrm>
        </p:spPr>
        <p:txBody>
          <a:bodyPr>
            <a:normAutofit fontScale="92500" lnSpcReduction="20000"/>
          </a:bodyPr>
          <a:lstStyle/>
          <a:p>
            <a:pPr marL="0" indent="0">
              <a:buNone/>
            </a:pPr>
            <a:r>
              <a:rPr lang="en-US" dirty="0" smtClean="0"/>
              <a:t>Notes:</a:t>
            </a:r>
          </a:p>
          <a:p>
            <a:pPr marL="514350" indent="-514350">
              <a:buAutoNum type="arabicPeriod"/>
            </a:pPr>
            <a:r>
              <a:rPr lang="en-US" dirty="0" smtClean="0"/>
              <a:t>Data was not cleaned to test robustness of Naïve Bayes</a:t>
            </a:r>
          </a:p>
          <a:p>
            <a:pPr marL="514350" indent="-514350">
              <a:buAutoNum type="arabicPeriod"/>
            </a:pPr>
            <a:r>
              <a:rPr lang="en-US" dirty="0" smtClean="0"/>
              <a:t>No variable selection techniques were employed</a:t>
            </a:r>
          </a:p>
          <a:p>
            <a:pPr marL="514350" indent="-514350">
              <a:buAutoNum type="arabicPeriod"/>
            </a:pPr>
            <a:r>
              <a:rPr lang="en-US" dirty="0" smtClean="0"/>
              <a:t>Data contains missing values</a:t>
            </a:r>
          </a:p>
          <a:p>
            <a:pPr marL="514350" indent="-514350">
              <a:buAutoNum type="arabicPeriod"/>
            </a:pPr>
            <a:r>
              <a:rPr lang="en-US" dirty="0" smtClean="0"/>
              <a:t>Data contains a mix of categorical and continuous variables</a:t>
            </a:r>
          </a:p>
          <a:p>
            <a:pPr marL="514350" indent="-514350">
              <a:buAutoNum type="arabicPeriod"/>
            </a:pPr>
            <a:r>
              <a:rPr lang="en-US" dirty="0" smtClean="0"/>
              <a:t>No prior knowledge about the distribution of the variables was used before model was build</a:t>
            </a:r>
          </a:p>
          <a:p>
            <a:pPr marL="514350" indent="-514350">
              <a:buAutoNum type="arabicPeriod"/>
            </a:pPr>
            <a:r>
              <a:rPr lang="en-US" dirty="0" smtClean="0"/>
              <a:t>“True” machine learning problem without any human intervention</a:t>
            </a:r>
            <a:endParaRPr lang="en-US" dirty="0"/>
          </a:p>
        </p:txBody>
      </p:sp>
      <p:sp>
        <p:nvSpPr>
          <p:cNvPr id="4" name="Title 1"/>
          <p:cNvSpPr>
            <a:spLocks noGrp="1"/>
          </p:cNvSpPr>
          <p:nvPr>
            <p:ph type="title"/>
          </p:nvPr>
        </p:nvSpPr>
        <p:spPr>
          <a:xfrm>
            <a:off x="762000" y="269632"/>
            <a:ext cx="8077200" cy="1143000"/>
          </a:xfrm>
        </p:spPr>
        <p:txBody>
          <a:bodyPr/>
          <a:lstStyle/>
          <a:p>
            <a:r>
              <a:rPr lang="en-US" dirty="0" smtClean="0"/>
              <a:t>Real World Example </a:t>
            </a:r>
            <a:endParaRPr lang="en-US" dirty="0"/>
          </a:p>
        </p:txBody>
      </p:sp>
    </p:spTree>
    <p:extLst>
      <p:ext uri="{BB962C8B-B14F-4D97-AF65-F5344CB8AC3E}">
        <p14:creationId xmlns:p14="http://schemas.microsoft.com/office/powerpoint/2010/main" val="2881196955"/>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600200"/>
            <a:ext cx="8077200" cy="4724400"/>
          </a:xfrm>
        </p:spPr>
        <p:txBody>
          <a:bodyPr>
            <a:normAutofit/>
          </a:bodyPr>
          <a:lstStyle/>
          <a:p>
            <a:r>
              <a:rPr lang="en-US" dirty="0" smtClean="0"/>
              <a:t>K-fold cross validation used to fit and score model (k=10)</a:t>
            </a:r>
          </a:p>
          <a:p>
            <a:endParaRPr lang="en-US" dirty="0" smtClean="0"/>
          </a:p>
          <a:p>
            <a:r>
              <a:rPr lang="en-US" dirty="0" smtClean="0"/>
              <a:t>&lt; 1 minute execution time to import data, build classifier and score model</a:t>
            </a:r>
          </a:p>
          <a:p>
            <a:endParaRPr lang="en-US" dirty="0" smtClean="0"/>
          </a:p>
          <a:p>
            <a:r>
              <a:rPr lang="en-US" dirty="0" smtClean="0"/>
              <a:t>Model predicts 82% of observations correctly with AUC=.899!</a:t>
            </a:r>
          </a:p>
          <a:p>
            <a:endParaRPr lang="en-US" dirty="0"/>
          </a:p>
        </p:txBody>
      </p:sp>
      <p:sp>
        <p:nvSpPr>
          <p:cNvPr id="4" name="Title 1"/>
          <p:cNvSpPr>
            <a:spLocks noGrp="1"/>
          </p:cNvSpPr>
          <p:nvPr>
            <p:ph type="title"/>
          </p:nvPr>
        </p:nvSpPr>
        <p:spPr>
          <a:xfrm>
            <a:off x="762000" y="269632"/>
            <a:ext cx="8077200" cy="1143000"/>
          </a:xfrm>
        </p:spPr>
        <p:txBody>
          <a:bodyPr/>
          <a:lstStyle/>
          <a:p>
            <a:r>
              <a:rPr lang="en-US" dirty="0" smtClean="0"/>
              <a:t>Real World Example </a:t>
            </a:r>
            <a:endParaRPr lang="en-US" dirty="0"/>
          </a:p>
        </p:txBody>
      </p:sp>
    </p:spTree>
    <p:extLst>
      <p:ext uri="{BB962C8B-B14F-4D97-AF65-F5344CB8AC3E}">
        <p14:creationId xmlns:p14="http://schemas.microsoft.com/office/powerpoint/2010/main" val="4017534480"/>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Overview of Classification </a:t>
            </a:r>
            <a:r>
              <a:rPr lang="en-US" sz="3200" dirty="0" smtClean="0"/>
              <a:t>Problems: Definition</a:t>
            </a:r>
            <a:endParaRPr lang="en-US" sz="3200" dirty="0"/>
          </a:p>
        </p:txBody>
      </p:sp>
      <p:sp>
        <p:nvSpPr>
          <p:cNvPr id="3" name="Content Placeholder 2"/>
          <p:cNvSpPr>
            <a:spLocks noGrp="1"/>
          </p:cNvSpPr>
          <p:nvPr>
            <p:ph idx="1"/>
          </p:nvPr>
        </p:nvSpPr>
        <p:spPr>
          <a:xfrm>
            <a:off x="762000" y="5257800"/>
            <a:ext cx="8077200" cy="1600200"/>
          </a:xfrm>
        </p:spPr>
        <p:txBody>
          <a:bodyPr/>
          <a:lstStyle/>
          <a:p>
            <a:r>
              <a:rPr lang="en-US" dirty="0" smtClean="0"/>
              <a:t>Goal: Identify to which set of categories a new observation belongs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12580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445724"/>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96413"/>
            <a:ext cx="8077200" cy="1527787"/>
          </a:xfrm>
        </p:spPr>
        <p:txBody>
          <a:bodyPr>
            <a:normAutofit lnSpcReduction="10000"/>
          </a:bodyPr>
          <a:lstStyle/>
          <a:p>
            <a:r>
              <a:rPr lang="en-US" dirty="0" smtClean="0"/>
              <a:t>Training data set: A set of data containing the explanatory variables, whose membership is known</a:t>
            </a:r>
            <a:endParaRPr lang="en-US" dirty="0"/>
          </a:p>
        </p:txBody>
      </p:sp>
      <p:sp>
        <p:nvSpPr>
          <p:cNvPr id="4" name="Title 1"/>
          <p:cNvSpPr>
            <a:spLocks noGrp="1"/>
          </p:cNvSpPr>
          <p:nvPr>
            <p:ph type="title"/>
          </p:nvPr>
        </p:nvSpPr>
        <p:spPr>
          <a:xfrm>
            <a:off x="762000" y="269632"/>
            <a:ext cx="8077200" cy="1143000"/>
          </a:xfrm>
        </p:spPr>
        <p:txBody>
          <a:bodyPr>
            <a:normAutofit/>
          </a:bodyPr>
          <a:lstStyle/>
          <a:p>
            <a:r>
              <a:rPr lang="en-US" sz="3200" dirty="0"/>
              <a:t>Overview of Classification </a:t>
            </a:r>
            <a:r>
              <a:rPr lang="en-US" sz="3200" dirty="0" smtClean="0"/>
              <a:t>Problems: Definition</a:t>
            </a:r>
            <a:endParaRPr lang="en-US" sz="3200" dirty="0"/>
          </a:p>
        </p:txBody>
      </p:sp>
      <p:pic>
        <p:nvPicPr>
          <p:cNvPr id="2050" name="Picture 2" descr="http://www.bedandbiscuits.com/wp-content/uploads/2012/06/group-of-cats-e13439283547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799"/>
            <a:ext cx="3733800" cy="19889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124200"/>
            <a:ext cx="3657600" cy="2548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05000" y="5679352"/>
            <a:ext cx="2133600" cy="369332"/>
          </a:xfrm>
          <a:prstGeom prst="rect">
            <a:avLst/>
          </a:prstGeom>
          <a:noFill/>
        </p:spPr>
        <p:txBody>
          <a:bodyPr wrap="square" rtlCol="0">
            <a:spAutoFit/>
          </a:bodyPr>
          <a:lstStyle/>
          <a:p>
            <a:r>
              <a:rPr lang="en-US" dirty="0" smtClean="0"/>
              <a:t>Group 1</a:t>
            </a:r>
            <a:endParaRPr lang="en-US" dirty="0"/>
          </a:p>
        </p:txBody>
      </p:sp>
      <p:sp>
        <p:nvSpPr>
          <p:cNvPr id="9" name="TextBox 8"/>
          <p:cNvSpPr txBox="1"/>
          <p:nvPr/>
        </p:nvSpPr>
        <p:spPr>
          <a:xfrm>
            <a:off x="6477000" y="5666497"/>
            <a:ext cx="2133600" cy="369332"/>
          </a:xfrm>
          <a:prstGeom prst="rect">
            <a:avLst/>
          </a:prstGeom>
          <a:noFill/>
        </p:spPr>
        <p:txBody>
          <a:bodyPr wrap="square" rtlCol="0">
            <a:spAutoFit/>
          </a:bodyPr>
          <a:lstStyle/>
          <a:p>
            <a:r>
              <a:rPr lang="en-US" dirty="0" smtClean="0"/>
              <a:t>Group 2</a:t>
            </a:r>
            <a:endParaRPr lang="en-US" dirty="0"/>
          </a:p>
        </p:txBody>
      </p:sp>
      <p:sp>
        <p:nvSpPr>
          <p:cNvPr id="7" name="TextBox 6"/>
          <p:cNvSpPr txBox="1"/>
          <p:nvPr/>
        </p:nvSpPr>
        <p:spPr>
          <a:xfrm>
            <a:off x="1066800" y="6172200"/>
            <a:ext cx="7620000" cy="369332"/>
          </a:xfrm>
          <a:prstGeom prst="rect">
            <a:avLst/>
          </a:prstGeom>
          <a:noFill/>
        </p:spPr>
        <p:txBody>
          <a:bodyPr wrap="square" rtlCol="0">
            <a:spAutoFit/>
          </a:bodyPr>
          <a:lstStyle/>
          <a:p>
            <a:pPr algn="ctr"/>
            <a:r>
              <a:rPr lang="en-US" dirty="0" smtClean="0"/>
              <a:t>Training Data Set</a:t>
            </a:r>
            <a:endParaRPr lang="en-US" dirty="0"/>
          </a:p>
        </p:txBody>
      </p:sp>
      <p:cxnSp>
        <p:nvCxnSpPr>
          <p:cNvPr id="12" name="Straight Connector 11"/>
          <p:cNvCxnSpPr/>
          <p:nvPr/>
        </p:nvCxnSpPr>
        <p:spPr>
          <a:xfrm flipH="1">
            <a:off x="1905000" y="6172200"/>
            <a:ext cx="563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905000" y="6018109"/>
            <a:ext cx="0" cy="154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543800" y="6019800"/>
            <a:ext cx="0" cy="154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545555"/>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757" y="1192696"/>
            <a:ext cx="8077200" cy="1603987"/>
          </a:xfrm>
        </p:spPr>
        <p:txBody>
          <a:bodyPr/>
          <a:lstStyle/>
          <a:p>
            <a:r>
              <a:rPr lang="en-US" dirty="0" smtClean="0"/>
              <a:t>Classifier: The mathematical function created based on a training data set, used to assign membership for new observations</a:t>
            </a:r>
            <a:endParaRPr lang="en-US" dirty="0"/>
          </a:p>
        </p:txBody>
      </p:sp>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3200" dirty="0" smtClean="0"/>
              <a:t>Overview of Classification Problems: Definition</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4059907922"/>
              </p:ext>
            </p:extLst>
          </p:nvPr>
        </p:nvGraphicFramePr>
        <p:xfrm>
          <a:off x="1447800" y="30480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Feature</a:t>
                      </a:r>
                      <a:endParaRPr lang="en-US" dirty="0"/>
                    </a:p>
                  </a:txBody>
                  <a:tcPr/>
                </a:tc>
                <a:tc>
                  <a:txBody>
                    <a:bodyPr/>
                    <a:lstStyle/>
                    <a:p>
                      <a:r>
                        <a:rPr lang="en-US" dirty="0" smtClean="0"/>
                        <a:t>Cats</a:t>
                      </a:r>
                      <a:endParaRPr lang="en-US" dirty="0"/>
                    </a:p>
                  </a:txBody>
                  <a:tcPr/>
                </a:tc>
                <a:tc>
                  <a:txBody>
                    <a:bodyPr/>
                    <a:lstStyle/>
                    <a:p>
                      <a:r>
                        <a:rPr lang="en-US" dirty="0" smtClean="0"/>
                        <a:t>Dogs</a:t>
                      </a:r>
                      <a:endParaRPr lang="en-US" dirty="0"/>
                    </a:p>
                  </a:txBody>
                  <a:tcPr/>
                </a:tc>
              </a:tr>
              <a:tr h="370840">
                <a:tc>
                  <a:txBody>
                    <a:bodyPr/>
                    <a:lstStyle/>
                    <a:p>
                      <a:r>
                        <a:rPr lang="en-US" dirty="0" smtClean="0"/>
                        <a:t>Size</a:t>
                      </a:r>
                      <a:endParaRPr lang="en-US" dirty="0"/>
                    </a:p>
                  </a:txBody>
                  <a:tcPr/>
                </a:tc>
                <a:tc>
                  <a:txBody>
                    <a:bodyPr/>
                    <a:lstStyle/>
                    <a:p>
                      <a:r>
                        <a:rPr lang="en-US" dirty="0" smtClean="0"/>
                        <a:t>Small</a:t>
                      </a:r>
                      <a:endParaRPr lang="en-US" dirty="0"/>
                    </a:p>
                  </a:txBody>
                  <a:tcPr/>
                </a:tc>
                <a:tc>
                  <a:txBody>
                    <a:bodyPr/>
                    <a:lstStyle/>
                    <a:p>
                      <a:r>
                        <a:rPr lang="en-US" dirty="0" smtClean="0"/>
                        <a:t>Large</a:t>
                      </a:r>
                      <a:endParaRPr lang="en-US" dirty="0"/>
                    </a:p>
                  </a:txBody>
                  <a:tcPr/>
                </a:tc>
              </a:tr>
              <a:tr h="370840">
                <a:tc>
                  <a:txBody>
                    <a:bodyPr/>
                    <a:lstStyle/>
                    <a:p>
                      <a:r>
                        <a:rPr lang="en-US" dirty="0" smtClean="0"/>
                        <a:t>Ears</a:t>
                      </a:r>
                      <a:endParaRPr lang="en-US" dirty="0"/>
                    </a:p>
                  </a:txBody>
                  <a:tcPr/>
                </a:tc>
                <a:tc>
                  <a:txBody>
                    <a:bodyPr/>
                    <a:lstStyle/>
                    <a:p>
                      <a:r>
                        <a:rPr lang="en-US" dirty="0" smtClean="0"/>
                        <a:t>Pointed</a:t>
                      </a:r>
                      <a:endParaRPr lang="en-US" dirty="0"/>
                    </a:p>
                  </a:txBody>
                  <a:tcPr/>
                </a:tc>
                <a:tc>
                  <a:txBody>
                    <a:bodyPr/>
                    <a:lstStyle/>
                    <a:p>
                      <a:r>
                        <a:rPr lang="en-US" dirty="0" smtClean="0"/>
                        <a:t>Floppy</a:t>
                      </a:r>
                      <a:endParaRPr lang="en-US" dirty="0"/>
                    </a:p>
                  </a:txBody>
                  <a:tcPr/>
                </a:tc>
              </a:tr>
              <a:tr h="370840">
                <a:tc>
                  <a:txBody>
                    <a:bodyPr/>
                    <a:lstStyle/>
                    <a:p>
                      <a:r>
                        <a:rPr lang="en-US" dirty="0" smtClean="0"/>
                        <a:t>Temperament</a:t>
                      </a:r>
                      <a:endParaRPr lang="en-US" dirty="0"/>
                    </a:p>
                  </a:txBody>
                  <a:tcPr/>
                </a:tc>
                <a:tc>
                  <a:txBody>
                    <a:bodyPr/>
                    <a:lstStyle/>
                    <a:p>
                      <a:r>
                        <a:rPr lang="en-US" dirty="0" smtClean="0"/>
                        <a:t>Aloof</a:t>
                      </a:r>
                      <a:endParaRPr lang="en-US" dirty="0"/>
                    </a:p>
                  </a:txBody>
                  <a:tcPr/>
                </a:tc>
                <a:tc>
                  <a:txBody>
                    <a:bodyPr/>
                    <a:lstStyle/>
                    <a:p>
                      <a:r>
                        <a:rPr lang="en-US" dirty="0" smtClean="0"/>
                        <a:t>Loving</a:t>
                      </a:r>
                      <a:endParaRPr lang="en-US" dirty="0"/>
                    </a:p>
                  </a:txBody>
                  <a:tcPr/>
                </a:tc>
              </a:tr>
              <a:tr h="370840">
                <a:tc>
                  <a:txBody>
                    <a:bodyPr/>
                    <a:lstStyle/>
                    <a:p>
                      <a:r>
                        <a:rPr lang="en-US" dirty="0" smtClean="0"/>
                        <a:t>Tail</a:t>
                      </a:r>
                      <a:endParaRPr lang="en-US" dirty="0"/>
                    </a:p>
                  </a:txBody>
                  <a:tcPr/>
                </a:tc>
                <a:tc>
                  <a:txBody>
                    <a:bodyPr/>
                    <a:lstStyle/>
                    <a:p>
                      <a:r>
                        <a:rPr lang="en-US" dirty="0" smtClean="0"/>
                        <a:t>Erect</a:t>
                      </a:r>
                      <a:endParaRPr lang="en-US" dirty="0"/>
                    </a:p>
                  </a:txBody>
                  <a:tcPr/>
                </a:tc>
                <a:tc>
                  <a:txBody>
                    <a:bodyPr/>
                    <a:lstStyle/>
                    <a:p>
                      <a:r>
                        <a:rPr lang="en-US" dirty="0" smtClean="0"/>
                        <a:t>Wagging</a:t>
                      </a:r>
                    </a:p>
                  </a:txBody>
                  <a:tcPr/>
                </a:tc>
              </a:tr>
              <a:tr h="370840">
                <a:tc>
                  <a:txBody>
                    <a:bodyPr/>
                    <a:lstStyle/>
                    <a:p>
                      <a:r>
                        <a:rPr lang="en-US" dirty="0" smtClean="0"/>
                        <a:t>Snout</a:t>
                      </a:r>
                      <a:endParaRPr lang="en-US" dirty="0"/>
                    </a:p>
                  </a:txBody>
                  <a:tcPr/>
                </a:tc>
                <a:tc>
                  <a:txBody>
                    <a:bodyPr/>
                    <a:lstStyle/>
                    <a:p>
                      <a:r>
                        <a:rPr lang="en-US" dirty="0" smtClean="0"/>
                        <a:t>Short</a:t>
                      </a:r>
                      <a:endParaRPr lang="en-US" dirty="0"/>
                    </a:p>
                  </a:txBody>
                  <a:tcPr/>
                </a:tc>
                <a:tc>
                  <a:txBody>
                    <a:bodyPr/>
                    <a:lstStyle/>
                    <a:p>
                      <a:r>
                        <a:rPr lang="en-US" dirty="0" smtClean="0"/>
                        <a:t>Long</a:t>
                      </a:r>
                    </a:p>
                  </a:txBody>
                  <a:tcPr/>
                </a:tc>
              </a:tr>
            </a:tbl>
          </a:graphicData>
        </a:graphic>
      </p:graphicFrame>
    </p:spTree>
    <p:extLst>
      <p:ext uri="{BB962C8B-B14F-4D97-AF65-F5344CB8AC3E}">
        <p14:creationId xmlns:p14="http://schemas.microsoft.com/office/powerpoint/2010/main" val="4264007349"/>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3200" dirty="0" smtClean="0"/>
              <a:t>Overview of Classification Problems: Definition</a:t>
            </a:r>
            <a:endParaRPr lang="en-US" sz="3200" dirty="0"/>
          </a:p>
        </p:txBody>
      </p:sp>
      <p:pic>
        <p:nvPicPr>
          <p:cNvPr id="5" name="Picture 2" descr="http://www.bedandbiscuits.com/wp-content/uploads/2012/06/group-of-cats-e1343928354755.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897" y="1342544"/>
            <a:ext cx="1771149" cy="9434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7043" y="2286000"/>
            <a:ext cx="1735003" cy="12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19281879"/>
              </p:ext>
            </p:extLst>
          </p:nvPr>
        </p:nvGraphicFramePr>
        <p:xfrm>
          <a:off x="3962400" y="1806582"/>
          <a:ext cx="2743200" cy="1443924"/>
        </p:xfrm>
        <a:graphic>
          <a:graphicData uri="http://schemas.openxmlformats.org/drawingml/2006/table">
            <a:tbl>
              <a:tblPr firstRow="1" bandRow="1">
                <a:tableStyleId>{5C22544A-7EE6-4342-B048-85BDC9FD1C3A}</a:tableStyleId>
              </a:tblPr>
              <a:tblGrid>
                <a:gridCol w="914400"/>
                <a:gridCol w="914400"/>
                <a:gridCol w="914400"/>
              </a:tblGrid>
              <a:tr h="240654">
                <a:tc>
                  <a:txBody>
                    <a:bodyPr/>
                    <a:lstStyle/>
                    <a:p>
                      <a:r>
                        <a:rPr lang="en-US" sz="900" dirty="0" smtClean="0"/>
                        <a:t>Feature</a:t>
                      </a:r>
                      <a:endParaRPr lang="en-US" sz="900" dirty="0"/>
                    </a:p>
                  </a:txBody>
                  <a:tcPr/>
                </a:tc>
                <a:tc>
                  <a:txBody>
                    <a:bodyPr/>
                    <a:lstStyle/>
                    <a:p>
                      <a:r>
                        <a:rPr lang="en-US" sz="900" dirty="0" smtClean="0"/>
                        <a:t>Cats</a:t>
                      </a:r>
                      <a:endParaRPr lang="en-US" sz="900" dirty="0"/>
                    </a:p>
                  </a:txBody>
                  <a:tcPr/>
                </a:tc>
                <a:tc>
                  <a:txBody>
                    <a:bodyPr/>
                    <a:lstStyle/>
                    <a:p>
                      <a:r>
                        <a:rPr lang="en-US" sz="900" dirty="0" smtClean="0"/>
                        <a:t>Dogs</a:t>
                      </a:r>
                      <a:endParaRPr lang="en-US" sz="900" dirty="0"/>
                    </a:p>
                  </a:txBody>
                  <a:tcPr/>
                </a:tc>
              </a:tr>
              <a:tr h="240654">
                <a:tc>
                  <a:txBody>
                    <a:bodyPr/>
                    <a:lstStyle/>
                    <a:p>
                      <a:r>
                        <a:rPr lang="en-US" sz="900" dirty="0" smtClean="0"/>
                        <a:t>Size</a:t>
                      </a:r>
                      <a:endParaRPr lang="en-US" sz="900" dirty="0"/>
                    </a:p>
                  </a:txBody>
                  <a:tcPr/>
                </a:tc>
                <a:tc>
                  <a:txBody>
                    <a:bodyPr/>
                    <a:lstStyle/>
                    <a:p>
                      <a:r>
                        <a:rPr lang="en-US" sz="900" dirty="0" smtClean="0"/>
                        <a:t>Small</a:t>
                      </a:r>
                      <a:endParaRPr lang="en-US" sz="900" dirty="0"/>
                    </a:p>
                  </a:txBody>
                  <a:tcPr/>
                </a:tc>
                <a:tc>
                  <a:txBody>
                    <a:bodyPr/>
                    <a:lstStyle/>
                    <a:p>
                      <a:r>
                        <a:rPr lang="en-US" sz="900" dirty="0" smtClean="0"/>
                        <a:t>Large</a:t>
                      </a:r>
                      <a:endParaRPr lang="en-US" sz="900" dirty="0"/>
                    </a:p>
                  </a:txBody>
                  <a:tcPr/>
                </a:tc>
              </a:tr>
              <a:tr h="240654">
                <a:tc>
                  <a:txBody>
                    <a:bodyPr/>
                    <a:lstStyle/>
                    <a:p>
                      <a:r>
                        <a:rPr lang="en-US" sz="900" dirty="0" smtClean="0"/>
                        <a:t>Ears</a:t>
                      </a:r>
                      <a:endParaRPr lang="en-US" sz="900" dirty="0"/>
                    </a:p>
                  </a:txBody>
                  <a:tcPr/>
                </a:tc>
                <a:tc>
                  <a:txBody>
                    <a:bodyPr/>
                    <a:lstStyle/>
                    <a:p>
                      <a:r>
                        <a:rPr lang="en-US" sz="900" dirty="0" smtClean="0"/>
                        <a:t>Pointed</a:t>
                      </a:r>
                      <a:endParaRPr lang="en-US" sz="900" dirty="0"/>
                    </a:p>
                  </a:txBody>
                  <a:tcPr/>
                </a:tc>
                <a:tc>
                  <a:txBody>
                    <a:bodyPr/>
                    <a:lstStyle/>
                    <a:p>
                      <a:r>
                        <a:rPr lang="en-US" sz="900" dirty="0" smtClean="0"/>
                        <a:t>Floppy</a:t>
                      </a:r>
                      <a:endParaRPr lang="en-US" sz="900" dirty="0"/>
                    </a:p>
                  </a:txBody>
                  <a:tcPr/>
                </a:tc>
              </a:tr>
              <a:tr h="240654">
                <a:tc>
                  <a:txBody>
                    <a:bodyPr/>
                    <a:lstStyle/>
                    <a:p>
                      <a:r>
                        <a:rPr lang="en-US" sz="900" dirty="0" smtClean="0"/>
                        <a:t>Temperament</a:t>
                      </a:r>
                      <a:endParaRPr lang="en-US" sz="900" dirty="0"/>
                    </a:p>
                  </a:txBody>
                  <a:tcPr/>
                </a:tc>
                <a:tc>
                  <a:txBody>
                    <a:bodyPr/>
                    <a:lstStyle/>
                    <a:p>
                      <a:r>
                        <a:rPr lang="en-US" sz="900" dirty="0" smtClean="0"/>
                        <a:t>Aloof</a:t>
                      </a:r>
                      <a:endParaRPr lang="en-US" sz="900" dirty="0"/>
                    </a:p>
                  </a:txBody>
                  <a:tcPr/>
                </a:tc>
                <a:tc>
                  <a:txBody>
                    <a:bodyPr/>
                    <a:lstStyle/>
                    <a:p>
                      <a:r>
                        <a:rPr lang="en-US" sz="900" dirty="0" smtClean="0"/>
                        <a:t>Loving</a:t>
                      </a:r>
                      <a:endParaRPr lang="en-US" sz="900" dirty="0"/>
                    </a:p>
                  </a:txBody>
                  <a:tcPr/>
                </a:tc>
              </a:tr>
              <a:tr h="240654">
                <a:tc>
                  <a:txBody>
                    <a:bodyPr/>
                    <a:lstStyle/>
                    <a:p>
                      <a:r>
                        <a:rPr lang="en-US" sz="900" dirty="0" smtClean="0"/>
                        <a:t>Tail</a:t>
                      </a:r>
                      <a:endParaRPr lang="en-US" sz="900" dirty="0"/>
                    </a:p>
                  </a:txBody>
                  <a:tcPr/>
                </a:tc>
                <a:tc>
                  <a:txBody>
                    <a:bodyPr/>
                    <a:lstStyle/>
                    <a:p>
                      <a:r>
                        <a:rPr lang="en-US" sz="900" dirty="0" smtClean="0"/>
                        <a:t>Erect</a:t>
                      </a:r>
                      <a:endParaRPr lang="en-US" sz="900" dirty="0"/>
                    </a:p>
                  </a:txBody>
                  <a:tcPr/>
                </a:tc>
                <a:tc>
                  <a:txBody>
                    <a:bodyPr/>
                    <a:lstStyle/>
                    <a:p>
                      <a:r>
                        <a:rPr lang="en-US" sz="900" dirty="0" smtClean="0"/>
                        <a:t>Wagging</a:t>
                      </a:r>
                    </a:p>
                  </a:txBody>
                  <a:tcPr/>
                </a:tc>
              </a:tr>
              <a:tr h="240654">
                <a:tc>
                  <a:txBody>
                    <a:bodyPr/>
                    <a:lstStyle/>
                    <a:p>
                      <a:r>
                        <a:rPr lang="en-US" sz="900" dirty="0" smtClean="0"/>
                        <a:t>Snout</a:t>
                      </a:r>
                      <a:endParaRPr lang="en-US" sz="900" dirty="0"/>
                    </a:p>
                  </a:txBody>
                  <a:tcPr/>
                </a:tc>
                <a:tc>
                  <a:txBody>
                    <a:bodyPr/>
                    <a:lstStyle/>
                    <a:p>
                      <a:r>
                        <a:rPr lang="en-US" sz="900" dirty="0" smtClean="0"/>
                        <a:t>Short</a:t>
                      </a:r>
                      <a:endParaRPr lang="en-US" sz="900" dirty="0"/>
                    </a:p>
                  </a:txBody>
                  <a:tcPr/>
                </a:tc>
                <a:tc>
                  <a:txBody>
                    <a:bodyPr/>
                    <a:lstStyle/>
                    <a:p>
                      <a:r>
                        <a:rPr lang="en-US" sz="900" dirty="0" smtClean="0"/>
                        <a:t>Long</a:t>
                      </a:r>
                    </a:p>
                  </a:txBody>
                  <a:tcPr/>
                </a:tc>
              </a:tr>
            </a:tbl>
          </a:graphicData>
        </a:graphic>
      </p:graphicFrame>
      <p:cxnSp>
        <p:nvCxnSpPr>
          <p:cNvPr id="9" name="Straight Arrow Connector 8"/>
          <p:cNvCxnSpPr>
            <a:stCxn id="5" idx="3"/>
          </p:cNvCxnSpPr>
          <p:nvPr/>
        </p:nvCxnSpPr>
        <p:spPr>
          <a:xfrm>
            <a:off x="2762046" y="1814272"/>
            <a:ext cx="1047954" cy="5479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2795176" y="2528544"/>
            <a:ext cx="1014824" cy="3618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027043" y="3505200"/>
            <a:ext cx="1735003" cy="369332"/>
          </a:xfrm>
          <a:prstGeom prst="rect">
            <a:avLst/>
          </a:prstGeom>
          <a:noFill/>
        </p:spPr>
        <p:txBody>
          <a:bodyPr wrap="square" rtlCol="0">
            <a:spAutoFit/>
          </a:bodyPr>
          <a:lstStyle/>
          <a:p>
            <a:r>
              <a:rPr lang="en-US" dirty="0" smtClean="0"/>
              <a:t>Training Data</a:t>
            </a:r>
            <a:endParaRPr lang="en-US" dirty="0"/>
          </a:p>
        </p:txBody>
      </p:sp>
      <p:sp>
        <p:nvSpPr>
          <p:cNvPr id="15" name="TextBox 14"/>
          <p:cNvSpPr txBox="1"/>
          <p:nvPr/>
        </p:nvSpPr>
        <p:spPr>
          <a:xfrm>
            <a:off x="4495800" y="3429000"/>
            <a:ext cx="1735003" cy="369332"/>
          </a:xfrm>
          <a:prstGeom prst="rect">
            <a:avLst/>
          </a:prstGeom>
          <a:noFill/>
        </p:spPr>
        <p:txBody>
          <a:bodyPr wrap="square" rtlCol="0">
            <a:spAutoFit/>
          </a:bodyPr>
          <a:lstStyle/>
          <a:p>
            <a:r>
              <a:rPr lang="en-US" dirty="0" smtClean="0"/>
              <a:t>Build Classifier</a:t>
            </a:r>
            <a:endParaRPr lang="en-US" dirty="0"/>
          </a:p>
        </p:txBody>
      </p:sp>
      <p:pic>
        <p:nvPicPr>
          <p:cNvPr id="3074" name="Picture 2" descr="http://4.bp.blogspot.com/-ZdjEZ8qqBq0/UA2dNK8JYDI/AAAAAAAAAJ8/31bh4BzcA6E/s400/Dog-1.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58697" y="4572000"/>
            <a:ext cx="901665" cy="97185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57029" y="5899666"/>
            <a:ext cx="1905000" cy="369332"/>
          </a:xfrm>
          <a:prstGeom prst="rect">
            <a:avLst/>
          </a:prstGeom>
          <a:noFill/>
        </p:spPr>
        <p:txBody>
          <a:bodyPr wrap="square" rtlCol="0">
            <a:spAutoFit/>
          </a:bodyPr>
          <a:lstStyle/>
          <a:p>
            <a:r>
              <a:rPr lang="en-US" dirty="0" smtClean="0"/>
              <a:t>New Observation</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1566011447"/>
              </p:ext>
            </p:extLst>
          </p:nvPr>
        </p:nvGraphicFramePr>
        <p:xfrm>
          <a:off x="3124200" y="4271076"/>
          <a:ext cx="2743200" cy="1443924"/>
        </p:xfrm>
        <a:graphic>
          <a:graphicData uri="http://schemas.openxmlformats.org/drawingml/2006/table">
            <a:tbl>
              <a:tblPr firstRow="1" bandRow="1">
                <a:tableStyleId>{5C22544A-7EE6-4342-B048-85BDC9FD1C3A}</a:tableStyleId>
              </a:tblPr>
              <a:tblGrid>
                <a:gridCol w="914400"/>
                <a:gridCol w="914400"/>
                <a:gridCol w="914400"/>
              </a:tblGrid>
              <a:tr h="240654">
                <a:tc>
                  <a:txBody>
                    <a:bodyPr/>
                    <a:lstStyle/>
                    <a:p>
                      <a:r>
                        <a:rPr lang="en-US" sz="900" dirty="0" smtClean="0"/>
                        <a:t>Feature</a:t>
                      </a:r>
                      <a:endParaRPr lang="en-US" sz="900" dirty="0"/>
                    </a:p>
                  </a:txBody>
                  <a:tcPr/>
                </a:tc>
                <a:tc>
                  <a:txBody>
                    <a:bodyPr/>
                    <a:lstStyle/>
                    <a:p>
                      <a:r>
                        <a:rPr lang="en-US" sz="900" dirty="0" smtClean="0"/>
                        <a:t>Cats</a:t>
                      </a:r>
                      <a:endParaRPr lang="en-US" sz="900" dirty="0"/>
                    </a:p>
                  </a:txBody>
                  <a:tcPr/>
                </a:tc>
                <a:tc>
                  <a:txBody>
                    <a:bodyPr/>
                    <a:lstStyle/>
                    <a:p>
                      <a:r>
                        <a:rPr lang="en-US" sz="900" dirty="0" smtClean="0"/>
                        <a:t>Dogs</a:t>
                      </a:r>
                      <a:endParaRPr lang="en-US" sz="900" dirty="0"/>
                    </a:p>
                  </a:txBody>
                  <a:tcPr/>
                </a:tc>
              </a:tr>
              <a:tr h="240654">
                <a:tc>
                  <a:txBody>
                    <a:bodyPr/>
                    <a:lstStyle/>
                    <a:p>
                      <a:r>
                        <a:rPr lang="en-US" sz="900" dirty="0" smtClean="0"/>
                        <a:t>Size</a:t>
                      </a:r>
                      <a:endParaRPr lang="en-US" sz="900" dirty="0"/>
                    </a:p>
                  </a:txBody>
                  <a:tcPr/>
                </a:tc>
                <a:tc>
                  <a:txBody>
                    <a:bodyPr/>
                    <a:lstStyle/>
                    <a:p>
                      <a:r>
                        <a:rPr lang="en-US" sz="900" b="1" u="sng" dirty="0" smtClean="0">
                          <a:solidFill>
                            <a:srgbClr val="FF0000"/>
                          </a:solidFill>
                        </a:rPr>
                        <a:t>Small</a:t>
                      </a:r>
                      <a:endParaRPr lang="en-US" sz="900" b="1" u="sng" dirty="0">
                        <a:solidFill>
                          <a:srgbClr val="FF0000"/>
                        </a:solidFill>
                      </a:endParaRPr>
                    </a:p>
                  </a:txBody>
                  <a:tcPr/>
                </a:tc>
                <a:tc>
                  <a:txBody>
                    <a:bodyPr/>
                    <a:lstStyle/>
                    <a:p>
                      <a:r>
                        <a:rPr lang="en-US" sz="900" dirty="0" smtClean="0"/>
                        <a:t>Large</a:t>
                      </a:r>
                      <a:endParaRPr lang="en-US" sz="900" dirty="0"/>
                    </a:p>
                  </a:txBody>
                  <a:tcPr/>
                </a:tc>
              </a:tr>
              <a:tr h="240654">
                <a:tc>
                  <a:txBody>
                    <a:bodyPr/>
                    <a:lstStyle/>
                    <a:p>
                      <a:r>
                        <a:rPr lang="en-US" sz="900" dirty="0" smtClean="0"/>
                        <a:t>Ears</a:t>
                      </a:r>
                      <a:endParaRPr lang="en-US" sz="900" dirty="0"/>
                    </a:p>
                  </a:txBody>
                  <a:tcPr/>
                </a:tc>
                <a:tc>
                  <a:txBody>
                    <a:bodyPr/>
                    <a:lstStyle/>
                    <a:p>
                      <a:r>
                        <a:rPr lang="en-US" sz="900" dirty="0" smtClean="0"/>
                        <a:t>Pointed</a:t>
                      </a:r>
                      <a:endParaRPr lang="en-US" sz="900" dirty="0"/>
                    </a:p>
                  </a:txBody>
                  <a:tcPr/>
                </a:tc>
                <a:tc>
                  <a:txBody>
                    <a:bodyPr/>
                    <a:lstStyle/>
                    <a:p>
                      <a:r>
                        <a:rPr lang="en-US" sz="900" b="1" u="sng" dirty="0" smtClean="0">
                          <a:solidFill>
                            <a:srgbClr val="FF0000"/>
                          </a:solidFill>
                        </a:rPr>
                        <a:t>Floppy</a:t>
                      </a:r>
                      <a:endParaRPr lang="en-US" sz="900" b="1" u="sng" dirty="0">
                        <a:solidFill>
                          <a:srgbClr val="FF0000"/>
                        </a:solidFill>
                      </a:endParaRPr>
                    </a:p>
                  </a:txBody>
                  <a:tcPr/>
                </a:tc>
              </a:tr>
              <a:tr h="240654">
                <a:tc>
                  <a:txBody>
                    <a:bodyPr/>
                    <a:lstStyle/>
                    <a:p>
                      <a:r>
                        <a:rPr lang="en-US" sz="900" dirty="0" smtClean="0"/>
                        <a:t>Temperament</a:t>
                      </a:r>
                      <a:endParaRPr lang="en-US" sz="900" dirty="0"/>
                    </a:p>
                  </a:txBody>
                  <a:tcPr/>
                </a:tc>
                <a:tc>
                  <a:txBody>
                    <a:bodyPr/>
                    <a:lstStyle/>
                    <a:p>
                      <a:r>
                        <a:rPr lang="en-US" sz="900" dirty="0" smtClean="0"/>
                        <a:t>Aloof</a:t>
                      </a:r>
                      <a:endParaRPr lang="en-US" sz="900" dirty="0"/>
                    </a:p>
                  </a:txBody>
                  <a:tcPr/>
                </a:tc>
                <a:tc>
                  <a:txBody>
                    <a:bodyPr/>
                    <a:lstStyle/>
                    <a:p>
                      <a:r>
                        <a:rPr lang="en-US" sz="900" b="1" u="sng" dirty="0" smtClean="0">
                          <a:solidFill>
                            <a:srgbClr val="FF0000"/>
                          </a:solidFill>
                        </a:rPr>
                        <a:t>Loving</a:t>
                      </a:r>
                      <a:endParaRPr lang="en-US" sz="900" b="1" u="sng" dirty="0">
                        <a:solidFill>
                          <a:srgbClr val="FF0000"/>
                        </a:solidFill>
                      </a:endParaRPr>
                    </a:p>
                  </a:txBody>
                  <a:tcPr/>
                </a:tc>
              </a:tr>
              <a:tr h="240654">
                <a:tc>
                  <a:txBody>
                    <a:bodyPr/>
                    <a:lstStyle/>
                    <a:p>
                      <a:r>
                        <a:rPr lang="en-US" sz="900" dirty="0" smtClean="0"/>
                        <a:t>Tail</a:t>
                      </a:r>
                      <a:endParaRPr lang="en-US" sz="900" dirty="0"/>
                    </a:p>
                  </a:txBody>
                  <a:tcPr/>
                </a:tc>
                <a:tc>
                  <a:txBody>
                    <a:bodyPr/>
                    <a:lstStyle/>
                    <a:p>
                      <a:r>
                        <a:rPr lang="en-US" sz="900" dirty="0" smtClean="0"/>
                        <a:t>Erect</a:t>
                      </a:r>
                      <a:endParaRPr lang="en-US" sz="900" dirty="0"/>
                    </a:p>
                  </a:txBody>
                  <a:tcPr/>
                </a:tc>
                <a:tc>
                  <a:txBody>
                    <a:bodyPr/>
                    <a:lstStyle/>
                    <a:p>
                      <a:r>
                        <a:rPr lang="en-US" sz="900" b="1" u="sng" dirty="0" smtClean="0">
                          <a:solidFill>
                            <a:srgbClr val="FF0000"/>
                          </a:solidFill>
                        </a:rPr>
                        <a:t>Wagging</a:t>
                      </a:r>
                    </a:p>
                  </a:txBody>
                  <a:tcPr/>
                </a:tc>
              </a:tr>
              <a:tr h="240654">
                <a:tc>
                  <a:txBody>
                    <a:bodyPr/>
                    <a:lstStyle/>
                    <a:p>
                      <a:r>
                        <a:rPr lang="en-US" sz="900" dirty="0" smtClean="0"/>
                        <a:t>Snout</a:t>
                      </a:r>
                      <a:endParaRPr lang="en-US" sz="900" dirty="0"/>
                    </a:p>
                  </a:txBody>
                  <a:tcPr/>
                </a:tc>
                <a:tc>
                  <a:txBody>
                    <a:bodyPr/>
                    <a:lstStyle/>
                    <a:p>
                      <a:r>
                        <a:rPr lang="en-US" sz="900" dirty="0" smtClean="0"/>
                        <a:t>Short</a:t>
                      </a:r>
                      <a:endParaRPr lang="en-US" sz="900" dirty="0"/>
                    </a:p>
                  </a:txBody>
                  <a:tcPr/>
                </a:tc>
                <a:tc>
                  <a:txBody>
                    <a:bodyPr/>
                    <a:lstStyle/>
                    <a:p>
                      <a:r>
                        <a:rPr lang="en-US" sz="900" b="1" u="sng" dirty="0" smtClean="0">
                          <a:solidFill>
                            <a:srgbClr val="FF0000"/>
                          </a:solidFill>
                        </a:rPr>
                        <a:t>Long</a:t>
                      </a:r>
                    </a:p>
                  </a:txBody>
                  <a:tcPr/>
                </a:tc>
              </a:tr>
            </a:tbl>
          </a:graphicData>
        </a:graphic>
      </p:graphicFrame>
      <p:cxnSp>
        <p:nvCxnSpPr>
          <p:cNvPr id="23" name="Straight Arrow Connector 22"/>
          <p:cNvCxnSpPr/>
          <p:nvPr/>
        </p:nvCxnSpPr>
        <p:spPr>
          <a:xfrm flipV="1">
            <a:off x="2440164" y="4933817"/>
            <a:ext cx="507412"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876846" y="5874026"/>
            <a:ext cx="1905000" cy="369332"/>
          </a:xfrm>
          <a:prstGeom prst="rect">
            <a:avLst/>
          </a:prstGeom>
          <a:noFill/>
        </p:spPr>
        <p:txBody>
          <a:bodyPr wrap="square" rtlCol="0">
            <a:spAutoFit/>
          </a:bodyPr>
          <a:lstStyle/>
          <a:p>
            <a:r>
              <a:rPr lang="en-US" dirty="0" smtClean="0"/>
              <a:t>Predict Group</a:t>
            </a:r>
            <a:endParaRPr lang="en-US" dirty="0"/>
          </a:p>
        </p:txBody>
      </p:sp>
      <p:pic>
        <p:nvPicPr>
          <p:cNvPr id="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10400" y="4341762"/>
            <a:ext cx="1735003" cy="12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Arrow Connector 27"/>
          <p:cNvCxnSpPr/>
          <p:nvPr/>
        </p:nvCxnSpPr>
        <p:spPr>
          <a:xfrm flipV="1">
            <a:off x="6230803" y="4876800"/>
            <a:ext cx="507412"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3810000" y="5879068"/>
            <a:ext cx="1905000" cy="369332"/>
          </a:xfrm>
          <a:prstGeom prst="rect">
            <a:avLst/>
          </a:prstGeom>
          <a:noFill/>
        </p:spPr>
        <p:txBody>
          <a:bodyPr wrap="square" rtlCol="0">
            <a:spAutoFit/>
          </a:bodyPr>
          <a:lstStyle/>
          <a:p>
            <a:r>
              <a:rPr lang="en-US" dirty="0" smtClean="0"/>
              <a:t>Run Classifier</a:t>
            </a:r>
            <a:endParaRPr lang="en-US" dirty="0"/>
          </a:p>
        </p:txBody>
      </p:sp>
    </p:spTree>
    <p:extLst>
      <p:ext uri="{BB962C8B-B14F-4D97-AF65-F5344CB8AC3E}">
        <p14:creationId xmlns:p14="http://schemas.microsoft.com/office/powerpoint/2010/main" val="134814717"/>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Computer Vision</a:t>
            </a:r>
          </a:p>
          <a:p>
            <a:endParaRPr lang="en-US" dirty="0" smtClean="0"/>
          </a:p>
          <a:p>
            <a:r>
              <a:rPr lang="en-US" dirty="0" smtClean="0"/>
              <a:t>Medical Imaging</a:t>
            </a:r>
          </a:p>
          <a:p>
            <a:endParaRPr lang="en-US" dirty="0" smtClean="0"/>
          </a:p>
          <a:p>
            <a:r>
              <a:rPr lang="en-US" dirty="0" smtClean="0"/>
              <a:t>Speech Recognition</a:t>
            </a:r>
          </a:p>
          <a:p>
            <a:pPr marL="0" indent="0">
              <a:buNone/>
            </a:pPr>
            <a:endParaRPr lang="en-US" dirty="0" smtClean="0"/>
          </a:p>
          <a:p>
            <a:r>
              <a:rPr lang="en-US" dirty="0" smtClean="0"/>
              <a:t>Credit Scoring</a:t>
            </a:r>
            <a:endParaRPr lang="en-US" dirty="0"/>
          </a:p>
        </p:txBody>
      </p:sp>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2800" dirty="0" smtClean="0"/>
              <a:t>Overview of Classification Problems: Applications</a:t>
            </a:r>
            <a:endParaRPr lang="en-US" sz="2800" dirty="0"/>
          </a:p>
        </p:txBody>
      </p:sp>
      <p:pic>
        <p:nvPicPr>
          <p:cNvPr id="5122" name="Picture 2" descr="http://www.csmonitor.com/var/ezflow_site/storage/images/media/content/2012/0529-siri/12698117-1-eng-US/0529-siri_full_60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90871" y="3744450"/>
            <a:ext cx="1752600" cy="116547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53200" y="1066800"/>
            <a:ext cx="2190271"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843670" y="5029200"/>
            <a:ext cx="1179286"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827767" y="2379490"/>
            <a:ext cx="1195189"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35674"/>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568568"/>
          </a:xfrm>
        </p:spPr>
        <p:txBody>
          <a:bodyPr>
            <a:normAutofit fontScale="90000"/>
          </a:bodyPr>
          <a:lstStyle/>
          <a:p>
            <a:pPr lvl="1" algn="l" rtl="0">
              <a:spcBef>
                <a:spcPct val="0"/>
              </a:spcBef>
            </a:pPr>
            <a:r>
              <a:rPr lang="en-US" sz="2700" dirty="0"/>
              <a:t>Introduction to Bayes </a:t>
            </a:r>
            <a:r>
              <a:rPr lang="en-US" sz="2700" dirty="0" smtClean="0"/>
              <a:t>Theorem: Background theory</a:t>
            </a:r>
            <a:r>
              <a:rPr lang="en-US" dirty="0"/>
              <a:t/>
            </a:r>
            <a:br>
              <a:rPr lang="en-US" dirty="0"/>
            </a:br>
            <a:endParaRPr lang="en-US" dirty="0"/>
          </a:p>
        </p:txBody>
      </p:sp>
      <p:sp>
        <p:nvSpPr>
          <p:cNvPr id="4" name="Flowchart: Alternate Process 3"/>
          <p:cNvSpPr/>
          <p:nvPr/>
        </p:nvSpPr>
        <p:spPr>
          <a:xfrm>
            <a:off x="1524000" y="1219200"/>
            <a:ext cx="6629400" cy="419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81200" y="1676400"/>
            <a:ext cx="1524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953000" y="2247900"/>
            <a:ext cx="1600200" cy="8001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09800" y="2057400"/>
            <a:ext cx="1066800" cy="381000"/>
          </a:xfrm>
          <a:prstGeom prst="rect">
            <a:avLst/>
          </a:prstGeom>
          <a:noFill/>
        </p:spPr>
        <p:txBody>
          <a:bodyPr wrap="square" rtlCol="0">
            <a:spAutoFit/>
          </a:bodyPr>
          <a:lstStyle/>
          <a:p>
            <a:r>
              <a:rPr lang="en-US" dirty="0" smtClean="0"/>
              <a:t>Bayesian</a:t>
            </a:r>
            <a:endParaRPr lang="en-US" dirty="0"/>
          </a:p>
        </p:txBody>
      </p:sp>
      <p:sp>
        <p:nvSpPr>
          <p:cNvPr id="8" name="TextBox 7"/>
          <p:cNvSpPr txBox="1"/>
          <p:nvPr/>
        </p:nvSpPr>
        <p:spPr>
          <a:xfrm>
            <a:off x="4986130" y="2324784"/>
            <a:ext cx="1981200" cy="646331"/>
          </a:xfrm>
          <a:prstGeom prst="rect">
            <a:avLst/>
          </a:prstGeom>
          <a:noFill/>
        </p:spPr>
        <p:txBody>
          <a:bodyPr wrap="square" rtlCol="0">
            <a:spAutoFit/>
          </a:bodyPr>
          <a:lstStyle/>
          <a:p>
            <a:r>
              <a:rPr lang="en-US" dirty="0" smtClean="0"/>
              <a:t>Support Vector Machines</a:t>
            </a:r>
            <a:endParaRPr lang="en-US" dirty="0"/>
          </a:p>
        </p:txBody>
      </p:sp>
      <p:sp>
        <p:nvSpPr>
          <p:cNvPr id="9" name="Isosceles Triangle 8"/>
          <p:cNvSpPr/>
          <p:nvPr/>
        </p:nvSpPr>
        <p:spPr>
          <a:xfrm>
            <a:off x="2209800" y="3314700"/>
            <a:ext cx="1524000" cy="11049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09800" y="3773269"/>
            <a:ext cx="1447800" cy="646331"/>
          </a:xfrm>
          <a:prstGeom prst="rect">
            <a:avLst/>
          </a:prstGeom>
          <a:noFill/>
        </p:spPr>
        <p:txBody>
          <a:bodyPr wrap="square" rtlCol="0">
            <a:spAutoFit/>
          </a:bodyPr>
          <a:lstStyle/>
          <a:p>
            <a:pPr algn="ctr"/>
            <a:r>
              <a:rPr lang="en-US" dirty="0" smtClean="0"/>
              <a:t>Decision Trees</a:t>
            </a:r>
            <a:endParaRPr lang="en-US" dirty="0"/>
          </a:p>
        </p:txBody>
      </p:sp>
      <p:sp>
        <p:nvSpPr>
          <p:cNvPr id="11" name="Rectangle 10"/>
          <p:cNvSpPr/>
          <p:nvPr/>
        </p:nvSpPr>
        <p:spPr>
          <a:xfrm>
            <a:off x="4838700" y="3771900"/>
            <a:ext cx="2895600" cy="12954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34000" y="4234934"/>
            <a:ext cx="2438400" cy="369332"/>
          </a:xfrm>
          <a:prstGeom prst="rect">
            <a:avLst/>
          </a:prstGeom>
          <a:noFill/>
        </p:spPr>
        <p:txBody>
          <a:bodyPr wrap="square" rtlCol="0">
            <a:spAutoFit/>
          </a:bodyPr>
          <a:lstStyle/>
          <a:p>
            <a:r>
              <a:rPr lang="en-US" dirty="0" smtClean="0"/>
              <a:t>Neural Networks</a:t>
            </a:r>
            <a:endParaRPr lang="en-US" dirty="0"/>
          </a:p>
        </p:txBody>
      </p:sp>
      <p:sp>
        <p:nvSpPr>
          <p:cNvPr id="13" name="TextBox 12"/>
          <p:cNvSpPr txBox="1"/>
          <p:nvPr/>
        </p:nvSpPr>
        <p:spPr>
          <a:xfrm>
            <a:off x="1295400" y="5638800"/>
            <a:ext cx="6934200" cy="369332"/>
          </a:xfrm>
          <a:prstGeom prst="rect">
            <a:avLst/>
          </a:prstGeom>
          <a:noFill/>
        </p:spPr>
        <p:txBody>
          <a:bodyPr wrap="square" rtlCol="0">
            <a:spAutoFit/>
          </a:bodyPr>
          <a:lstStyle/>
          <a:p>
            <a:pPr algn="ctr"/>
            <a:r>
              <a:rPr lang="en-US" dirty="0" smtClean="0"/>
              <a:t>Classification Algorithms</a:t>
            </a:r>
            <a:endParaRPr lang="en-US" dirty="0"/>
          </a:p>
        </p:txBody>
      </p:sp>
    </p:spTree>
    <p:extLst>
      <p:ext uri="{BB962C8B-B14F-4D97-AF65-F5344CB8AC3E}">
        <p14:creationId xmlns:p14="http://schemas.microsoft.com/office/powerpoint/2010/main" val="2268580429"/>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077200" cy="1299187"/>
          </a:xfrm>
        </p:spPr>
        <p:txBody>
          <a:bodyPr/>
          <a:lstStyle/>
          <a:p>
            <a:r>
              <a:rPr lang="en-US" dirty="0"/>
              <a:t>Bayesian </a:t>
            </a:r>
            <a:r>
              <a:rPr lang="en-US" dirty="0" smtClean="0"/>
              <a:t>Classifiers </a:t>
            </a:r>
            <a:r>
              <a:rPr lang="en-US" dirty="0"/>
              <a:t>rely on Bayes theorem, which states for two events A and B:</a:t>
            </a:r>
          </a:p>
        </p:txBody>
      </p:sp>
      <p:sp>
        <p:nvSpPr>
          <p:cNvPr id="4" name="Title 1"/>
          <p:cNvSpPr>
            <a:spLocks noGrp="1"/>
          </p:cNvSpPr>
          <p:nvPr>
            <p:ph type="title"/>
          </p:nvPr>
        </p:nvSpPr>
        <p:spPr>
          <a:xfrm>
            <a:off x="762000" y="269632"/>
            <a:ext cx="8077200" cy="568568"/>
          </a:xfrm>
        </p:spPr>
        <p:txBody>
          <a:bodyPr>
            <a:normAutofit fontScale="90000"/>
          </a:bodyPr>
          <a:lstStyle/>
          <a:p>
            <a:pPr lvl="1" algn="l" rtl="0">
              <a:spcBef>
                <a:spcPct val="0"/>
              </a:spcBef>
            </a:pPr>
            <a:r>
              <a:rPr lang="en-US" sz="2700" dirty="0"/>
              <a:t>Introduction to Bayes </a:t>
            </a:r>
            <a:r>
              <a:rPr lang="en-US" sz="2700" dirty="0" smtClean="0"/>
              <a:t>Theorem: Background theory</a:t>
            </a:r>
            <a:r>
              <a:rPr lang="en-US" dirty="0"/>
              <a:t/>
            </a:r>
            <a:br>
              <a:rPr lang="en-US" dirty="0"/>
            </a:b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54382"/>
            <a:ext cx="4052888" cy="101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040599"/>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1664</Words>
  <Application>Microsoft Office PowerPoint</Application>
  <PresentationFormat>On-screen Show (4:3)</PresentationFormat>
  <Paragraphs>318</Paragraphs>
  <Slides>27</Slides>
  <Notes>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Training</vt:lpstr>
      <vt:lpstr>Bayesian Classifiers in Python</vt:lpstr>
      <vt:lpstr>Agenda</vt:lpstr>
      <vt:lpstr>Overview of Classification Problems: Definition</vt:lpstr>
      <vt:lpstr>Overview of Classification Problems: Definition</vt:lpstr>
      <vt:lpstr>PowerPoint Presentation</vt:lpstr>
      <vt:lpstr>PowerPoint Presentation</vt:lpstr>
      <vt:lpstr>PowerPoint Presentation</vt:lpstr>
      <vt:lpstr>Introduction to Bayes Theorem: Background theory </vt:lpstr>
      <vt:lpstr>Introduction to Bayes Theorem: Background theory </vt:lpstr>
      <vt:lpstr>Introduction to Bayes Theorem: Example Usage </vt:lpstr>
      <vt:lpstr>Introduction to Bayes Theorem: Example Usage </vt:lpstr>
      <vt:lpstr>Introduction to Bayes Theorem: Example Usage </vt:lpstr>
      <vt:lpstr>PowerPoint Presentation</vt:lpstr>
      <vt:lpstr>PowerPoint Presentation</vt:lpstr>
      <vt:lpstr>Implementing Bayesian Classifiers in Python</vt:lpstr>
      <vt:lpstr>Implementing Bayesian Classifiers in Python</vt:lpstr>
      <vt:lpstr>Illustrative Example</vt:lpstr>
      <vt:lpstr>Illustrative Example</vt:lpstr>
      <vt:lpstr>Illustrative Example</vt:lpstr>
      <vt:lpstr>Illustrative Example</vt:lpstr>
      <vt:lpstr>Illustrative Example</vt:lpstr>
      <vt:lpstr>Illustrative Example</vt:lpstr>
      <vt:lpstr>Illustrative Example</vt:lpstr>
      <vt:lpstr>Real World Example </vt:lpstr>
      <vt:lpstr>Real World Example </vt:lpstr>
      <vt:lpstr>Real World Example </vt:lpstr>
      <vt:lpstr>Real World Example </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2012-12-01T00:02:47Z</dcterms:created>
  <dcterms:modified xsi:type="dcterms:W3CDTF">2012-12-04T21:10:27Z</dcterms:modified>
</cp:coreProperties>
</file>