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5" r:id="rId14"/>
    <p:sldId id="276"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Lst>
        </p14:section>
        <p14:section name="Overview of Classification Problems" id="{6D9936A3-3945-4757-BC8B-B5C252D8E036}">
          <p14:sldIdLst>
            <p14:sldId id="262"/>
            <p14:sldId id="263"/>
            <p14:sldId id="264"/>
            <p14:sldId id="265"/>
            <p14:sldId id="266"/>
          </p14:sldIdLst>
        </p14:section>
        <p14:section name="Introduction to Bayes Theorem" id="{2484A9C8-8FA8-4E5B-A601-1C56BE973DB3}">
          <p14:sldIdLst>
            <p14:sldId id="267"/>
            <p14:sldId id="268"/>
            <p14:sldId id="269"/>
            <p14:sldId id="270"/>
            <p14:sldId id="271"/>
            <p14:sldId id="275"/>
            <p14:sldId id="276"/>
          </p14:sldIdLst>
        </p14:section>
        <p14:section name="Implementing Bayesian Classifiers in Python" id="{FB064429-91AB-473F-AD0B-86D160FAF2E8}">
          <p14:sldIdLst>
            <p14:sldId id="272"/>
          </p14:sldIdLst>
        </p14:section>
        <p14:section name="Illustrative Example" id="{6E463148-209F-4142-B353-A75BCD58E99C}">
          <p14:sldIdLst>
            <p14:sldId id="273"/>
            <p14:sldId id="274"/>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6" d="100"/>
          <a:sy n="96" d="100"/>
        </p:scale>
        <p:origin x="-510" y="-13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11/30/2012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464755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11/30/2012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143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examples of classification problems that</a:t>
            </a:r>
            <a:r>
              <a:rPr lang="en-US" baseline="0" dirty="0" smtClean="0"/>
              <a:t> have been in the news lately.</a:t>
            </a:r>
          </a:p>
          <a:p>
            <a:endParaRPr lang="en-US" baseline="0" dirty="0" smtClean="0"/>
          </a:p>
          <a:p>
            <a:pPr marL="228600" indent="-228600">
              <a:buAutoNum type="arabicPeriod"/>
            </a:pPr>
            <a:r>
              <a:rPr lang="en-US" baseline="0" dirty="0" smtClean="0"/>
              <a:t>Computer vision: this is where algorithms are developed to try and translate computer images into usable information about the surroundings. The most famous example of this in practice is Google’s attempts to develop driver-less cars.</a:t>
            </a:r>
          </a:p>
          <a:p>
            <a:pPr marL="228600" indent="-228600">
              <a:buAutoNum type="arabicPeriod"/>
            </a:pPr>
            <a:r>
              <a:rPr lang="en-US" baseline="0" dirty="0" smtClean="0"/>
              <a:t>Medical imaging: whereas in the past, every cat scan and x-ray was manually reviewed by a medical </a:t>
            </a:r>
            <a:r>
              <a:rPr lang="en-US" baseline="0" dirty="0" err="1" smtClean="0"/>
              <a:t>practioner</a:t>
            </a:r>
            <a:r>
              <a:rPr lang="en-US" baseline="0" dirty="0" smtClean="0"/>
              <a:t>, now algorithms are supplementing humans to identify broken bones, tumors, etc.</a:t>
            </a:r>
          </a:p>
          <a:p>
            <a:pPr marL="228600" indent="-228600">
              <a:buAutoNum type="arabicPeriod"/>
            </a:pPr>
            <a:r>
              <a:rPr lang="en-US" baseline="0" dirty="0" smtClean="0"/>
              <a:t>Speech recognition: the most famous example of this is the SIRI person assistant feature on the </a:t>
            </a:r>
            <a:r>
              <a:rPr lang="en-US" baseline="0" dirty="0" err="1" smtClean="0"/>
              <a:t>iphone</a:t>
            </a:r>
            <a:r>
              <a:rPr lang="en-US" baseline="0" dirty="0" smtClean="0"/>
              <a:t>, which takes your spoken word and translates it (tries to, at least) into a query</a:t>
            </a:r>
          </a:p>
          <a:p>
            <a:pPr marL="228600" indent="-228600">
              <a:buAutoNum type="arabicPeriod"/>
            </a:pPr>
            <a:r>
              <a:rPr lang="en-US" baseline="0" dirty="0" smtClean="0"/>
              <a:t>Credit scoring: every credit card, mortgage, or student loan you apply for, it is likely that sophisticated algorithms are predicting your probability of being a good or bad credit risk</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208805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Bayesian Classifiers are a member of this large</a:t>
            </a:r>
            <a:r>
              <a:rPr lang="en-US" baseline="0" dirty="0" smtClean="0"/>
              <a:t> group of algorithms, call Classification Algorithms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924278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11/30/2012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11/30/2012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11/30/2012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752600" y="2286000"/>
            <a:ext cx="7018424" cy="1470025"/>
          </a:xfrm>
        </p:spPr>
        <p:txBody>
          <a:bodyPr/>
          <a:lstStyle/>
          <a:p>
            <a:r>
              <a:rPr lang="en-US" dirty="0" smtClean="0"/>
              <a:t>Bayesian Classifiers in Python</a:t>
            </a:r>
            <a:endParaRPr lang="en-US" dirty="0"/>
          </a:p>
        </p:txBody>
      </p:sp>
      <p:sp>
        <p:nvSpPr>
          <p:cNvPr id="3" name="Subtitle 2"/>
          <p:cNvSpPr>
            <a:spLocks noGrp="1"/>
          </p:cNvSpPr>
          <p:nvPr>
            <p:ph type="subTitle" idx="1"/>
            <p:custDataLst>
              <p:tags r:id="rId3"/>
            </p:custDataLst>
          </p:nvPr>
        </p:nvSpPr>
        <p:spPr/>
        <p:txBody>
          <a:bodyPr>
            <a:normAutofit fontScale="85000" lnSpcReduction="20000"/>
          </a:bodyPr>
          <a:lstStyle/>
          <a:p>
            <a:r>
              <a:rPr lang="en-US" sz="2400" dirty="0" smtClean="0">
                <a:latin typeface="+mn-lt"/>
              </a:rPr>
              <a:t>Adam </a:t>
            </a:r>
            <a:r>
              <a:rPr lang="en-US" sz="2400" dirty="0" err="1" smtClean="0">
                <a:latin typeface="+mn-lt"/>
              </a:rPr>
              <a:t>McElhinney</a:t>
            </a:r>
            <a:endParaRPr lang="en-US" sz="2400" dirty="0" smtClean="0">
              <a:latin typeface="+mn-lt"/>
            </a:endParaRPr>
          </a:p>
          <a:p>
            <a:r>
              <a:rPr lang="en-US" sz="2400" dirty="0" smtClean="0">
                <a:latin typeface="+mn-lt"/>
              </a:rPr>
              <a:t>MCS 507</a:t>
            </a:r>
          </a:p>
          <a:p>
            <a:r>
              <a:rPr lang="en-US" sz="2400" dirty="0" smtClean="0">
                <a:latin typeface="+mn-lt"/>
              </a:rPr>
              <a:t>November 5, 2012</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Introduction to Bayes Theorem: Example Usage</a:t>
            </a:r>
            <a:br>
              <a:rPr lang="en-US" dirty="0" smtClean="0"/>
            </a:br>
            <a:endParaRPr lang="en-US" dirty="0"/>
          </a:p>
        </p:txBody>
      </p:sp>
      <p:sp>
        <p:nvSpPr>
          <p:cNvPr id="3" name="Content Placeholder 2"/>
          <p:cNvSpPr>
            <a:spLocks noGrp="1"/>
          </p:cNvSpPr>
          <p:nvPr>
            <p:ph idx="1"/>
          </p:nvPr>
        </p:nvSpPr>
        <p:spPr>
          <a:xfrm>
            <a:off x="762001" y="1073427"/>
            <a:ext cx="5943600" cy="5403573"/>
          </a:xfrm>
        </p:spPr>
        <p:txBody>
          <a:bodyPr>
            <a:normAutofit fontScale="62500" lnSpcReduction="20000"/>
          </a:bodyPr>
          <a:lstStyle/>
          <a:p>
            <a:pPr marL="0" indent="0">
              <a:buNone/>
            </a:pPr>
            <a:r>
              <a:rPr lang="en-US" b="1" u="sng" dirty="0" smtClean="0"/>
              <a:t>Scenario: </a:t>
            </a:r>
          </a:p>
          <a:p>
            <a:pPr marL="0" indent="0">
              <a:buNone/>
            </a:pPr>
            <a:r>
              <a:rPr lang="en-US" dirty="0" smtClean="0"/>
              <a:t>There are two football teams on </a:t>
            </a:r>
            <a:r>
              <a:rPr lang="en-US" dirty="0" err="1" smtClean="0"/>
              <a:t>tv</a:t>
            </a:r>
            <a:r>
              <a:rPr lang="en-US" dirty="0" smtClean="0"/>
              <a:t> today, the Chicago Bears and the Green Bay Packers. </a:t>
            </a:r>
          </a:p>
          <a:p>
            <a:pPr marL="0" indent="0">
              <a:buNone/>
            </a:pPr>
            <a:endParaRPr lang="en-US" dirty="0" smtClean="0"/>
          </a:p>
          <a:p>
            <a:pPr marL="0" indent="0">
              <a:buNone/>
            </a:pPr>
            <a:r>
              <a:rPr lang="en-US" dirty="0" smtClean="0"/>
              <a:t>Since </a:t>
            </a:r>
            <a:r>
              <a:rPr lang="en-US" dirty="0"/>
              <a:t>the Chicago Bears are such a superior team, they are winners 80% of the </a:t>
            </a:r>
            <a:r>
              <a:rPr lang="en-US" dirty="0" smtClean="0"/>
              <a:t>time and </a:t>
            </a:r>
            <a:r>
              <a:rPr lang="en-US" dirty="0"/>
              <a:t>therefore losers 20% of the time. Whereas the Green Bay packers, being inferior in every way, </a:t>
            </a:r>
            <a:r>
              <a:rPr lang="en-US" dirty="0" smtClean="0"/>
              <a:t>are winners </a:t>
            </a:r>
            <a:r>
              <a:rPr lang="en-US" dirty="0"/>
              <a:t>a mere 10% of the time and therefore losers 90% of the time. </a:t>
            </a:r>
            <a:endParaRPr lang="en-US" dirty="0" smtClean="0"/>
          </a:p>
          <a:p>
            <a:pPr marL="0" indent="0">
              <a:buNone/>
            </a:pPr>
            <a:endParaRPr lang="en-US" dirty="0" smtClean="0"/>
          </a:p>
          <a:p>
            <a:pPr marL="0" indent="0">
              <a:buNone/>
            </a:pPr>
            <a:r>
              <a:rPr lang="en-US" dirty="0" smtClean="0"/>
              <a:t>Now </a:t>
            </a:r>
            <a:r>
              <a:rPr lang="en-US" dirty="0"/>
              <a:t>suppose upon turning on </a:t>
            </a:r>
            <a:r>
              <a:rPr lang="en-US" dirty="0" smtClean="0"/>
              <a:t>ESPN to </a:t>
            </a:r>
            <a:r>
              <a:rPr lang="en-US" dirty="0"/>
              <a:t>catch the game scores, you hear them refer to a winning team, but cannot make out the name of </a:t>
            </a:r>
            <a:r>
              <a:rPr lang="en-US" dirty="0" smtClean="0"/>
              <a:t>the team</a:t>
            </a:r>
            <a:r>
              <a:rPr lang="en-US" dirty="0"/>
              <a:t>. </a:t>
            </a:r>
            <a:endParaRPr lang="en-US" dirty="0" smtClean="0"/>
          </a:p>
          <a:p>
            <a:pPr marL="0" indent="0">
              <a:buNone/>
            </a:pPr>
            <a:endParaRPr lang="en-US" dirty="0" smtClean="0"/>
          </a:p>
          <a:p>
            <a:pPr marL="0" indent="0">
              <a:buNone/>
            </a:pPr>
            <a:r>
              <a:rPr lang="en-US" dirty="0" smtClean="0"/>
              <a:t>You </a:t>
            </a:r>
            <a:r>
              <a:rPr lang="en-US" dirty="0"/>
              <a:t>would like to know which team they were discussing, but you know that they were </a:t>
            </a:r>
            <a:r>
              <a:rPr lang="en-US" dirty="0" smtClean="0"/>
              <a:t>either discussing </a:t>
            </a:r>
            <a:r>
              <a:rPr lang="en-US" dirty="0"/>
              <a:t>the Chicago Bears or the Green Bay Packers with equal chance.</a:t>
            </a:r>
            <a:endParaRPr lang="en-US" dirty="0" smtClean="0"/>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34200" y="1447800"/>
            <a:ext cx="203150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4945" y="3810000"/>
            <a:ext cx="1910014"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344800"/>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lvl="1" algn="l" rtl="0">
              <a:spcBef>
                <a:spcPct val="0"/>
              </a:spcBef>
            </a:pPr>
            <a:r>
              <a:rPr lang="en-US" sz="2700" dirty="0"/>
              <a:t>Introduction to Bayes </a:t>
            </a:r>
            <a:r>
              <a:rPr lang="en-US" sz="2700" dirty="0" smtClean="0"/>
              <a:t>Theorem: </a:t>
            </a:r>
            <a:r>
              <a:rPr lang="en-US" sz="2700" dirty="0" smtClean="0"/>
              <a:t>Example Usage</a:t>
            </a:r>
            <a:r>
              <a:rPr lang="en-US" dirty="0"/>
              <a:t/>
            </a:r>
            <a:br>
              <a:rPr lang="en-US" dirty="0"/>
            </a:br>
            <a:endParaRPr lang="en-US" dirty="0"/>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34200" y="1447800"/>
            <a:ext cx="203150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4945" y="3810000"/>
            <a:ext cx="1910014"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600200"/>
            <a:ext cx="56421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3152775"/>
            <a:ext cx="6600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399" y="4013200"/>
            <a:ext cx="1895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399" y="4717256"/>
            <a:ext cx="12001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999" y="5410200"/>
            <a:ext cx="4295393"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94666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0" y="1371600"/>
            <a:ext cx="8077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Bayesian Classifiers use this theorem to predict the probability of a new observation belonging to a certain class</a:t>
            </a:r>
          </a:p>
          <a:p>
            <a:endParaRPr lang="en-US" dirty="0" smtClean="0"/>
          </a:p>
          <a:p>
            <a:r>
              <a:rPr lang="en-US" dirty="0" smtClean="0"/>
              <a:t>The observation is then assigned the class to which the classifier predicts has the observation has the highest chance of being a member</a:t>
            </a:r>
            <a:endParaRPr lang="en-US" dirty="0"/>
          </a:p>
        </p:txBody>
      </p:sp>
      <p:sp>
        <p:nvSpPr>
          <p:cNvPr id="5" name="Title 1"/>
          <p:cNvSpPr>
            <a:spLocks noGrp="1"/>
          </p:cNvSpPr>
          <p:nvPr>
            <p:ph type="title"/>
          </p:nvPr>
        </p:nvSpPr>
        <p:spPr>
          <a:xfrm>
            <a:off x="762000" y="269632"/>
            <a:ext cx="8077200" cy="1143000"/>
          </a:xfrm>
        </p:spPr>
        <p:txBody>
          <a:bodyPr>
            <a:normAutofit/>
          </a:bodyPr>
          <a:lstStyle/>
          <a:p>
            <a:pPr lvl="1" algn="l" rtl="0">
              <a:spcBef>
                <a:spcPct val="0"/>
              </a:spcBef>
            </a:pPr>
            <a:r>
              <a:rPr lang="en-US" sz="2700" dirty="0"/>
              <a:t>Introduction to Bayes </a:t>
            </a:r>
            <a:r>
              <a:rPr lang="en-US" sz="2700" dirty="0" smtClean="0"/>
              <a:t>Theorem: </a:t>
            </a:r>
            <a:r>
              <a:rPr lang="en-US" sz="2700" dirty="0" smtClean="0"/>
              <a:t>Example Usage</a:t>
            </a:r>
            <a:r>
              <a:rPr lang="en-US" dirty="0"/>
              <a:t/>
            </a:r>
            <a:br>
              <a:rPr lang="en-US" dirty="0"/>
            </a:br>
            <a:endParaRPr lang="en-US" dirty="0"/>
          </a:p>
        </p:txBody>
      </p:sp>
    </p:spTree>
    <p:extLst>
      <p:ext uri="{BB962C8B-B14F-4D97-AF65-F5344CB8AC3E}">
        <p14:creationId xmlns:p14="http://schemas.microsoft.com/office/powerpoint/2010/main" val="21412582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5" name="Picture 2" descr="http://www.bedandbiscuits.com/wp-content/uploads/2012/06/group-of-cats-e134392835475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897" y="1762581"/>
            <a:ext cx="1771149" cy="9434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7043" y="2706037"/>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32799653"/>
              </p:ext>
            </p:extLst>
          </p:nvPr>
        </p:nvGraphicFramePr>
        <p:xfrm>
          <a:off x="3886200" y="1857289"/>
          <a:ext cx="3925959" cy="2067948"/>
        </p:xfrm>
        <a:graphic>
          <a:graphicData uri="http://schemas.openxmlformats.org/drawingml/2006/table">
            <a:tbl>
              <a:tblPr firstRow="1" bandRow="1">
                <a:tableStyleId>{5C22544A-7EE6-4342-B048-85BDC9FD1C3A}</a:tableStyleId>
              </a:tblPr>
              <a:tblGrid>
                <a:gridCol w="1308653"/>
                <a:gridCol w="1308653"/>
                <a:gridCol w="1308653"/>
              </a:tblGrid>
              <a:tr h="344658">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344658">
                <a:tc>
                  <a:txBody>
                    <a:bodyPr/>
                    <a:lstStyle/>
                    <a:p>
                      <a:r>
                        <a:rPr lang="en-US" sz="900" dirty="0" smtClean="0"/>
                        <a:t>Size</a:t>
                      </a:r>
                      <a:endParaRPr lang="en-US" sz="900" dirty="0"/>
                    </a:p>
                  </a:txBody>
                  <a:tcPr/>
                </a:tc>
                <a:tc>
                  <a:txBody>
                    <a:bodyPr/>
                    <a:lstStyle/>
                    <a:p>
                      <a:r>
                        <a:rPr lang="en-US" sz="900" dirty="0" smtClean="0"/>
                        <a:t>P(Small)=</a:t>
                      </a:r>
                      <a:r>
                        <a:rPr lang="en-US" sz="900" baseline="0" dirty="0" smtClean="0"/>
                        <a:t> 80%</a:t>
                      </a:r>
                      <a:endParaRPr lang="en-US" sz="900" dirty="0"/>
                    </a:p>
                  </a:txBody>
                  <a:tcPr/>
                </a:tc>
                <a:tc>
                  <a:txBody>
                    <a:bodyPr/>
                    <a:lstStyle/>
                    <a:p>
                      <a:r>
                        <a:rPr lang="en-US" sz="900" dirty="0" smtClean="0"/>
                        <a:t>P(Small)= 30%</a:t>
                      </a:r>
                      <a:endParaRPr lang="en-US" sz="900" dirty="0"/>
                    </a:p>
                  </a:txBody>
                  <a:tcPr/>
                </a:tc>
              </a:tr>
              <a:tr h="344658">
                <a:tc>
                  <a:txBody>
                    <a:bodyPr/>
                    <a:lstStyle/>
                    <a:p>
                      <a:r>
                        <a:rPr lang="en-US" sz="900" dirty="0" smtClean="0"/>
                        <a:t>Ears</a:t>
                      </a:r>
                      <a:endParaRPr lang="en-US" sz="900" dirty="0"/>
                    </a:p>
                  </a:txBody>
                  <a:tcPr/>
                </a:tc>
                <a:tc>
                  <a:txBody>
                    <a:bodyPr/>
                    <a:lstStyle/>
                    <a:p>
                      <a:r>
                        <a:rPr lang="en-US" sz="900" dirty="0" smtClean="0"/>
                        <a:t>P(Pointed)=90%</a:t>
                      </a:r>
                      <a:endParaRPr lang="en-US" sz="900" dirty="0"/>
                    </a:p>
                  </a:txBody>
                  <a:tcPr/>
                </a:tc>
                <a:tc>
                  <a:txBody>
                    <a:bodyPr/>
                    <a:lstStyle/>
                    <a:p>
                      <a:r>
                        <a:rPr lang="en-US" sz="900" dirty="0" smtClean="0"/>
                        <a:t>P(Pointed)=</a:t>
                      </a:r>
                      <a:r>
                        <a:rPr lang="en-US" sz="900" baseline="0" dirty="0" smtClean="0"/>
                        <a:t> 10%</a:t>
                      </a:r>
                      <a:endParaRPr lang="en-US" sz="900" dirty="0"/>
                    </a:p>
                  </a:txBody>
                  <a:tcPr/>
                </a:tc>
              </a:tr>
              <a:tr h="344658">
                <a:tc>
                  <a:txBody>
                    <a:bodyPr/>
                    <a:lstStyle/>
                    <a:p>
                      <a:r>
                        <a:rPr lang="en-US" sz="900" dirty="0" smtClean="0"/>
                        <a:t>Temperament</a:t>
                      </a:r>
                      <a:endParaRPr lang="en-US" sz="900" dirty="0"/>
                    </a:p>
                  </a:txBody>
                  <a:tcPr/>
                </a:tc>
                <a:tc>
                  <a:txBody>
                    <a:bodyPr/>
                    <a:lstStyle/>
                    <a:p>
                      <a:r>
                        <a:rPr lang="en-US" sz="900" dirty="0" smtClean="0"/>
                        <a:t>P(Aloof)=60%</a:t>
                      </a:r>
                      <a:endParaRPr lang="en-US" sz="900" dirty="0"/>
                    </a:p>
                  </a:txBody>
                  <a:tcPr/>
                </a:tc>
                <a:tc>
                  <a:txBody>
                    <a:bodyPr/>
                    <a:lstStyle/>
                    <a:p>
                      <a:r>
                        <a:rPr lang="en-US" sz="900" dirty="0" smtClean="0"/>
                        <a:t>P(Aloof)=</a:t>
                      </a:r>
                      <a:r>
                        <a:rPr lang="en-US" sz="900" baseline="0" dirty="0" smtClean="0"/>
                        <a:t> 10%</a:t>
                      </a:r>
                      <a:endParaRPr lang="en-US" sz="900" dirty="0"/>
                    </a:p>
                  </a:txBody>
                  <a:tcPr/>
                </a:tc>
              </a:tr>
              <a:tr h="344658">
                <a:tc>
                  <a:txBody>
                    <a:bodyPr/>
                    <a:lstStyle/>
                    <a:p>
                      <a:r>
                        <a:rPr lang="en-US" sz="900" dirty="0" smtClean="0"/>
                        <a:t>Tail</a:t>
                      </a:r>
                      <a:endParaRPr lang="en-US" sz="900" dirty="0"/>
                    </a:p>
                  </a:txBody>
                  <a:tcPr/>
                </a:tc>
                <a:tc>
                  <a:txBody>
                    <a:bodyPr/>
                    <a:lstStyle/>
                    <a:p>
                      <a:r>
                        <a:rPr lang="en-US" sz="900" dirty="0" smtClean="0"/>
                        <a:t>P(Erect)=75%</a:t>
                      </a:r>
                      <a:endParaRPr lang="en-US" sz="900" dirty="0"/>
                    </a:p>
                  </a:txBody>
                  <a:tcPr/>
                </a:tc>
                <a:tc>
                  <a:txBody>
                    <a:bodyPr/>
                    <a:lstStyle/>
                    <a:p>
                      <a:r>
                        <a:rPr lang="en-US" sz="900" dirty="0" smtClean="0"/>
                        <a:t>P(Erect)=</a:t>
                      </a:r>
                      <a:r>
                        <a:rPr lang="en-US" sz="900" baseline="0" dirty="0" smtClean="0"/>
                        <a:t> 40%</a:t>
                      </a:r>
                      <a:endParaRPr lang="en-US" sz="900" dirty="0" smtClean="0"/>
                    </a:p>
                  </a:txBody>
                  <a:tcPr/>
                </a:tc>
              </a:tr>
              <a:tr h="344658">
                <a:tc>
                  <a:txBody>
                    <a:bodyPr/>
                    <a:lstStyle/>
                    <a:p>
                      <a:r>
                        <a:rPr lang="en-US" sz="900" dirty="0" smtClean="0"/>
                        <a:t>Snout</a:t>
                      </a:r>
                      <a:endParaRPr lang="en-US" sz="900" dirty="0"/>
                    </a:p>
                  </a:txBody>
                  <a:tcPr/>
                </a:tc>
                <a:tc>
                  <a:txBody>
                    <a:bodyPr/>
                    <a:lstStyle/>
                    <a:p>
                      <a:r>
                        <a:rPr lang="en-US" sz="900" dirty="0" smtClean="0"/>
                        <a:t>P(Short)=80%</a:t>
                      </a:r>
                      <a:endParaRPr lang="en-US" sz="900" dirty="0"/>
                    </a:p>
                  </a:txBody>
                  <a:tcPr/>
                </a:tc>
                <a:tc>
                  <a:txBody>
                    <a:bodyPr/>
                    <a:lstStyle/>
                    <a:p>
                      <a:r>
                        <a:rPr lang="en-US" sz="900" dirty="0" smtClean="0"/>
                        <a:t>P(Short)= 20%</a:t>
                      </a:r>
                    </a:p>
                  </a:txBody>
                  <a:tcPr/>
                </a:tc>
              </a:tr>
            </a:tbl>
          </a:graphicData>
        </a:graphic>
      </p:graphicFrame>
      <p:cxnSp>
        <p:nvCxnSpPr>
          <p:cNvPr id="9" name="Straight Arrow Connector 8"/>
          <p:cNvCxnSpPr>
            <a:stCxn id="5" idx="3"/>
          </p:cNvCxnSpPr>
          <p:nvPr/>
        </p:nvCxnSpPr>
        <p:spPr>
          <a:xfrm>
            <a:off x="2762046" y="2234309"/>
            <a:ext cx="1047954" cy="5479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795176" y="2948581"/>
            <a:ext cx="1014824" cy="361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27043" y="3925237"/>
            <a:ext cx="1735003" cy="369332"/>
          </a:xfrm>
          <a:prstGeom prst="rect">
            <a:avLst/>
          </a:prstGeom>
          <a:noFill/>
        </p:spPr>
        <p:txBody>
          <a:bodyPr wrap="square" rtlCol="0">
            <a:spAutoFit/>
          </a:bodyPr>
          <a:lstStyle/>
          <a:p>
            <a:r>
              <a:rPr lang="en-US" dirty="0" smtClean="0"/>
              <a:t>Training Data</a:t>
            </a:r>
            <a:endParaRPr lang="en-US" dirty="0"/>
          </a:p>
        </p:txBody>
      </p:sp>
      <p:sp>
        <p:nvSpPr>
          <p:cNvPr id="15" name="TextBox 14"/>
          <p:cNvSpPr txBox="1"/>
          <p:nvPr/>
        </p:nvSpPr>
        <p:spPr>
          <a:xfrm>
            <a:off x="4876800" y="4126468"/>
            <a:ext cx="1735003" cy="369332"/>
          </a:xfrm>
          <a:prstGeom prst="rect">
            <a:avLst/>
          </a:prstGeom>
          <a:noFill/>
        </p:spPr>
        <p:txBody>
          <a:bodyPr wrap="square" rtlCol="0">
            <a:spAutoFit/>
          </a:bodyPr>
          <a:lstStyle/>
          <a:p>
            <a:r>
              <a:rPr lang="en-US" dirty="0" smtClean="0"/>
              <a:t>Build Classifier</a:t>
            </a:r>
            <a:endParaRPr lang="en-US" dirty="0"/>
          </a:p>
        </p:txBody>
      </p:sp>
    </p:spTree>
    <p:extLst>
      <p:ext uri="{BB962C8B-B14F-4D97-AF65-F5344CB8AC3E}">
        <p14:creationId xmlns:p14="http://schemas.microsoft.com/office/powerpoint/2010/main" val="1745406186"/>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10" name="Picture 2" descr="http://4.bp.blogspot.com/-ZdjEZ8qqBq0/UA2dNK8JYDI/AAAAAAAAAJ8/31bh4BzcA6E/s400/Dog-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58697" y="1748724"/>
            <a:ext cx="901665" cy="9718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57029" y="3076390"/>
            <a:ext cx="1905000" cy="369332"/>
          </a:xfrm>
          <a:prstGeom prst="rect">
            <a:avLst/>
          </a:prstGeom>
          <a:noFill/>
        </p:spPr>
        <p:txBody>
          <a:bodyPr wrap="square" rtlCol="0">
            <a:spAutoFit/>
          </a:bodyPr>
          <a:lstStyle/>
          <a:p>
            <a:r>
              <a:rPr lang="en-US" dirty="0" smtClean="0"/>
              <a:t>New Observation</a:t>
            </a:r>
            <a:endParaRPr lang="en-US" dirty="0"/>
          </a:p>
        </p:txBody>
      </p:sp>
      <p:cxnSp>
        <p:nvCxnSpPr>
          <p:cNvPr id="16" name="Straight Arrow Connector 15"/>
          <p:cNvCxnSpPr/>
          <p:nvPr/>
        </p:nvCxnSpPr>
        <p:spPr>
          <a:xfrm flipV="1">
            <a:off x="2440164" y="2110541"/>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876846" y="3050750"/>
            <a:ext cx="1905000" cy="369332"/>
          </a:xfrm>
          <a:prstGeom prst="rect">
            <a:avLst/>
          </a:prstGeom>
          <a:noFill/>
        </p:spPr>
        <p:txBody>
          <a:bodyPr wrap="square" rtlCol="0">
            <a:spAutoFit/>
          </a:bodyPr>
          <a:lstStyle/>
          <a:p>
            <a:r>
              <a:rPr lang="en-US" dirty="0" smtClean="0"/>
              <a:t>Predict Group</a:t>
            </a:r>
            <a:endParaRPr lang="en-US" dirty="0"/>
          </a:p>
        </p:txBody>
      </p:sp>
      <p:pic>
        <p:nvPicPr>
          <p:cNvPr id="1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1518486"/>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V="1">
            <a:off x="6230803" y="2053524"/>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810000" y="3055792"/>
            <a:ext cx="1905000" cy="369332"/>
          </a:xfrm>
          <a:prstGeom prst="rect">
            <a:avLst/>
          </a:prstGeom>
          <a:noFill/>
        </p:spPr>
        <p:txBody>
          <a:bodyPr wrap="square" rtlCol="0">
            <a:spAutoFit/>
          </a:bodyPr>
          <a:lstStyle/>
          <a:p>
            <a:r>
              <a:rPr lang="en-US" dirty="0" smtClean="0"/>
              <a:t>Run Classifier</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315930143"/>
              </p:ext>
            </p:extLst>
          </p:nvPr>
        </p:nvGraphicFramePr>
        <p:xfrm>
          <a:off x="2456729" y="3886200"/>
          <a:ext cx="3925959" cy="2067948"/>
        </p:xfrm>
        <a:graphic>
          <a:graphicData uri="http://schemas.openxmlformats.org/drawingml/2006/table">
            <a:tbl>
              <a:tblPr firstRow="1" bandRow="1">
                <a:tableStyleId>{5C22544A-7EE6-4342-B048-85BDC9FD1C3A}</a:tableStyleId>
              </a:tblPr>
              <a:tblGrid>
                <a:gridCol w="1308653"/>
                <a:gridCol w="1308653"/>
                <a:gridCol w="1308653"/>
              </a:tblGrid>
              <a:tr h="344658">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344658">
                <a:tc>
                  <a:txBody>
                    <a:bodyPr/>
                    <a:lstStyle/>
                    <a:p>
                      <a:r>
                        <a:rPr lang="en-US" sz="900" dirty="0" smtClean="0"/>
                        <a:t>Size</a:t>
                      </a:r>
                      <a:endParaRPr lang="en-US" sz="900" dirty="0"/>
                    </a:p>
                  </a:txBody>
                  <a:tcPr/>
                </a:tc>
                <a:tc>
                  <a:txBody>
                    <a:bodyPr/>
                    <a:lstStyle/>
                    <a:p>
                      <a:r>
                        <a:rPr lang="en-US" sz="900" dirty="0" smtClean="0"/>
                        <a:t>P(Small)=</a:t>
                      </a:r>
                      <a:r>
                        <a:rPr lang="en-US" sz="900" baseline="0" dirty="0" smtClean="0"/>
                        <a:t> 80%</a:t>
                      </a:r>
                      <a:endParaRPr lang="en-US" sz="900" dirty="0"/>
                    </a:p>
                  </a:txBody>
                  <a:tcPr/>
                </a:tc>
                <a:tc>
                  <a:txBody>
                    <a:bodyPr/>
                    <a:lstStyle/>
                    <a:p>
                      <a:r>
                        <a:rPr lang="en-US" sz="900" dirty="0" smtClean="0"/>
                        <a:t>P(Small)= 30%</a:t>
                      </a:r>
                      <a:endParaRPr lang="en-US" sz="900" dirty="0"/>
                    </a:p>
                  </a:txBody>
                  <a:tcPr/>
                </a:tc>
              </a:tr>
              <a:tr h="344658">
                <a:tc>
                  <a:txBody>
                    <a:bodyPr/>
                    <a:lstStyle/>
                    <a:p>
                      <a:r>
                        <a:rPr lang="en-US" sz="900" dirty="0" smtClean="0"/>
                        <a:t>Ears</a:t>
                      </a:r>
                      <a:endParaRPr lang="en-US" sz="900" dirty="0"/>
                    </a:p>
                  </a:txBody>
                  <a:tcPr/>
                </a:tc>
                <a:tc>
                  <a:txBody>
                    <a:bodyPr/>
                    <a:lstStyle/>
                    <a:p>
                      <a:r>
                        <a:rPr lang="en-US" sz="900" dirty="0" smtClean="0"/>
                        <a:t>P(Pointed)=90%</a:t>
                      </a:r>
                      <a:endParaRPr lang="en-US" sz="900" dirty="0"/>
                    </a:p>
                  </a:txBody>
                  <a:tcPr/>
                </a:tc>
                <a:tc>
                  <a:txBody>
                    <a:bodyPr/>
                    <a:lstStyle/>
                    <a:p>
                      <a:r>
                        <a:rPr lang="en-US" sz="900" dirty="0" smtClean="0"/>
                        <a:t>P(Pointed)=</a:t>
                      </a:r>
                      <a:r>
                        <a:rPr lang="en-US" sz="900" baseline="0" dirty="0" smtClean="0"/>
                        <a:t> 10%</a:t>
                      </a:r>
                      <a:endParaRPr lang="en-US" sz="900" dirty="0"/>
                    </a:p>
                  </a:txBody>
                  <a:tcPr/>
                </a:tc>
              </a:tr>
              <a:tr h="344658">
                <a:tc>
                  <a:txBody>
                    <a:bodyPr/>
                    <a:lstStyle/>
                    <a:p>
                      <a:r>
                        <a:rPr lang="en-US" sz="900" dirty="0" smtClean="0"/>
                        <a:t>Temperament</a:t>
                      </a:r>
                      <a:endParaRPr lang="en-US" sz="900" dirty="0"/>
                    </a:p>
                  </a:txBody>
                  <a:tcPr/>
                </a:tc>
                <a:tc>
                  <a:txBody>
                    <a:bodyPr/>
                    <a:lstStyle/>
                    <a:p>
                      <a:r>
                        <a:rPr lang="en-US" sz="900" dirty="0" smtClean="0"/>
                        <a:t>P(Aloof)=60%</a:t>
                      </a:r>
                      <a:endParaRPr lang="en-US" sz="900" dirty="0"/>
                    </a:p>
                  </a:txBody>
                  <a:tcPr/>
                </a:tc>
                <a:tc>
                  <a:txBody>
                    <a:bodyPr/>
                    <a:lstStyle/>
                    <a:p>
                      <a:r>
                        <a:rPr lang="en-US" sz="900" dirty="0" smtClean="0"/>
                        <a:t>P(Aloof)=</a:t>
                      </a:r>
                      <a:r>
                        <a:rPr lang="en-US" sz="900" baseline="0" dirty="0" smtClean="0"/>
                        <a:t> 10%</a:t>
                      </a:r>
                      <a:endParaRPr lang="en-US" sz="900" dirty="0"/>
                    </a:p>
                  </a:txBody>
                  <a:tcPr/>
                </a:tc>
              </a:tr>
              <a:tr h="344658">
                <a:tc>
                  <a:txBody>
                    <a:bodyPr/>
                    <a:lstStyle/>
                    <a:p>
                      <a:r>
                        <a:rPr lang="en-US" sz="900" dirty="0" smtClean="0"/>
                        <a:t>Tail</a:t>
                      </a:r>
                      <a:endParaRPr lang="en-US" sz="900" dirty="0"/>
                    </a:p>
                  </a:txBody>
                  <a:tcPr/>
                </a:tc>
                <a:tc>
                  <a:txBody>
                    <a:bodyPr/>
                    <a:lstStyle/>
                    <a:p>
                      <a:r>
                        <a:rPr lang="en-US" sz="900" dirty="0" smtClean="0"/>
                        <a:t>P(Erect)=75%</a:t>
                      </a:r>
                      <a:endParaRPr lang="en-US" sz="900" dirty="0"/>
                    </a:p>
                  </a:txBody>
                  <a:tcPr/>
                </a:tc>
                <a:tc>
                  <a:txBody>
                    <a:bodyPr/>
                    <a:lstStyle/>
                    <a:p>
                      <a:r>
                        <a:rPr lang="en-US" sz="900" dirty="0" smtClean="0"/>
                        <a:t>P(Erect)=</a:t>
                      </a:r>
                      <a:r>
                        <a:rPr lang="en-US" sz="900" baseline="0" dirty="0" smtClean="0"/>
                        <a:t> 40%</a:t>
                      </a:r>
                      <a:endParaRPr lang="en-US" sz="900" dirty="0" smtClean="0"/>
                    </a:p>
                  </a:txBody>
                  <a:tcPr/>
                </a:tc>
              </a:tr>
              <a:tr h="344658">
                <a:tc>
                  <a:txBody>
                    <a:bodyPr/>
                    <a:lstStyle/>
                    <a:p>
                      <a:r>
                        <a:rPr lang="en-US" sz="900" dirty="0" smtClean="0"/>
                        <a:t>Snout</a:t>
                      </a:r>
                      <a:endParaRPr lang="en-US" sz="900" dirty="0"/>
                    </a:p>
                  </a:txBody>
                  <a:tcPr/>
                </a:tc>
                <a:tc>
                  <a:txBody>
                    <a:bodyPr/>
                    <a:lstStyle/>
                    <a:p>
                      <a:r>
                        <a:rPr lang="en-US" sz="900" dirty="0" smtClean="0"/>
                        <a:t>P(Short)=80%</a:t>
                      </a:r>
                      <a:endParaRPr lang="en-US" sz="900" dirty="0"/>
                    </a:p>
                  </a:txBody>
                  <a:tcPr/>
                </a:tc>
                <a:tc>
                  <a:txBody>
                    <a:bodyPr/>
                    <a:lstStyle/>
                    <a:p>
                      <a:r>
                        <a:rPr lang="en-US" sz="900" dirty="0" smtClean="0"/>
                        <a:t>P(Short)= 20%</a:t>
                      </a:r>
                    </a:p>
                  </a:txBody>
                  <a:tcPr/>
                </a:tc>
              </a:tr>
            </a:tbl>
          </a:graphicData>
        </a:graphic>
      </p:graphicFrame>
    </p:spTree>
    <p:extLst>
      <p:ext uri="{BB962C8B-B14F-4D97-AF65-F5344CB8AC3E}">
        <p14:creationId xmlns:p14="http://schemas.microsoft.com/office/powerpoint/2010/main" val="9365358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Bayesian Classifiers in </a:t>
            </a:r>
            <a:r>
              <a:rPr lang="en-US" dirty="0" smtClean="0"/>
              <a:t>Python</a:t>
            </a:r>
            <a:endParaRPr lang="en-US" dirty="0"/>
          </a:p>
        </p:txBody>
      </p:sp>
      <p:sp>
        <p:nvSpPr>
          <p:cNvPr id="3" name="Content Placeholder 2"/>
          <p:cNvSpPr>
            <a:spLocks noGrp="1"/>
          </p:cNvSpPr>
          <p:nvPr>
            <p:ph idx="1"/>
          </p:nvPr>
        </p:nvSpPr>
        <p:spPr>
          <a:xfrm>
            <a:off x="762000" y="1596413"/>
            <a:ext cx="7924800" cy="4728187"/>
          </a:xfrm>
        </p:spPr>
        <p:txBody>
          <a:bodyPr>
            <a:normAutofit/>
          </a:bodyPr>
          <a:lstStyle/>
          <a:p>
            <a:pPr marL="0" indent="0">
              <a:buNone/>
            </a:pPr>
            <a:r>
              <a:rPr lang="en-US" sz="2000" dirty="0"/>
              <a:t>Orange Data Mining Fruitful &amp; </a:t>
            </a:r>
            <a:r>
              <a:rPr lang="en-US" sz="2000" dirty="0" smtClean="0"/>
              <a:t>Fun:</a:t>
            </a:r>
          </a:p>
          <a:p>
            <a:pPr>
              <a:buFontTx/>
              <a:buChar char="-"/>
            </a:pPr>
            <a:r>
              <a:rPr lang="en-US" sz="2000" dirty="0" smtClean="0"/>
              <a:t>Open-source machine learning and data mining tool</a:t>
            </a:r>
          </a:p>
          <a:p>
            <a:pPr>
              <a:buFontTx/>
              <a:buChar char="-"/>
            </a:pPr>
            <a:endParaRPr lang="en-US" sz="2000" dirty="0" smtClean="0"/>
          </a:p>
          <a:p>
            <a:pPr>
              <a:buFontTx/>
              <a:buChar char="-"/>
            </a:pPr>
            <a:r>
              <a:rPr lang="en-US" sz="2000" dirty="0" smtClean="0"/>
              <a:t>Developed </a:t>
            </a:r>
            <a:r>
              <a:rPr lang="en-US" sz="2000" dirty="0"/>
              <a:t>by the Bioinformatics Laboratory at the Faculty </a:t>
            </a:r>
            <a:r>
              <a:rPr lang="en-US" sz="2000" dirty="0" smtClean="0"/>
              <a:t>of Computer </a:t>
            </a:r>
            <a:r>
              <a:rPr lang="en-US" sz="2000" dirty="0"/>
              <a:t>and Information Science in the University of Ljubljana, </a:t>
            </a:r>
            <a:r>
              <a:rPr lang="en-US" sz="2000" dirty="0" smtClean="0"/>
              <a:t>Slovenia</a:t>
            </a:r>
          </a:p>
          <a:p>
            <a:pPr>
              <a:buFontTx/>
              <a:buChar char="-"/>
            </a:pPr>
            <a:endParaRPr lang="en-US" sz="2000" dirty="0" smtClean="0"/>
          </a:p>
          <a:p>
            <a:pPr>
              <a:buFontTx/>
              <a:buChar char="-"/>
            </a:pPr>
            <a:r>
              <a:rPr lang="en-US" sz="2000" dirty="0" smtClean="0"/>
              <a:t>Provides GUI as well as extensive Python libraries</a:t>
            </a:r>
          </a:p>
          <a:p>
            <a:pPr>
              <a:buFontTx/>
              <a:buChar char="-"/>
            </a:pPr>
            <a:endParaRPr lang="en-US" sz="2000" dirty="0" smtClean="0"/>
          </a:p>
          <a:p>
            <a:pPr>
              <a:buFontTx/>
              <a:buChar char="-"/>
            </a:pPr>
            <a:r>
              <a:rPr lang="en-US" sz="2000" dirty="0" smtClean="0"/>
              <a:t>Utilizes C++ for computation, resulting in reasonably fast processing of large data sets</a:t>
            </a:r>
          </a:p>
          <a:p>
            <a:pPr>
              <a:buFontTx/>
              <a:buChar char="-"/>
            </a:pPr>
            <a:endParaRPr lang="en-US" sz="2000" dirty="0" smtClean="0"/>
          </a:p>
          <a:p>
            <a:pPr>
              <a:buFontTx/>
              <a:buChar char="-"/>
            </a:pPr>
            <a:r>
              <a:rPr lang="en-US" sz="2000" dirty="0" smtClean="0"/>
              <a:t>Large amount of documentation and extensive developer community</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0" y="1000125"/>
            <a:ext cx="21526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316" y="5943600"/>
            <a:ext cx="6762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08042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Illustrative </a:t>
            </a:r>
            <a:r>
              <a:rPr lang="en-US" dirty="0" smtClean="0"/>
              <a:t>Example</a:t>
            </a:r>
            <a:endParaRPr lang="en-US" dirty="0"/>
          </a:p>
        </p:txBody>
      </p:sp>
      <p:pic>
        <p:nvPicPr>
          <p:cNvPr id="1024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57400" y="1066800"/>
            <a:ext cx="55721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581650"/>
            <a:ext cx="7772400" cy="646331"/>
          </a:xfrm>
          <a:prstGeom prst="rect">
            <a:avLst/>
          </a:prstGeom>
          <a:noFill/>
        </p:spPr>
        <p:txBody>
          <a:bodyPr wrap="square" rtlCol="0">
            <a:spAutoFit/>
          </a:bodyPr>
          <a:lstStyle/>
          <a:p>
            <a:pPr algn="ctr"/>
            <a:r>
              <a:rPr lang="en-US" sz="3600" dirty="0" smtClean="0"/>
              <a:t>Goal: Predict the color of the dots</a:t>
            </a:r>
            <a:endParaRPr lang="en-US" sz="3600" dirty="0"/>
          </a:p>
        </p:txBody>
      </p:sp>
    </p:spTree>
    <p:extLst>
      <p:ext uri="{BB962C8B-B14F-4D97-AF65-F5344CB8AC3E}">
        <p14:creationId xmlns:p14="http://schemas.microsoft.com/office/powerpoint/2010/main" val="744139627"/>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a:xfrm>
            <a:off x="762000" y="269632"/>
            <a:ext cx="8077200" cy="1143000"/>
          </a:xfrm>
        </p:spPr>
        <p:txBody>
          <a:bodyPr>
            <a:normAutofit/>
          </a:bodyPr>
          <a:lstStyle/>
          <a:p>
            <a:r>
              <a:rPr lang="en-US" dirty="0"/>
              <a:t>Illustrative </a:t>
            </a:r>
            <a:r>
              <a:rPr lang="en-US" dirty="0" smtClean="0"/>
              <a:t>Example</a:t>
            </a:r>
            <a:endParaRPr lang="en-US" dirty="0"/>
          </a:p>
        </p:txBody>
      </p:sp>
    </p:spTree>
    <p:extLst>
      <p:ext uri="{BB962C8B-B14F-4D97-AF65-F5344CB8AC3E}">
        <p14:creationId xmlns:p14="http://schemas.microsoft.com/office/powerpoint/2010/main" val="471844832"/>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Agenda</a:t>
            </a:r>
            <a:endParaRPr lang="en-US" dirty="0"/>
          </a:p>
        </p:txBody>
      </p:sp>
      <p:sp>
        <p:nvSpPr>
          <p:cNvPr id="5" name="Content Placeholder 4"/>
          <p:cNvSpPr>
            <a:spLocks noGrp="1"/>
          </p:cNvSpPr>
          <p:nvPr>
            <p:ph idx="1"/>
            <p:custDataLst>
              <p:tags r:id="rId3"/>
            </p:custDataLst>
          </p:nvPr>
        </p:nvSpPr>
        <p:spPr>
          <a:xfrm>
            <a:off x="762000" y="1295400"/>
            <a:ext cx="8153400" cy="5334000"/>
          </a:xfrm>
        </p:spPr>
        <p:txBody>
          <a:bodyPr>
            <a:normAutofit fontScale="70000" lnSpcReduction="20000"/>
          </a:bodyPr>
          <a:lstStyle/>
          <a:p>
            <a:r>
              <a:rPr lang="en-US" dirty="0" smtClean="0"/>
              <a:t>Overview of Classification Problems</a:t>
            </a:r>
          </a:p>
          <a:p>
            <a:pPr lvl="1"/>
            <a:r>
              <a:rPr lang="en-US" dirty="0" smtClean="0"/>
              <a:t>Definition</a:t>
            </a:r>
          </a:p>
          <a:p>
            <a:pPr lvl="1"/>
            <a:r>
              <a:rPr lang="en-US" dirty="0" smtClean="0"/>
              <a:t>Applications</a:t>
            </a:r>
          </a:p>
          <a:p>
            <a:r>
              <a:rPr lang="en-US" dirty="0" smtClean="0"/>
              <a:t>Introduction to Bayes Theorem</a:t>
            </a:r>
          </a:p>
          <a:p>
            <a:pPr lvl="1"/>
            <a:r>
              <a:rPr lang="en-US" dirty="0" smtClean="0"/>
              <a:t>Background theory</a:t>
            </a:r>
          </a:p>
          <a:p>
            <a:pPr lvl="1"/>
            <a:r>
              <a:rPr lang="en-US" dirty="0" smtClean="0"/>
              <a:t>Example Usage</a:t>
            </a:r>
          </a:p>
          <a:p>
            <a:r>
              <a:rPr lang="en-US" dirty="0" smtClean="0"/>
              <a:t>Implementing Bayesian Classifiers in Python</a:t>
            </a:r>
          </a:p>
          <a:p>
            <a:pPr lvl="1"/>
            <a:r>
              <a:rPr lang="en-US" dirty="0" smtClean="0"/>
              <a:t>Background of Orange Machine Learning Software and Libraries</a:t>
            </a:r>
          </a:p>
          <a:p>
            <a:pPr lvl="1"/>
            <a:r>
              <a:rPr lang="en-US" dirty="0" smtClean="0"/>
              <a:t>Brief tour of GUI</a:t>
            </a:r>
          </a:p>
          <a:p>
            <a:r>
              <a:rPr lang="en-US" dirty="0" smtClean="0"/>
              <a:t>Illustrative Example</a:t>
            </a:r>
          </a:p>
          <a:p>
            <a:pPr lvl="1"/>
            <a:r>
              <a:rPr lang="en-US" dirty="0" smtClean="0"/>
              <a:t>Problem Overview</a:t>
            </a:r>
          </a:p>
          <a:p>
            <a:pPr lvl="1"/>
            <a:r>
              <a:rPr lang="en-US" dirty="0" smtClean="0"/>
              <a:t>Building the Classifier</a:t>
            </a:r>
          </a:p>
          <a:p>
            <a:pPr lvl="1"/>
            <a:r>
              <a:rPr lang="en-US" dirty="0" smtClean="0"/>
              <a:t>Assessing Classifier Performance</a:t>
            </a:r>
            <a:endParaRPr lang="en-US" dirty="0"/>
          </a:p>
          <a:p>
            <a:r>
              <a:rPr lang="en-US" dirty="0" smtClean="0"/>
              <a:t>Conclusion</a:t>
            </a:r>
          </a:p>
          <a:p>
            <a:pPr lvl="1"/>
            <a:r>
              <a:rPr lang="en-US" dirty="0" smtClean="0"/>
              <a:t>Additional Areas of Exploration</a:t>
            </a:r>
          </a:p>
          <a:p>
            <a:pPr lvl="1"/>
            <a:r>
              <a:rPr lang="en-US" dirty="0" smtClean="0"/>
              <a:t>Questions</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Overview of Classification </a:t>
            </a:r>
            <a:r>
              <a:rPr lang="en-US" sz="3200" dirty="0" smtClean="0"/>
              <a:t>Problems: Definition</a:t>
            </a:r>
            <a:endParaRPr lang="en-US" sz="3200" dirty="0"/>
          </a:p>
        </p:txBody>
      </p:sp>
      <p:sp>
        <p:nvSpPr>
          <p:cNvPr id="3" name="Content Placeholder 2"/>
          <p:cNvSpPr>
            <a:spLocks noGrp="1"/>
          </p:cNvSpPr>
          <p:nvPr>
            <p:ph idx="1"/>
          </p:nvPr>
        </p:nvSpPr>
        <p:spPr>
          <a:xfrm>
            <a:off x="762000" y="5257800"/>
            <a:ext cx="8077200" cy="1600200"/>
          </a:xfrm>
        </p:spPr>
        <p:txBody>
          <a:bodyPr/>
          <a:lstStyle/>
          <a:p>
            <a:r>
              <a:rPr lang="en-US" dirty="0" smtClean="0"/>
              <a:t>Goal: Identify to which set of categories a new observation belongs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12580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445724"/>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96413"/>
            <a:ext cx="8077200" cy="1527787"/>
          </a:xfrm>
        </p:spPr>
        <p:txBody>
          <a:bodyPr>
            <a:normAutofit lnSpcReduction="10000"/>
          </a:bodyPr>
          <a:lstStyle/>
          <a:p>
            <a:r>
              <a:rPr lang="en-US" dirty="0" smtClean="0"/>
              <a:t>Training data set: A set of data containing the explanatory variables, whose membership is known</a:t>
            </a:r>
            <a:endParaRPr lang="en-US" dirty="0"/>
          </a:p>
        </p:txBody>
      </p:sp>
      <p:sp>
        <p:nvSpPr>
          <p:cNvPr id="4" name="Title 1"/>
          <p:cNvSpPr>
            <a:spLocks noGrp="1"/>
          </p:cNvSpPr>
          <p:nvPr>
            <p:ph type="title"/>
          </p:nvPr>
        </p:nvSpPr>
        <p:spPr>
          <a:xfrm>
            <a:off x="762000" y="269632"/>
            <a:ext cx="8077200" cy="1143000"/>
          </a:xfrm>
        </p:spPr>
        <p:txBody>
          <a:bodyPr>
            <a:normAutofit/>
          </a:bodyPr>
          <a:lstStyle/>
          <a:p>
            <a:r>
              <a:rPr lang="en-US" sz="3200" dirty="0"/>
              <a:t>Overview of Classification </a:t>
            </a:r>
            <a:r>
              <a:rPr lang="en-US" sz="3200" dirty="0" smtClean="0"/>
              <a:t>Problems: Definition</a:t>
            </a:r>
            <a:endParaRPr lang="en-US" sz="3200" dirty="0"/>
          </a:p>
        </p:txBody>
      </p:sp>
      <p:pic>
        <p:nvPicPr>
          <p:cNvPr id="2050" name="Picture 2" descr="http://www.bedandbiscuits.com/wp-content/uploads/2012/06/group-of-cats-e13439283547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799"/>
            <a:ext cx="3733800" cy="1988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124200"/>
            <a:ext cx="3657600" cy="2548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5000" y="5679352"/>
            <a:ext cx="2133600" cy="369332"/>
          </a:xfrm>
          <a:prstGeom prst="rect">
            <a:avLst/>
          </a:prstGeom>
          <a:noFill/>
        </p:spPr>
        <p:txBody>
          <a:bodyPr wrap="square" rtlCol="0">
            <a:spAutoFit/>
          </a:bodyPr>
          <a:lstStyle/>
          <a:p>
            <a:r>
              <a:rPr lang="en-US" dirty="0" smtClean="0"/>
              <a:t>Group 1</a:t>
            </a:r>
            <a:endParaRPr lang="en-US" dirty="0"/>
          </a:p>
        </p:txBody>
      </p:sp>
      <p:sp>
        <p:nvSpPr>
          <p:cNvPr id="9" name="TextBox 8"/>
          <p:cNvSpPr txBox="1"/>
          <p:nvPr/>
        </p:nvSpPr>
        <p:spPr>
          <a:xfrm>
            <a:off x="6477000" y="5666497"/>
            <a:ext cx="2133600" cy="369332"/>
          </a:xfrm>
          <a:prstGeom prst="rect">
            <a:avLst/>
          </a:prstGeom>
          <a:noFill/>
        </p:spPr>
        <p:txBody>
          <a:bodyPr wrap="square" rtlCol="0">
            <a:spAutoFit/>
          </a:bodyPr>
          <a:lstStyle/>
          <a:p>
            <a:r>
              <a:rPr lang="en-US" dirty="0" smtClean="0"/>
              <a:t>Group 2</a:t>
            </a:r>
            <a:endParaRPr lang="en-US" dirty="0"/>
          </a:p>
        </p:txBody>
      </p:sp>
      <p:sp>
        <p:nvSpPr>
          <p:cNvPr id="7" name="TextBox 6"/>
          <p:cNvSpPr txBox="1"/>
          <p:nvPr/>
        </p:nvSpPr>
        <p:spPr>
          <a:xfrm>
            <a:off x="1066800" y="6172200"/>
            <a:ext cx="7620000" cy="369332"/>
          </a:xfrm>
          <a:prstGeom prst="rect">
            <a:avLst/>
          </a:prstGeom>
          <a:noFill/>
        </p:spPr>
        <p:txBody>
          <a:bodyPr wrap="square" rtlCol="0">
            <a:spAutoFit/>
          </a:bodyPr>
          <a:lstStyle/>
          <a:p>
            <a:pPr algn="ctr"/>
            <a:r>
              <a:rPr lang="en-US" dirty="0" smtClean="0"/>
              <a:t>Training Data Set</a:t>
            </a:r>
            <a:endParaRPr lang="en-US" dirty="0"/>
          </a:p>
        </p:txBody>
      </p:sp>
      <p:cxnSp>
        <p:nvCxnSpPr>
          <p:cNvPr id="12" name="Straight Connector 11"/>
          <p:cNvCxnSpPr/>
          <p:nvPr/>
        </p:nvCxnSpPr>
        <p:spPr>
          <a:xfrm flipH="1">
            <a:off x="1905000" y="6172200"/>
            <a:ext cx="563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905000" y="6018109"/>
            <a:ext cx="0" cy="154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543800" y="6019800"/>
            <a:ext cx="0" cy="154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54555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757" y="1192696"/>
            <a:ext cx="8077200" cy="1603987"/>
          </a:xfrm>
        </p:spPr>
        <p:txBody>
          <a:bodyPr/>
          <a:lstStyle/>
          <a:p>
            <a:r>
              <a:rPr lang="en-US" dirty="0" smtClean="0"/>
              <a:t>Classifier: The mathematical function created based on a training data set, used to assign membership for new observations</a:t>
            </a:r>
            <a:endParaRPr lang="en-US" dirty="0"/>
          </a:p>
        </p:txBody>
      </p:sp>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4059907922"/>
              </p:ext>
            </p:extLst>
          </p:nvPr>
        </p:nvGraphicFramePr>
        <p:xfrm>
          <a:off x="1447800" y="3048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Feature</a:t>
                      </a:r>
                      <a:endParaRPr lang="en-US" dirty="0"/>
                    </a:p>
                  </a:txBody>
                  <a:tcPr/>
                </a:tc>
                <a:tc>
                  <a:txBody>
                    <a:bodyPr/>
                    <a:lstStyle/>
                    <a:p>
                      <a:r>
                        <a:rPr lang="en-US" dirty="0" smtClean="0"/>
                        <a:t>Cats</a:t>
                      </a:r>
                      <a:endParaRPr lang="en-US" dirty="0"/>
                    </a:p>
                  </a:txBody>
                  <a:tcPr/>
                </a:tc>
                <a:tc>
                  <a:txBody>
                    <a:bodyPr/>
                    <a:lstStyle/>
                    <a:p>
                      <a:r>
                        <a:rPr lang="en-US" dirty="0" smtClean="0"/>
                        <a:t>Dogs</a:t>
                      </a:r>
                      <a:endParaRPr lang="en-US" dirty="0"/>
                    </a:p>
                  </a:txBody>
                  <a:tcPr/>
                </a:tc>
              </a:tr>
              <a:tr h="370840">
                <a:tc>
                  <a:txBody>
                    <a:bodyPr/>
                    <a:lstStyle/>
                    <a:p>
                      <a:r>
                        <a:rPr lang="en-US" dirty="0" smtClean="0"/>
                        <a:t>Size</a:t>
                      </a:r>
                      <a:endParaRPr lang="en-US" dirty="0"/>
                    </a:p>
                  </a:txBody>
                  <a:tcPr/>
                </a:tc>
                <a:tc>
                  <a:txBody>
                    <a:bodyPr/>
                    <a:lstStyle/>
                    <a:p>
                      <a:r>
                        <a:rPr lang="en-US" dirty="0" smtClean="0"/>
                        <a:t>Small</a:t>
                      </a:r>
                      <a:endParaRPr lang="en-US" dirty="0"/>
                    </a:p>
                  </a:txBody>
                  <a:tcPr/>
                </a:tc>
                <a:tc>
                  <a:txBody>
                    <a:bodyPr/>
                    <a:lstStyle/>
                    <a:p>
                      <a:r>
                        <a:rPr lang="en-US" dirty="0" smtClean="0"/>
                        <a:t>Large</a:t>
                      </a:r>
                      <a:endParaRPr lang="en-US" dirty="0"/>
                    </a:p>
                  </a:txBody>
                  <a:tcPr/>
                </a:tc>
              </a:tr>
              <a:tr h="370840">
                <a:tc>
                  <a:txBody>
                    <a:bodyPr/>
                    <a:lstStyle/>
                    <a:p>
                      <a:r>
                        <a:rPr lang="en-US" dirty="0" smtClean="0"/>
                        <a:t>Ears</a:t>
                      </a:r>
                      <a:endParaRPr lang="en-US" dirty="0"/>
                    </a:p>
                  </a:txBody>
                  <a:tcPr/>
                </a:tc>
                <a:tc>
                  <a:txBody>
                    <a:bodyPr/>
                    <a:lstStyle/>
                    <a:p>
                      <a:r>
                        <a:rPr lang="en-US" dirty="0" smtClean="0"/>
                        <a:t>Pointed</a:t>
                      </a:r>
                      <a:endParaRPr lang="en-US" dirty="0"/>
                    </a:p>
                  </a:txBody>
                  <a:tcPr/>
                </a:tc>
                <a:tc>
                  <a:txBody>
                    <a:bodyPr/>
                    <a:lstStyle/>
                    <a:p>
                      <a:r>
                        <a:rPr lang="en-US" dirty="0" smtClean="0"/>
                        <a:t>Floppy</a:t>
                      </a:r>
                      <a:endParaRPr lang="en-US" dirty="0"/>
                    </a:p>
                  </a:txBody>
                  <a:tcPr/>
                </a:tc>
              </a:tr>
              <a:tr h="370840">
                <a:tc>
                  <a:txBody>
                    <a:bodyPr/>
                    <a:lstStyle/>
                    <a:p>
                      <a:r>
                        <a:rPr lang="en-US" dirty="0" smtClean="0"/>
                        <a:t>Temperament</a:t>
                      </a:r>
                      <a:endParaRPr lang="en-US" dirty="0"/>
                    </a:p>
                  </a:txBody>
                  <a:tcPr/>
                </a:tc>
                <a:tc>
                  <a:txBody>
                    <a:bodyPr/>
                    <a:lstStyle/>
                    <a:p>
                      <a:r>
                        <a:rPr lang="en-US" dirty="0" smtClean="0"/>
                        <a:t>Aloof</a:t>
                      </a:r>
                      <a:endParaRPr lang="en-US" dirty="0"/>
                    </a:p>
                  </a:txBody>
                  <a:tcPr/>
                </a:tc>
                <a:tc>
                  <a:txBody>
                    <a:bodyPr/>
                    <a:lstStyle/>
                    <a:p>
                      <a:r>
                        <a:rPr lang="en-US" dirty="0" smtClean="0"/>
                        <a:t>Loving</a:t>
                      </a:r>
                      <a:endParaRPr lang="en-US" dirty="0"/>
                    </a:p>
                  </a:txBody>
                  <a:tcPr/>
                </a:tc>
              </a:tr>
              <a:tr h="370840">
                <a:tc>
                  <a:txBody>
                    <a:bodyPr/>
                    <a:lstStyle/>
                    <a:p>
                      <a:r>
                        <a:rPr lang="en-US" dirty="0" smtClean="0"/>
                        <a:t>Tail</a:t>
                      </a:r>
                      <a:endParaRPr lang="en-US" dirty="0"/>
                    </a:p>
                  </a:txBody>
                  <a:tcPr/>
                </a:tc>
                <a:tc>
                  <a:txBody>
                    <a:bodyPr/>
                    <a:lstStyle/>
                    <a:p>
                      <a:r>
                        <a:rPr lang="en-US" dirty="0" smtClean="0"/>
                        <a:t>Erect</a:t>
                      </a:r>
                      <a:endParaRPr lang="en-US" dirty="0"/>
                    </a:p>
                  </a:txBody>
                  <a:tcPr/>
                </a:tc>
                <a:tc>
                  <a:txBody>
                    <a:bodyPr/>
                    <a:lstStyle/>
                    <a:p>
                      <a:r>
                        <a:rPr lang="en-US" dirty="0" smtClean="0"/>
                        <a:t>Wagging</a:t>
                      </a:r>
                    </a:p>
                  </a:txBody>
                  <a:tcPr/>
                </a:tc>
              </a:tr>
              <a:tr h="370840">
                <a:tc>
                  <a:txBody>
                    <a:bodyPr/>
                    <a:lstStyle/>
                    <a:p>
                      <a:r>
                        <a:rPr lang="en-US" dirty="0" smtClean="0"/>
                        <a:t>Snout</a:t>
                      </a:r>
                      <a:endParaRPr lang="en-US" dirty="0"/>
                    </a:p>
                  </a:txBody>
                  <a:tcPr/>
                </a:tc>
                <a:tc>
                  <a:txBody>
                    <a:bodyPr/>
                    <a:lstStyle/>
                    <a:p>
                      <a:r>
                        <a:rPr lang="en-US" dirty="0" smtClean="0"/>
                        <a:t>Short</a:t>
                      </a:r>
                      <a:endParaRPr lang="en-US" dirty="0"/>
                    </a:p>
                  </a:txBody>
                  <a:tcPr/>
                </a:tc>
                <a:tc>
                  <a:txBody>
                    <a:bodyPr/>
                    <a:lstStyle/>
                    <a:p>
                      <a:r>
                        <a:rPr lang="en-US" dirty="0" smtClean="0"/>
                        <a:t>Long</a:t>
                      </a:r>
                    </a:p>
                  </a:txBody>
                  <a:tcPr/>
                </a:tc>
              </a:tr>
            </a:tbl>
          </a:graphicData>
        </a:graphic>
      </p:graphicFrame>
    </p:spTree>
    <p:extLst>
      <p:ext uri="{BB962C8B-B14F-4D97-AF65-F5344CB8AC3E}">
        <p14:creationId xmlns:p14="http://schemas.microsoft.com/office/powerpoint/2010/main" val="426400734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200" dirty="0" smtClean="0"/>
              <a:t>Overview of Classification Problems: Definition</a:t>
            </a:r>
            <a:endParaRPr lang="en-US" sz="3200" dirty="0"/>
          </a:p>
        </p:txBody>
      </p:sp>
      <p:pic>
        <p:nvPicPr>
          <p:cNvPr id="5" name="Picture 2" descr="http://www.bedandbiscuits.com/wp-content/uploads/2012/06/group-of-cats-e134392835475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897" y="1342544"/>
            <a:ext cx="1771149" cy="9434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7043" y="2286000"/>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9281879"/>
              </p:ext>
            </p:extLst>
          </p:nvPr>
        </p:nvGraphicFramePr>
        <p:xfrm>
          <a:off x="3962400" y="1806582"/>
          <a:ext cx="2743200" cy="1443924"/>
        </p:xfrm>
        <a:graphic>
          <a:graphicData uri="http://schemas.openxmlformats.org/drawingml/2006/table">
            <a:tbl>
              <a:tblPr firstRow="1" bandRow="1">
                <a:tableStyleId>{5C22544A-7EE6-4342-B048-85BDC9FD1C3A}</a:tableStyleId>
              </a:tblPr>
              <a:tblGrid>
                <a:gridCol w="914400"/>
                <a:gridCol w="914400"/>
                <a:gridCol w="914400"/>
              </a:tblGrid>
              <a:tr h="240654">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240654">
                <a:tc>
                  <a:txBody>
                    <a:bodyPr/>
                    <a:lstStyle/>
                    <a:p>
                      <a:r>
                        <a:rPr lang="en-US" sz="900" dirty="0" smtClean="0"/>
                        <a:t>Size</a:t>
                      </a:r>
                      <a:endParaRPr lang="en-US" sz="900" dirty="0"/>
                    </a:p>
                  </a:txBody>
                  <a:tcPr/>
                </a:tc>
                <a:tc>
                  <a:txBody>
                    <a:bodyPr/>
                    <a:lstStyle/>
                    <a:p>
                      <a:r>
                        <a:rPr lang="en-US" sz="900" dirty="0" smtClean="0"/>
                        <a:t>Small</a:t>
                      </a:r>
                      <a:endParaRPr lang="en-US" sz="900" dirty="0"/>
                    </a:p>
                  </a:txBody>
                  <a:tcPr/>
                </a:tc>
                <a:tc>
                  <a:txBody>
                    <a:bodyPr/>
                    <a:lstStyle/>
                    <a:p>
                      <a:r>
                        <a:rPr lang="en-US" sz="900" dirty="0" smtClean="0"/>
                        <a:t>Large</a:t>
                      </a:r>
                      <a:endParaRPr lang="en-US" sz="900" dirty="0"/>
                    </a:p>
                  </a:txBody>
                  <a:tcPr/>
                </a:tc>
              </a:tr>
              <a:tr h="240654">
                <a:tc>
                  <a:txBody>
                    <a:bodyPr/>
                    <a:lstStyle/>
                    <a:p>
                      <a:r>
                        <a:rPr lang="en-US" sz="900" dirty="0" smtClean="0"/>
                        <a:t>Ears</a:t>
                      </a:r>
                      <a:endParaRPr lang="en-US" sz="900" dirty="0"/>
                    </a:p>
                  </a:txBody>
                  <a:tcPr/>
                </a:tc>
                <a:tc>
                  <a:txBody>
                    <a:bodyPr/>
                    <a:lstStyle/>
                    <a:p>
                      <a:r>
                        <a:rPr lang="en-US" sz="900" dirty="0" smtClean="0"/>
                        <a:t>Pointed</a:t>
                      </a:r>
                      <a:endParaRPr lang="en-US" sz="900" dirty="0"/>
                    </a:p>
                  </a:txBody>
                  <a:tcPr/>
                </a:tc>
                <a:tc>
                  <a:txBody>
                    <a:bodyPr/>
                    <a:lstStyle/>
                    <a:p>
                      <a:r>
                        <a:rPr lang="en-US" sz="900" dirty="0" smtClean="0"/>
                        <a:t>Floppy</a:t>
                      </a:r>
                      <a:endParaRPr lang="en-US" sz="900" dirty="0"/>
                    </a:p>
                  </a:txBody>
                  <a:tcPr/>
                </a:tc>
              </a:tr>
              <a:tr h="240654">
                <a:tc>
                  <a:txBody>
                    <a:bodyPr/>
                    <a:lstStyle/>
                    <a:p>
                      <a:r>
                        <a:rPr lang="en-US" sz="900" dirty="0" smtClean="0"/>
                        <a:t>Temperament</a:t>
                      </a:r>
                      <a:endParaRPr lang="en-US" sz="900" dirty="0"/>
                    </a:p>
                  </a:txBody>
                  <a:tcPr/>
                </a:tc>
                <a:tc>
                  <a:txBody>
                    <a:bodyPr/>
                    <a:lstStyle/>
                    <a:p>
                      <a:r>
                        <a:rPr lang="en-US" sz="900" dirty="0" smtClean="0"/>
                        <a:t>Aloof</a:t>
                      </a:r>
                      <a:endParaRPr lang="en-US" sz="900" dirty="0"/>
                    </a:p>
                  </a:txBody>
                  <a:tcPr/>
                </a:tc>
                <a:tc>
                  <a:txBody>
                    <a:bodyPr/>
                    <a:lstStyle/>
                    <a:p>
                      <a:r>
                        <a:rPr lang="en-US" sz="900" dirty="0" smtClean="0"/>
                        <a:t>Loving</a:t>
                      </a:r>
                      <a:endParaRPr lang="en-US" sz="900" dirty="0"/>
                    </a:p>
                  </a:txBody>
                  <a:tcPr/>
                </a:tc>
              </a:tr>
              <a:tr h="240654">
                <a:tc>
                  <a:txBody>
                    <a:bodyPr/>
                    <a:lstStyle/>
                    <a:p>
                      <a:r>
                        <a:rPr lang="en-US" sz="900" dirty="0" smtClean="0"/>
                        <a:t>Tail</a:t>
                      </a:r>
                      <a:endParaRPr lang="en-US" sz="900" dirty="0"/>
                    </a:p>
                  </a:txBody>
                  <a:tcPr/>
                </a:tc>
                <a:tc>
                  <a:txBody>
                    <a:bodyPr/>
                    <a:lstStyle/>
                    <a:p>
                      <a:r>
                        <a:rPr lang="en-US" sz="900" dirty="0" smtClean="0"/>
                        <a:t>Erect</a:t>
                      </a:r>
                      <a:endParaRPr lang="en-US" sz="900" dirty="0"/>
                    </a:p>
                  </a:txBody>
                  <a:tcPr/>
                </a:tc>
                <a:tc>
                  <a:txBody>
                    <a:bodyPr/>
                    <a:lstStyle/>
                    <a:p>
                      <a:r>
                        <a:rPr lang="en-US" sz="900" dirty="0" smtClean="0"/>
                        <a:t>Wagging</a:t>
                      </a:r>
                    </a:p>
                  </a:txBody>
                  <a:tcPr/>
                </a:tc>
              </a:tr>
              <a:tr h="240654">
                <a:tc>
                  <a:txBody>
                    <a:bodyPr/>
                    <a:lstStyle/>
                    <a:p>
                      <a:r>
                        <a:rPr lang="en-US" sz="900" dirty="0" smtClean="0"/>
                        <a:t>Snout</a:t>
                      </a:r>
                      <a:endParaRPr lang="en-US" sz="900" dirty="0"/>
                    </a:p>
                  </a:txBody>
                  <a:tcPr/>
                </a:tc>
                <a:tc>
                  <a:txBody>
                    <a:bodyPr/>
                    <a:lstStyle/>
                    <a:p>
                      <a:r>
                        <a:rPr lang="en-US" sz="900" dirty="0" smtClean="0"/>
                        <a:t>Short</a:t>
                      </a:r>
                      <a:endParaRPr lang="en-US" sz="900" dirty="0"/>
                    </a:p>
                  </a:txBody>
                  <a:tcPr/>
                </a:tc>
                <a:tc>
                  <a:txBody>
                    <a:bodyPr/>
                    <a:lstStyle/>
                    <a:p>
                      <a:r>
                        <a:rPr lang="en-US" sz="900" dirty="0" smtClean="0"/>
                        <a:t>Long</a:t>
                      </a:r>
                    </a:p>
                  </a:txBody>
                  <a:tcPr/>
                </a:tc>
              </a:tr>
            </a:tbl>
          </a:graphicData>
        </a:graphic>
      </p:graphicFrame>
      <p:cxnSp>
        <p:nvCxnSpPr>
          <p:cNvPr id="9" name="Straight Arrow Connector 8"/>
          <p:cNvCxnSpPr>
            <a:stCxn id="5" idx="3"/>
          </p:cNvCxnSpPr>
          <p:nvPr/>
        </p:nvCxnSpPr>
        <p:spPr>
          <a:xfrm>
            <a:off x="2762046" y="1814272"/>
            <a:ext cx="1047954" cy="5479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795176" y="2528544"/>
            <a:ext cx="1014824" cy="361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27043" y="3505200"/>
            <a:ext cx="1735003" cy="369332"/>
          </a:xfrm>
          <a:prstGeom prst="rect">
            <a:avLst/>
          </a:prstGeom>
          <a:noFill/>
        </p:spPr>
        <p:txBody>
          <a:bodyPr wrap="square" rtlCol="0">
            <a:spAutoFit/>
          </a:bodyPr>
          <a:lstStyle/>
          <a:p>
            <a:r>
              <a:rPr lang="en-US" dirty="0" smtClean="0"/>
              <a:t>Training Data</a:t>
            </a:r>
            <a:endParaRPr lang="en-US" dirty="0"/>
          </a:p>
        </p:txBody>
      </p:sp>
      <p:sp>
        <p:nvSpPr>
          <p:cNvPr id="15" name="TextBox 14"/>
          <p:cNvSpPr txBox="1"/>
          <p:nvPr/>
        </p:nvSpPr>
        <p:spPr>
          <a:xfrm>
            <a:off x="4495800" y="3429000"/>
            <a:ext cx="1735003" cy="369332"/>
          </a:xfrm>
          <a:prstGeom prst="rect">
            <a:avLst/>
          </a:prstGeom>
          <a:noFill/>
        </p:spPr>
        <p:txBody>
          <a:bodyPr wrap="square" rtlCol="0">
            <a:spAutoFit/>
          </a:bodyPr>
          <a:lstStyle/>
          <a:p>
            <a:r>
              <a:rPr lang="en-US" dirty="0" smtClean="0"/>
              <a:t>Build Classifier</a:t>
            </a:r>
            <a:endParaRPr lang="en-US" dirty="0"/>
          </a:p>
        </p:txBody>
      </p:sp>
      <p:pic>
        <p:nvPicPr>
          <p:cNvPr id="3074" name="Picture 2" descr="http://4.bp.blogspot.com/-ZdjEZ8qqBq0/UA2dNK8JYDI/AAAAAAAAAJ8/31bh4BzcA6E/s400/Dog-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58697" y="4572000"/>
            <a:ext cx="901665" cy="97185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57029" y="5899666"/>
            <a:ext cx="1905000" cy="369332"/>
          </a:xfrm>
          <a:prstGeom prst="rect">
            <a:avLst/>
          </a:prstGeom>
          <a:noFill/>
        </p:spPr>
        <p:txBody>
          <a:bodyPr wrap="square" rtlCol="0">
            <a:spAutoFit/>
          </a:bodyPr>
          <a:lstStyle/>
          <a:p>
            <a:r>
              <a:rPr lang="en-US" dirty="0" smtClean="0"/>
              <a:t>New Observation</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1566011447"/>
              </p:ext>
            </p:extLst>
          </p:nvPr>
        </p:nvGraphicFramePr>
        <p:xfrm>
          <a:off x="3124200" y="4271076"/>
          <a:ext cx="2743200" cy="1443924"/>
        </p:xfrm>
        <a:graphic>
          <a:graphicData uri="http://schemas.openxmlformats.org/drawingml/2006/table">
            <a:tbl>
              <a:tblPr firstRow="1" bandRow="1">
                <a:tableStyleId>{5C22544A-7EE6-4342-B048-85BDC9FD1C3A}</a:tableStyleId>
              </a:tblPr>
              <a:tblGrid>
                <a:gridCol w="914400"/>
                <a:gridCol w="914400"/>
                <a:gridCol w="914400"/>
              </a:tblGrid>
              <a:tr h="240654">
                <a:tc>
                  <a:txBody>
                    <a:bodyPr/>
                    <a:lstStyle/>
                    <a:p>
                      <a:r>
                        <a:rPr lang="en-US" sz="900" dirty="0" smtClean="0"/>
                        <a:t>Feature</a:t>
                      </a:r>
                      <a:endParaRPr lang="en-US" sz="900" dirty="0"/>
                    </a:p>
                  </a:txBody>
                  <a:tcPr/>
                </a:tc>
                <a:tc>
                  <a:txBody>
                    <a:bodyPr/>
                    <a:lstStyle/>
                    <a:p>
                      <a:r>
                        <a:rPr lang="en-US" sz="900" dirty="0" smtClean="0"/>
                        <a:t>Cats</a:t>
                      </a:r>
                      <a:endParaRPr lang="en-US" sz="900" dirty="0"/>
                    </a:p>
                  </a:txBody>
                  <a:tcPr/>
                </a:tc>
                <a:tc>
                  <a:txBody>
                    <a:bodyPr/>
                    <a:lstStyle/>
                    <a:p>
                      <a:r>
                        <a:rPr lang="en-US" sz="900" dirty="0" smtClean="0"/>
                        <a:t>Dogs</a:t>
                      </a:r>
                      <a:endParaRPr lang="en-US" sz="900" dirty="0"/>
                    </a:p>
                  </a:txBody>
                  <a:tcPr/>
                </a:tc>
              </a:tr>
              <a:tr h="240654">
                <a:tc>
                  <a:txBody>
                    <a:bodyPr/>
                    <a:lstStyle/>
                    <a:p>
                      <a:r>
                        <a:rPr lang="en-US" sz="900" dirty="0" smtClean="0"/>
                        <a:t>Size</a:t>
                      </a:r>
                      <a:endParaRPr lang="en-US" sz="900" dirty="0"/>
                    </a:p>
                  </a:txBody>
                  <a:tcPr/>
                </a:tc>
                <a:tc>
                  <a:txBody>
                    <a:bodyPr/>
                    <a:lstStyle/>
                    <a:p>
                      <a:r>
                        <a:rPr lang="en-US" sz="900" b="1" u="sng" dirty="0" smtClean="0">
                          <a:solidFill>
                            <a:srgbClr val="FF0000"/>
                          </a:solidFill>
                        </a:rPr>
                        <a:t>Small</a:t>
                      </a:r>
                      <a:endParaRPr lang="en-US" sz="900" b="1" u="sng" dirty="0">
                        <a:solidFill>
                          <a:srgbClr val="FF0000"/>
                        </a:solidFill>
                      </a:endParaRPr>
                    </a:p>
                  </a:txBody>
                  <a:tcPr/>
                </a:tc>
                <a:tc>
                  <a:txBody>
                    <a:bodyPr/>
                    <a:lstStyle/>
                    <a:p>
                      <a:r>
                        <a:rPr lang="en-US" sz="900" dirty="0" smtClean="0"/>
                        <a:t>Large</a:t>
                      </a:r>
                      <a:endParaRPr lang="en-US" sz="900" dirty="0"/>
                    </a:p>
                  </a:txBody>
                  <a:tcPr/>
                </a:tc>
              </a:tr>
              <a:tr h="240654">
                <a:tc>
                  <a:txBody>
                    <a:bodyPr/>
                    <a:lstStyle/>
                    <a:p>
                      <a:r>
                        <a:rPr lang="en-US" sz="900" dirty="0" smtClean="0"/>
                        <a:t>Ears</a:t>
                      </a:r>
                      <a:endParaRPr lang="en-US" sz="900" dirty="0"/>
                    </a:p>
                  </a:txBody>
                  <a:tcPr/>
                </a:tc>
                <a:tc>
                  <a:txBody>
                    <a:bodyPr/>
                    <a:lstStyle/>
                    <a:p>
                      <a:r>
                        <a:rPr lang="en-US" sz="900" dirty="0" smtClean="0"/>
                        <a:t>Pointed</a:t>
                      </a:r>
                      <a:endParaRPr lang="en-US" sz="900" dirty="0"/>
                    </a:p>
                  </a:txBody>
                  <a:tcPr/>
                </a:tc>
                <a:tc>
                  <a:txBody>
                    <a:bodyPr/>
                    <a:lstStyle/>
                    <a:p>
                      <a:r>
                        <a:rPr lang="en-US" sz="900" b="1" u="sng" dirty="0" smtClean="0">
                          <a:solidFill>
                            <a:srgbClr val="FF0000"/>
                          </a:solidFill>
                        </a:rPr>
                        <a:t>Floppy</a:t>
                      </a:r>
                      <a:endParaRPr lang="en-US" sz="900" b="1" u="sng" dirty="0">
                        <a:solidFill>
                          <a:srgbClr val="FF0000"/>
                        </a:solidFill>
                      </a:endParaRPr>
                    </a:p>
                  </a:txBody>
                  <a:tcPr/>
                </a:tc>
              </a:tr>
              <a:tr h="240654">
                <a:tc>
                  <a:txBody>
                    <a:bodyPr/>
                    <a:lstStyle/>
                    <a:p>
                      <a:r>
                        <a:rPr lang="en-US" sz="900" dirty="0" smtClean="0"/>
                        <a:t>Temperament</a:t>
                      </a:r>
                      <a:endParaRPr lang="en-US" sz="900" dirty="0"/>
                    </a:p>
                  </a:txBody>
                  <a:tcPr/>
                </a:tc>
                <a:tc>
                  <a:txBody>
                    <a:bodyPr/>
                    <a:lstStyle/>
                    <a:p>
                      <a:r>
                        <a:rPr lang="en-US" sz="900" dirty="0" smtClean="0"/>
                        <a:t>Aloof</a:t>
                      </a:r>
                      <a:endParaRPr lang="en-US" sz="900" dirty="0"/>
                    </a:p>
                  </a:txBody>
                  <a:tcPr/>
                </a:tc>
                <a:tc>
                  <a:txBody>
                    <a:bodyPr/>
                    <a:lstStyle/>
                    <a:p>
                      <a:r>
                        <a:rPr lang="en-US" sz="900" b="1" u="sng" dirty="0" smtClean="0">
                          <a:solidFill>
                            <a:srgbClr val="FF0000"/>
                          </a:solidFill>
                        </a:rPr>
                        <a:t>Loving</a:t>
                      </a:r>
                      <a:endParaRPr lang="en-US" sz="900" b="1" u="sng" dirty="0">
                        <a:solidFill>
                          <a:srgbClr val="FF0000"/>
                        </a:solidFill>
                      </a:endParaRPr>
                    </a:p>
                  </a:txBody>
                  <a:tcPr/>
                </a:tc>
              </a:tr>
              <a:tr h="240654">
                <a:tc>
                  <a:txBody>
                    <a:bodyPr/>
                    <a:lstStyle/>
                    <a:p>
                      <a:r>
                        <a:rPr lang="en-US" sz="900" dirty="0" smtClean="0"/>
                        <a:t>Tail</a:t>
                      </a:r>
                      <a:endParaRPr lang="en-US" sz="900" dirty="0"/>
                    </a:p>
                  </a:txBody>
                  <a:tcPr/>
                </a:tc>
                <a:tc>
                  <a:txBody>
                    <a:bodyPr/>
                    <a:lstStyle/>
                    <a:p>
                      <a:r>
                        <a:rPr lang="en-US" sz="900" dirty="0" smtClean="0"/>
                        <a:t>Erect</a:t>
                      </a:r>
                      <a:endParaRPr lang="en-US" sz="900" dirty="0"/>
                    </a:p>
                  </a:txBody>
                  <a:tcPr/>
                </a:tc>
                <a:tc>
                  <a:txBody>
                    <a:bodyPr/>
                    <a:lstStyle/>
                    <a:p>
                      <a:r>
                        <a:rPr lang="en-US" sz="900" b="1" u="sng" dirty="0" smtClean="0">
                          <a:solidFill>
                            <a:srgbClr val="FF0000"/>
                          </a:solidFill>
                        </a:rPr>
                        <a:t>Wagging</a:t>
                      </a:r>
                    </a:p>
                  </a:txBody>
                  <a:tcPr/>
                </a:tc>
              </a:tr>
              <a:tr h="240654">
                <a:tc>
                  <a:txBody>
                    <a:bodyPr/>
                    <a:lstStyle/>
                    <a:p>
                      <a:r>
                        <a:rPr lang="en-US" sz="900" dirty="0" smtClean="0"/>
                        <a:t>Snout</a:t>
                      </a:r>
                      <a:endParaRPr lang="en-US" sz="900" dirty="0"/>
                    </a:p>
                  </a:txBody>
                  <a:tcPr/>
                </a:tc>
                <a:tc>
                  <a:txBody>
                    <a:bodyPr/>
                    <a:lstStyle/>
                    <a:p>
                      <a:r>
                        <a:rPr lang="en-US" sz="900" dirty="0" smtClean="0"/>
                        <a:t>Short</a:t>
                      </a:r>
                      <a:endParaRPr lang="en-US" sz="900" dirty="0"/>
                    </a:p>
                  </a:txBody>
                  <a:tcPr/>
                </a:tc>
                <a:tc>
                  <a:txBody>
                    <a:bodyPr/>
                    <a:lstStyle/>
                    <a:p>
                      <a:r>
                        <a:rPr lang="en-US" sz="900" b="1" u="sng" dirty="0" smtClean="0">
                          <a:solidFill>
                            <a:srgbClr val="FF0000"/>
                          </a:solidFill>
                        </a:rPr>
                        <a:t>Long</a:t>
                      </a:r>
                    </a:p>
                  </a:txBody>
                  <a:tcPr/>
                </a:tc>
              </a:tr>
            </a:tbl>
          </a:graphicData>
        </a:graphic>
      </p:graphicFrame>
      <p:cxnSp>
        <p:nvCxnSpPr>
          <p:cNvPr id="23" name="Straight Arrow Connector 22"/>
          <p:cNvCxnSpPr/>
          <p:nvPr/>
        </p:nvCxnSpPr>
        <p:spPr>
          <a:xfrm flipV="1">
            <a:off x="2440164" y="4933817"/>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876846" y="5874026"/>
            <a:ext cx="1905000" cy="369332"/>
          </a:xfrm>
          <a:prstGeom prst="rect">
            <a:avLst/>
          </a:prstGeom>
          <a:noFill/>
        </p:spPr>
        <p:txBody>
          <a:bodyPr wrap="square" rtlCol="0">
            <a:spAutoFit/>
          </a:bodyPr>
          <a:lstStyle/>
          <a:p>
            <a:r>
              <a:rPr lang="en-US" dirty="0" smtClean="0"/>
              <a:t>Predict Group</a:t>
            </a:r>
            <a:endParaRPr lang="en-US" dirty="0"/>
          </a:p>
        </p:txBody>
      </p:sp>
      <p:pic>
        <p:nvPicPr>
          <p:cNvPr id="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4341762"/>
            <a:ext cx="1735003" cy="12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Arrow Connector 27"/>
          <p:cNvCxnSpPr/>
          <p:nvPr/>
        </p:nvCxnSpPr>
        <p:spPr>
          <a:xfrm flipV="1">
            <a:off x="6230803" y="4876800"/>
            <a:ext cx="507412"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810000" y="5879068"/>
            <a:ext cx="1905000" cy="369332"/>
          </a:xfrm>
          <a:prstGeom prst="rect">
            <a:avLst/>
          </a:prstGeom>
          <a:noFill/>
        </p:spPr>
        <p:txBody>
          <a:bodyPr wrap="square" rtlCol="0">
            <a:spAutoFit/>
          </a:bodyPr>
          <a:lstStyle/>
          <a:p>
            <a:r>
              <a:rPr lang="en-US" dirty="0" smtClean="0"/>
              <a:t>Run Classifier</a:t>
            </a:r>
            <a:endParaRPr lang="en-US" dirty="0"/>
          </a:p>
        </p:txBody>
      </p:sp>
    </p:spTree>
    <p:extLst>
      <p:ext uri="{BB962C8B-B14F-4D97-AF65-F5344CB8AC3E}">
        <p14:creationId xmlns:p14="http://schemas.microsoft.com/office/powerpoint/2010/main" val="13481471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Computer Vision</a:t>
            </a:r>
          </a:p>
          <a:p>
            <a:endParaRPr lang="en-US" dirty="0" smtClean="0"/>
          </a:p>
          <a:p>
            <a:r>
              <a:rPr lang="en-US" dirty="0" smtClean="0"/>
              <a:t>Medical Imaging</a:t>
            </a:r>
          </a:p>
          <a:p>
            <a:endParaRPr lang="en-US" dirty="0" smtClean="0"/>
          </a:p>
          <a:p>
            <a:r>
              <a:rPr lang="en-US" dirty="0" smtClean="0"/>
              <a:t>Speech Recognition</a:t>
            </a:r>
          </a:p>
          <a:p>
            <a:pPr marL="0" indent="0">
              <a:buNone/>
            </a:pPr>
            <a:endParaRPr lang="en-US" dirty="0" smtClean="0"/>
          </a:p>
          <a:p>
            <a:r>
              <a:rPr lang="en-US" dirty="0" smtClean="0"/>
              <a:t>Credit Scoring</a:t>
            </a:r>
            <a:endParaRPr lang="en-US" dirty="0"/>
          </a:p>
        </p:txBody>
      </p:sp>
      <p:sp>
        <p:nvSpPr>
          <p:cNvPr id="4" name="Title 1"/>
          <p:cNvSpPr txBox="1">
            <a:spLocks/>
          </p:cNvSpPr>
          <p:nvPr/>
        </p:nvSpPr>
        <p:spPr>
          <a:xfrm>
            <a:off x="838200" y="76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2800" dirty="0" smtClean="0"/>
              <a:t>Overview of Classification Problems: Applications</a:t>
            </a:r>
            <a:endParaRPr lang="en-US" sz="2800" dirty="0"/>
          </a:p>
        </p:txBody>
      </p:sp>
      <p:pic>
        <p:nvPicPr>
          <p:cNvPr id="5122" name="Picture 2" descr="http://www.csmonitor.com/var/ezflow_site/storage/images/media/content/2012/0529-siri/12698117-1-eng-US/0529-siri_full_6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90871" y="3744450"/>
            <a:ext cx="1752600" cy="116547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53200" y="1066800"/>
            <a:ext cx="2190271"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43670" y="5029200"/>
            <a:ext cx="1179286"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27767" y="2379490"/>
            <a:ext cx="1195189"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35674"/>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568568"/>
          </a:xfrm>
        </p:spPr>
        <p:txBody>
          <a:bodyPr>
            <a:normAutofit fontScale="90000"/>
          </a:bodyPr>
          <a:lstStyle/>
          <a:p>
            <a:pPr lvl="1" algn="l" rtl="0">
              <a:spcBef>
                <a:spcPct val="0"/>
              </a:spcBef>
            </a:pPr>
            <a:r>
              <a:rPr lang="en-US" sz="2700" dirty="0"/>
              <a:t>Introduction to Bayes </a:t>
            </a:r>
            <a:r>
              <a:rPr lang="en-US" sz="2700" dirty="0" smtClean="0"/>
              <a:t>Theorem: </a:t>
            </a:r>
            <a:r>
              <a:rPr lang="en-US" sz="2700" dirty="0" smtClean="0"/>
              <a:t>Background theory</a:t>
            </a:r>
            <a:r>
              <a:rPr lang="en-US" dirty="0"/>
              <a:t/>
            </a:r>
            <a:br>
              <a:rPr lang="en-US" dirty="0"/>
            </a:br>
            <a:endParaRPr lang="en-US" dirty="0"/>
          </a:p>
        </p:txBody>
      </p:sp>
      <p:sp>
        <p:nvSpPr>
          <p:cNvPr id="4" name="Flowchart: Alternate Process 3"/>
          <p:cNvSpPr/>
          <p:nvPr/>
        </p:nvSpPr>
        <p:spPr>
          <a:xfrm>
            <a:off x="1524000" y="1219200"/>
            <a:ext cx="6629400" cy="419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76400"/>
            <a:ext cx="1524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53000" y="2247900"/>
            <a:ext cx="1600200" cy="8001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0" y="2057400"/>
            <a:ext cx="1066800" cy="381000"/>
          </a:xfrm>
          <a:prstGeom prst="rect">
            <a:avLst/>
          </a:prstGeom>
          <a:noFill/>
        </p:spPr>
        <p:txBody>
          <a:bodyPr wrap="square" rtlCol="0">
            <a:spAutoFit/>
          </a:bodyPr>
          <a:lstStyle/>
          <a:p>
            <a:r>
              <a:rPr lang="en-US" dirty="0" smtClean="0"/>
              <a:t>Bayesian</a:t>
            </a:r>
            <a:endParaRPr lang="en-US" dirty="0"/>
          </a:p>
        </p:txBody>
      </p:sp>
      <p:sp>
        <p:nvSpPr>
          <p:cNvPr id="8" name="TextBox 7"/>
          <p:cNvSpPr txBox="1"/>
          <p:nvPr/>
        </p:nvSpPr>
        <p:spPr>
          <a:xfrm>
            <a:off x="4986130" y="2324784"/>
            <a:ext cx="1981200" cy="646331"/>
          </a:xfrm>
          <a:prstGeom prst="rect">
            <a:avLst/>
          </a:prstGeom>
          <a:noFill/>
        </p:spPr>
        <p:txBody>
          <a:bodyPr wrap="square" rtlCol="0">
            <a:spAutoFit/>
          </a:bodyPr>
          <a:lstStyle/>
          <a:p>
            <a:r>
              <a:rPr lang="en-US" dirty="0" smtClean="0"/>
              <a:t>Support Vector Machines</a:t>
            </a:r>
            <a:endParaRPr lang="en-US" dirty="0"/>
          </a:p>
        </p:txBody>
      </p:sp>
      <p:sp>
        <p:nvSpPr>
          <p:cNvPr id="9" name="Isosceles Triangle 8"/>
          <p:cNvSpPr/>
          <p:nvPr/>
        </p:nvSpPr>
        <p:spPr>
          <a:xfrm>
            <a:off x="2209800" y="3314700"/>
            <a:ext cx="1524000" cy="11049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09800" y="3773269"/>
            <a:ext cx="1447800" cy="646331"/>
          </a:xfrm>
          <a:prstGeom prst="rect">
            <a:avLst/>
          </a:prstGeom>
          <a:noFill/>
        </p:spPr>
        <p:txBody>
          <a:bodyPr wrap="square" rtlCol="0">
            <a:spAutoFit/>
          </a:bodyPr>
          <a:lstStyle/>
          <a:p>
            <a:pPr algn="ctr"/>
            <a:r>
              <a:rPr lang="en-US" dirty="0" smtClean="0"/>
              <a:t>Decision Trees</a:t>
            </a:r>
            <a:endParaRPr lang="en-US" dirty="0"/>
          </a:p>
        </p:txBody>
      </p:sp>
      <p:sp>
        <p:nvSpPr>
          <p:cNvPr id="11" name="Rectangle 10"/>
          <p:cNvSpPr/>
          <p:nvPr/>
        </p:nvSpPr>
        <p:spPr>
          <a:xfrm>
            <a:off x="4838700" y="3771900"/>
            <a:ext cx="2895600" cy="1295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0" y="4234934"/>
            <a:ext cx="2438400" cy="369332"/>
          </a:xfrm>
          <a:prstGeom prst="rect">
            <a:avLst/>
          </a:prstGeom>
          <a:noFill/>
        </p:spPr>
        <p:txBody>
          <a:bodyPr wrap="square" rtlCol="0">
            <a:spAutoFit/>
          </a:bodyPr>
          <a:lstStyle/>
          <a:p>
            <a:r>
              <a:rPr lang="en-US" dirty="0" smtClean="0"/>
              <a:t>Neural Networks</a:t>
            </a:r>
            <a:endParaRPr lang="en-US" dirty="0"/>
          </a:p>
        </p:txBody>
      </p:sp>
      <p:sp>
        <p:nvSpPr>
          <p:cNvPr id="13" name="TextBox 12"/>
          <p:cNvSpPr txBox="1"/>
          <p:nvPr/>
        </p:nvSpPr>
        <p:spPr>
          <a:xfrm>
            <a:off x="1295400" y="5638800"/>
            <a:ext cx="6934200" cy="369332"/>
          </a:xfrm>
          <a:prstGeom prst="rect">
            <a:avLst/>
          </a:prstGeom>
          <a:noFill/>
        </p:spPr>
        <p:txBody>
          <a:bodyPr wrap="square" rtlCol="0">
            <a:spAutoFit/>
          </a:bodyPr>
          <a:lstStyle/>
          <a:p>
            <a:pPr algn="ctr"/>
            <a:r>
              <a:rPr lang="en-US" dirty="0" smtClean="0"/>
              <a:t>Classification Algorithms</a:t>
            </a:r>
            <a:endParaRPr lang="en-US" dirty="0"/>
          </a:p>
        </p:txBody>
      </p:sp>
    </p:spTree>
    <p:extLst>
      <p:ext uri="{BB962C8B-B14F-4D97-AF65-F5344CB8AC3E}">
        <p14:creationId xmlns:p14="http://schemas.microsoft.com/office/powerpoint/2010/main" val="226858042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77200" cy="1299187"/>
          </a:xfrm>
        </p:spPr>
        <p:txBody>
          <a:bodyPr/>
          <a:lstStyle/>
          <a:p>
            <a:r>
              <a:rPr lang="en-US" dirty="0"/>
              <a:t>Bayesian </a:t>
            </a:r>
            <a:r>
              <a:rPr lang="en-US" dirty="0" smtClean="0"/>
              <a:t>Classifiers </a:t>
            </a:r>
            <a:r>
              <a:rPr lang="en-US" dirty="0"/>
              <a:t>rely on Bayes theorem, which states for two events A and B:</a:t>
            </a:r>
            <a:endParaRPr lang="en-US" dirty="0"/>
          </a:p>
        </p:txBody>
      </p:sp>
      <p:sp>
        <p:nvSpPr>
          <p:cNvPr id="4" name="Title 1"/>
          <p:cNvSpPr>
            <a:spLocks noGrp="1"/>
          </p:cNvSpPr>
          <p:nvPr>
            <p:ph type="title"/>
          </p:nvPr>
        </p:nvSpPr>
        <p:spPr>
          <a:xfrm>
            <a:off x="762000" y="269632"/>
            <a:ext cx="8077200" cy="568568"/>
          </a:xfrm>
        </p:spPr>
        <p:txBody>
          <a:bodyPr>
            <a:normAutofit fontScale="90000"/>
          </a:bodyPr>
          <a:lstStyle/>
          <a:p>
            <a:pPr lvl="1" algn="l" rtl="0">
              <a:spcBef>
                <a:spcPct val="0"/>
              </a:spcBef>
            </a:pPr>
            <a:r>
              <a:rPr lang="en-US" sz="2700" dirty="0"/>
              <a:t>Introduction to Bayes </a:t>
            </a:r>
            <a:r>
              <a:rPr lang="en-US" sz="2700" dirty="0" smtClean="0"/>
              <a:t>Theorem: </a:t>
            </a:r>
            <a:r>
              <a:rPr lang="en-US" sz="2700" dirty="0" smtClean="0"/>
              <a:t>Background theory</a:t>
            </a:r>
            <a:r>
              <a:rPr lang="en-US" dirty="0"/>
              <a:t/>
            </a:r>
            <a:br>
              <a:rPr lang="en-US" dirty="0"/>
            </a:b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54382"/>
            <a:ext cx="4052888" cy="101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04059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998</Words>
  <Application>Microsoft Office PowerPoint</Application>
  <PresentationFormat>On-screen Show (4:3)</PresentationFormat>
  <Paragraphs>205</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Training</vt:lpstr>
      <vt:lpstr>Bayesian Classifiers in Python</vt:lpstr>
      <vt:lpstr>Agenda</vt:lpstr>
      <vt:lpstr>Overview of Classification Problems: Definition</vt:lpstr>
      <vt:lpstr>Overview of Classification Problems: Definition</vt:lpstr>
      <vt:lpstr>PowerPoint Presentation</vt:lpstr>
      <vt:lpstr>PowerPoint Presentation</vt:lpstr>
      <vt:lpstr>PowerPoint Presentation</vt:lpstr>
      <vt:lpstr>Introduction to Bayes Theorem: Background theory </vt:lpstr>
      <vt:lpstr>Introduction to Bayes Theorem: Background theory </vt:lpstr>
      <vt:lpstr>Introduction to Bayes Theorem: Example Usage </vt:lpstr>
      <vt:lpstr>Introduction to Bayes Theorem: Example Usage </vt:lpstr>
      <vt:lpstr>Introduction to Bayes Theorem: Example Usage </vt:lpstr>
      <vt:lpstr>PowerPoint Presentation</vt:lpstr>
      <vt:lpstr>PowerPoint Presentation</vt:lpstr>
      <vt:lpstr>Implementing Bayesian Classifiers in Python</vt:lpstr>
      <vt:lpstr>Illustrative Example</vt:lpstr>
      <vt:lpstr>Illustrative Example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2012-12-01T00:02:47Z</dcterms:created>
  <dcterms:modified xsi:type="dcterms:W3CDTF">2012-12-01T02:21:23Z</dcterms:modified>
</cp:coreProperties>
</file>