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D0B2-8046-4EFA-839A-B0093E3B45A7}" type="datetimeFigureOut">
              <a:rPr lang="ro-RO" smtClean="0"/>
              <a:t>31.01.2019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B0167-F37E-4B6E-A1F1-57AD41D25F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789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Mobilitatea este o problemă în viața de zi cu zi a persoanelor cu deficiențe de vedere. </a:t>
            </a:r>
          </a:p>
          <a:p>
            <a:endParaRPr lang="ro-RO" dirty="0"/>
          </a:p>
          <a:p>
            <a:r>
              <a:rPr lang="ro-RO" dirty="0"/>
              <a:t>Există diferite metode de asistare: de la bețe pentru deplasare până la folosirea câinilor special instruiți.</a:t>
            </a:r>
          </a:p>
          <a:p>
            <a:endParaRPr lang="ro-RO" dirty="0"/>
          </a:p>
          <a:p>
            <a:r>
              <a:rPr lang="ro-RO" dirty="0"/>
              <a:t>Pentru o persoană cu deficiențe de vedere este dificilă orientarea în spațiu, acest lucru putând duce foarte ușor la rătăcire. Aplicația vine în sprijinul acestor persoane, fiind o interfață de comunicare cu persoana întreținătoare.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B0167-F37E-4B6E-A1F1-57AD41D25FAB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18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42F8F3-390A-495D-94D5-65522616B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Aplicație de asistență pentru nevăzători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2CE4857-AA11-41F3-BA6F-56EFA9B0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ro-RO" sz="1200" dirty="0"/>
              <a:t>ADAM Marian	                                                                                                                                      Master TAID	</a:t>
            </a:r>
          </a:p>
          <a:p>
            <a:r>
              <a:rPr lang="ro-RO" sz="1200" dirty="0"/>
              <a:t>DUMITRAȘCU Andrei		Aplicații Software pentru Terminalul Mobil</a:t>
            </a:r>
          </a:p>
          <a:p>
            <a:r>
              <a:rPr lang="ro-RO" sz="1200" dirty="0">
                <a:latin typeface="+mj-lt"/>
              </a:rPr>
              <a:t>ȘERBĂNESCU</a:t>
            </a:r>
            <a:r>
              <a:rPr lang="ro-RO" sz="1200" dirty="0"/>
              <a:t> Andrei</a:t>
            </a:r>
          </a:p>
          <a:p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2374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96744F-59B8-4793-A4FB-340CF661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CURPINS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C3707E-D026-45FB-A88E-2773C3E1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INTRODUCERE</a:t>
            </a:r>
          </a:p>
          <a:p>
            <a:r>
              <a:rPr lang="en-US" dirty="0"/>
              <a:t>FUNC</a:t>
            </a:r>
            <a:r>
              <a:rPr lang="ro-RO" dirty="0"/>
              <a:t>ȚIONALITATE</a:t>
            </a:r>
          </a:p>
          <a:p>
            <a:r>
              <a:rPr lang="ro-RO" dirty="0"/>
              <a:t>REALIZARE PRACTICĂ</a:t>
            </a:r>
          </a:p>
          <a:p>
            <a:r>
              <a:rPr lang="ro-RO" dirty="0"/>
              <a:t>DEMONSTRAȚIE</a:t>
            </a:r>
          </a:p>
        </p:txBody>
      </p:sp>
    </p:spTree>
    <p:extLst>
      <p:ext uri="{BB962C8B-B14F-4D97-AF65-F5344CB8AC3E}">
        <p14:creationId xmlns:p14="http://schemas.microsoft.com/office/powerpoint/2010/main" val="17447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6571FF-A062-4258-950B-8BBB6FAC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6A89C3F-EC1D-4821-8C13-F2626D63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Mobilitatea în activitatea oamenilor cu deficiențe de vedere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Metode</a:t>
            </a:r>
            <a:r>
              <a:rPr lang="en-US" dirty="0"/>
              <a:t> de </a:t>
            </a:r>
            <a:r>
              <a:rPr lang="ro-RO" dirty="0"/>
              <a:t>deplasare</a:t>
            </a:r>
          </a:p>
          <a:p>
            <a:endParaRPr lang="en-US" dirty="0"/>
          </a:p>
          <a:p>
            <a:r>
              <a:rPr lang="ro-RO" dirty="0"/>
              <a:t>Dificultatea</a:t>
            </a:r>
            <a:r>
              <a:rPr lang="en-US" dirty="0"/>
              <a:t> </a:t>
            </a:r>
            <a:r>
              <a:rPr lang="ro-RO" dirty="0"/>
              <a:t>orientării în spațiu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44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D752D9-6587-43E4-986C-3B688FF5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13745-8ECB-4815-BAEB-E229FAE5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2 aplicații corespunzătoare celor 2 persoane</a:t>
            </a:r>
          </a:p>
          <a:p>
            <a:r>
              <a:rPr lang="ro-RO" dirty="0"/>
              <a:t>Urmărire în timp real și afișarea locației</a:t>
            </a:r>
          </a:p>
          <a:p>
            <a:r>
              <a:rPr lang="ro-RO" dirty="0"/>
              <a:t>Metode de alertare (tactil și fizic) în cazul rătăcirii</a:t>
            </a:r>
          </a:p>
          <a:p>
            <a:r>
              <a:rPr lang="ro-RO" dirty="0"/>
              <a:t>Realizarea unor fotografii în momentul alertei și trimiterea lor</a:t>
            </a:r>
          </a:p>
          <a:p>
            <a:r>
              <a:rPr lang="ro-RO" dirty="0"/>
              <a:t>Alertare automată în cazul abaterii de la traseul prestabilit</a:t>
            </a:r>
          </a:p>
        </p:txBody>
      </p:sp>
    </p:spTree>
    <p:extLst>
      <p:ext uri="{BB962C8B-B14F-4D97-AF65-F5344CB8AC3E}">
        <p14:creationId xmlns:p14="http://schemas.microsoft.com/office/powerpoint/2010/main" val="36972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09D39A-32DB-4DDB-8458-D492533B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0" y="833452"/>
            <a:ext cx="9603275" cy="1049235"/>
          </a:xfrm>
        </p:spPr>
        <p:txBody>
          <a:bodyPr/>
          <a:lstStyle/>
          <a:p>
            <a:r>
              <a:rPr lang="ro-RO" dirty="0"/>
              <a:t>REALIZARE PRACTICĂ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D8E429-5265-4ABB-BEB9-E1E51EA3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07178" cy="34506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400" dirty="0"/>
              <a:t>Firebase Database</a:t>
            </a:r>
            <a:r>
              <a:rPr lang="en-US" sz="2400" dirty="0"/>
              <a:t>​</a:t>
            </a:r>
          </a:p>
          <a:p>
            <a:pPr fontAlgn="base"/>
            <a:r>
              <a:rPr lang="ro-RO" dirty="0"/>
              <a:t>NoSQL Database</a:t>
            </a:r>
            <a:r>
              <a:rPr lang="en-US" dirty="0"/>
              <a:t>​</a:t>
            </a:r>
            <a:endParaRPr lang="ro-RO" dirty="0"/>
          </a:p>
          <a:p>
            <a:pPr fontAlgn="base"/>
            <a:r>
              <a:rPr lang="ro-RO" dirty="0" err="1"/>
              <a:t>Realtime</a:t>
            </a:r>
            <a:r>
              <a:rPr lang="ro-RO" dirty="0"/>
              <a:t> </a:t>
            </a:r>
            <a:r>
              <a:rPr lang="ro-RO" dirty="0" err="1"/>
              <a:t>syncing</a:t>
            </a:r>
            <a:r>
              <a:rPr lang="en-US" dirty="0"/>
              <a:t>​</a:t>
            </a:r>
          </a:p>
          <a:p>
            <a:pPr fontAlgn="base"/>
            <a:r>
              <a:rPr lang="ro-RO" dirty="0"/>
              <a:t>Offline </a:t>
            </a:r>
            <a:r>
              <a:rPr lang="ro-RO" dirty="0" err="1"/>
              <a:t>use</a:t>
            </a:r>
            <a:endParaRPr lang="en-US" dirty="0"/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31CEF66-F1A7-4B7F-80F7-F748ED69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85" y="1950600"/>
            <a:ext cx="2763109" cy="1028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492B77E-5E23-4830-93D4-588D1A9A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21" y="4364275"/>
            <a:ext cx="2963636" cy="1660273"/>
          </a:xfrm>
          <a:prstGeom prst="rect">
            <a:avLst/>
          </a:prstGeom>
        </p:spPr>
      </p:pic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F278420C-F64B-45E4-BFB5-DA795B4A27DD}"/>
              </a:ext>
            </a:extLst>
          </p:cNvPr>
          <p:cNvSpPr txBox="1">
            <a:spLocks/>
          </p:cNvSpPr>
          <p:nvPr/>
        </p:nvSpPr>
        <p:spPr>
          <a:xfrm>
            <a:off x="7569638" y="2015732"/>
            <a:ext cx="399992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o-RO" sz="2400" dirty="0"/>
              <a:t>Firebase Cloud </a:t>
            </a:r>
            <a:r>
              <a:rPr lang="en-US" sz="2400" dirty="0"/>
              <a:t>Storage​</a:t>
            </a:r>
          </a:p>
          <a:p>
            <a:pPr fontAlgn="base"/>
            <a:r>
              <a:rPr lang="en-GB" dirty="0"/>
              <a:t>Upload</a:t>
            </a:r>
            <a:r>
              <a:rPr lang="ro-RO" dirty="0"/>
              <a:t> and </a:t>
            </a:r>
            <a:r>
              <a:rPr lang="en-GB" dirty="0"/>
              <a:t>share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anyone</a:t>
            </a:r>
            <a:endParaRPr lang="ro-RO" dirty="0"/>
          </a:p>
          <a:p>
            <a:pPr fontAlgn="base"/>
            <a:r>
              <a:rPr lang="ro-RO" dirty="0" err="1"/>
              <a:t>Authentication</a:t>
            </a:r>
            <a:r>
              <a:rPr lang="ro-RO" dirty="0"/>
              <a:t> </a:t>
            </a:r>
            <a:r>
              <a:rPr lang="en-US" dirty="0"/>
              <a:t>​</a:t>
            </a:r>
          </a:p>
          <a:p>
            <a:pPr fontAlgn="base"/>
            <a:r>
              <a:rPr lang="ro-RO" dirty="0"/>
              <a:t>Secure </a:t>
            </a:r>
            <a:r>
              <a:rPr lang="ro-RO" dirty="0" err="1"/>
              <a:t>connections</a:t>
            </a:r>
            <a:endParaRPr lang="ro-RO" dirty="0"/>
          </a:p>
          <a:p>
            <a:pPr fontAlgn="base"/>
            <a:r>
              <a:rPr lang="ro-RO" dirty="0" err="1"/>
              <a:t>Automatically</a:t>
            </a:r>
            <a:r>
              <a:rPr lang="ro-RO" dirty="0"/>
              <a:t> </a:t>
            </a:r>
            <a:r>
              <a:rPr lang="ro-RO" dirty="0" err="1"/>
              <a:t>resume</a:t>
            </a:r>
            <a:r>
              <a:rPr lang="ro-RO" dirty="0"/>
              <a:t> in case the </a:t>
            </a:r>
            <a:r>
              <a:rPr lang="ro-RO" dirty="0" err="1"/>
              <a:t>connection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broken</a:t>
            </a:r>
            <a:endParaRPr lang="ro-RO" dirty="0"/>
          </a:p>
          <a:p>
            <a:pPr fontAlgn="base"/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09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A320A44E-74A5-41BC-B4EB-26936027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ro-RO" dirty="0"/>
              <a:t>REALIZARE PRACTICĂ</a:t>
            </a:r>
          </a:p>
        </p:txBody>
      </p:sp>
      <p:sp>
        <p:nvSpPr>
          <p:cNvPr id="8" name="Nor 7">
            <a:extLst>
              <a:ext uri="{FF2B5EF4-FFF2-40B4-BE49-F238E27FC236}">
                <a16:creationId xmlns:a16="http://schemas.microsoft.com/office/drawing/2014/main" id="{45FB97EE-BCCD-497E-BF22-5B927CC1B687}"/>
              </a:ext>
            </a:extLst>
          </p:cNvPr>
          <p:cNvSpPr/>
          <p:nvPr/>
        </p:nvSpPr>
        <p:spPr>
          <a:xfrm>
            <a:off x="5080986" y="2172810"/>
            <a:ext cx="1518082" cy="9676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Firebase</a:t>
            </a:r>
          </a:p>
        </p:txBody>
      </p:sp>
      <p:sp>
        <p:nvSpPr>
          <p:cNvPr id="9" name="Cilindru 8">
            <a:extLst>
              <a:ext uri="{FF2B5EF4-FFF2-40B4-BE49-F238E27FC236}">
                <a16:creationId xmlns:a16="http://schemas.microsoft.com/office/drawing/2014/main" id="{279F9799-034F-4523-A5A1-14865C9D6292}"/>
              </a:ext>
            </a:extLst>
          </p:cNvPr>
          <p:cNvSpPr/>
          <p:nvPr/>
        </p:nvSpPr>
        <p:spPr>
          <a:xfrm>
            <a:off x="6096000" y="3459086"/>
            <a:ext cx="1050524" cy="11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Database</a:t>
            </a:r>
          </a:p>
        </p:txBody>
      </p:sp>
      <p:sp>
        <p:nvSpPr>
          <p:cNvPr id="10" name="Cilindru 9">
            <a:extLst>
              <a:ext uri="{FF2B5EF4-FFF2-40B4-BE49-F238E27FC236}">
                <a16:creationId xmlns:a16="http://schemas.microsoft.com/office/drawing/2014/main" id="{1AE7AA35-7EFA-45D7-9006-B8E2FF3A4D69}"/>
              </a:ext>
            </a:extLst>
          </p:cNvPr>
          <p:cNvSpPr/>
          <p:nvPr/>
        </p:nvSpPr>
        <p:spPr>
          <a:xfrm>
            <a:off x="4472866" y="3459086"/>
            <a:ext cx="1050524" cy="11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Storage</a:t>
            </a:r>
            <a:endParaRPr lang="ro-RO" dirty="0"/>
          </a:p>
        </p:txBody>
      </p: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04E25E3D-7D78-4BA6-B9DB-C1CF273EE35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98128" y="3139446"/>
            <a:ext cx="841899" cy="43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D2DBE25E-6CA9-49AA-9570-4157E8388DBA}"/>
              </a:ext>
            </a:extLst>
          </p:cNvPr>
          <p:cNvCxnSpPr>
            <a:cxnSpLocks/>
            <a:endCxn id="8" idx="1"/>
          </p:cNvCxnSpPr>
          <p:nvPr/>
        </p:nvCxnSpPr>
        <p:spPr>
          <a:xfrm flipH="1" flipV="1">
            <a:off x="5840027" y="3139446"/>
            <a:ext cx="781235" cy="43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chemă logică: proces alternativ 17">
            <a:extLst>
              <a:ext uri="{FF2B5EF4-FFF2-40B4-BE49-F238E27FC236}">
                <a16:creationId xmlns:a16="http://schemas.microsoft.com/office/drawing/2014/main" id="{B002F293-0ABB-46D1-A283-0071A5626BCA}"/>
              </a:ext>
            </a:extLst>
          </p:cNvPr>
          <p:cNvSpPr/>
          <p:nvPr/>
        </p:nvSpPr>
        <p:spPr>
          <a:xfrm>
            <a:off x="1756299" y="3272611"/>
            <a:ext cx="1455938" cy="882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</a:t>
            </a:r>
            <a:r>
              <a:rPr lang="ro-RO" dirty="0"/>
              <a:t>ție 1</a:t>
            </a:r>
          </a:p>
        </p:txBody>
      </p:sp>
      <p:sp>
        <p:nvSpPr>
          <p:cNvPr id="19" name="Schemă logică: proces alternativ 18">
            <a:extLst>
              <a:ext uri="{FF2B5EF4-FFF2-40B4-BE49-F238E27FC236}">
                <a16:creationId xmlns:a16="http://schemas.microsoft.com/office/drawing/2014/main" id="{AB9675A5-3B08-4958-AE75-8C7B60142A91}"/>
              </a:ext>
            </a:extLst>
          </p:cNvPr>
          <p:cNvSpPr/>
          <p:nvPr/>
        </p:nvSpPr>
        <p:spPr>
          <a:xfrm>
            <a:off x="8515168" y="3272611"/>
            <a:ext cx="1455938" cy="882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</a:t>
            </a:r>
            <a:r>
              <a:rPr lang="ro-RO" dirty="0"/>
              <a:t>ție 2</a:t>
            </a:r>
          </a:p>
        </p:txBody>
      </p:sp>
      <p:sp>
        <p:nvSpPr>
          <p:cNvPr id="20" name="Săgeată: stânga-sus 19">
            <a:extLst>
              <a:ext uri="{FF2B5EF4-FFF2-40B4-BE49-F238E27FC236}">
                <a16:creationId xmlns:a16="http://schemas.microsoft.com/office/drawing/2014/main" id="{30929F2A-226C-403A-88E2-16FBD15D437C}"/>
              </a:ext>
            </a:extLst>
          </p:cNvPr>
          <p:cNvSpPr/>
          <p:nvPr/>
        </p:nvSpPr>
        <p:spPr>
          <a:xfrm rot="10800000">
            <a:off x="2343703" y="2530134"/>
            <a:ext cx="2737281" cy="742476"/>
          </a:xfrm>
          <a:prstGeom prst="leftUpArrow">
            <a:avLst>
              <a:gd name="adj1" fmla="val 10652"/>
              <a:gd name="adj2" fmla="val 16909"/>
              <a:gd name="adj3" fmla="val 3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Săgeată: stânga-sus 20">
            <a:extLst>
              <a:ext uri="{FF2B5EF4-FFF2-40B4-BE49-F238E27FC236}">
                <a16:creationId xmlns:a16="http://schemas.microsoft.com/office/drawing/2014/main" id="{8E4975D5-C0DC-4A80-AF3F-A24FDFE8809D}"/>
              </a:ext>
            </a:extLst>
          </p:cNvPr>
          <p:cNvSpPr/>
          <p:nvPr/>
        </p:nvSpPr>
        <p:spPr>
          <a:xfrm flipV="1">
            <a:off x="6621262" y="2530134"/>
            <a:ext cx="2737281" cy="742476"/>
          </a:xfrm>
          <a:prstGeom prst="leftUpArrow">
            <a:avLst>
              <a:gd name="adj1" fmla="val 10652"/>
              <a:gd name="adj2" fmla="val 16909"/>
              <a:gd name="adj3" fmla="val 34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Schemă logică: proces 21">
            <a:extLst>
              <a:ext uri="{FF2B5EF4-FFF2-40B4-BE49-F238E27FC236}">
                <a16:creationId xmlns:a16="http://schemas.microsoft.com/office/drawing/2014/main" id="{0F3488DA-359E-408F-A484-169D9CCC8AC5}"/>
              </a:ext>
            </a:extLst>
          </p:cNvPr>
          <p:cNvSpPr/>
          <p:nvPr/>
        </p:nvSpPr>
        <p:spPr>
          <a:xfrm>
            <a:off x="723006" y="4653090"/>
            <a:ext cx="1455938" cy="48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Cameră </a:t>
            </a:r>
            <a:r>
              <a:rPr lang="ro-RO" dirty="0" err="1"/>
              <a:t>foto</a:t>
            </a:r>
            <a:endParaRPr lang="ro-RO" dirty="0"/>
          </a:p>
        </p:txBody>
      </p:sp>
      <p:sp>
        <p:nvSpPr>
          <p:cNvPr id="23" name="Schemă logică: proces 22">
            <a:extLst>
              <a:ext uri="{FF2B5EF4-FFF2-40B4-BE49-F238E27FC236}">
                <a16:creationId xmlns:a16="http://schemas.microsoft.com/office/drawing/2014/main" id="{3D2A4420-8FB4-4706-88DA-F453B1DCFB33}"/>
              </a:ext>
            </a:extLst>
          </p:cNvPr>
          <p:cNvSpPr/>
          <p:nvPr/>
        </p:nvSpPr>
        <p:spPr>
          <a:xfrm>
            <a:off x="2741720" y="4643386"/>
            <a:ext cx="1455938" cy="48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GPS</a:t>
            </a:r>
          </a:p>
        </p:txBody>
      </p: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0335327A-AEE0-480F-8E4A-444F9D31686A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1450975" y="4154749"/>
            <a:ext cx="1033293" cy="49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48B7BC70-A522-4073-970B-1990F1662049}"/>
              </a:ext>
            </a:extLst>
          </p:cNvPr>
          <p:cNvCxnSpPr>
            <a:stCxn id="23" idx="0"/>
            <a:endCxn id="18" idx="2"/>
          </p:cNvCxnSpPr>
          <p:nvPr/>
        </p:nvCxnSpPr>
        <p:spPr>
          <a:xfrm flipH="1" flipV="1">
            <a:off x="2484268" y="4154749"/>
            <a:ext cx="985421" cy="48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alon text: oval 31">
            <a:extLst>
              <a:ext uri="{FF2B5EF4-FFF2-40B4-BE49-F238E27FC236}">
                <a16:creationId xmlns:a16="http://schemas.microsoft.com/office/drawing/2014/main" id="{30D92042-4C31-48F5-967B-C368A61FA4A0}"/>
              </a:ext>
            </a:extLst>
          </p:cNvPr>
          <p:cNvSpPr/>
          <p:nvPr/>
        </p:nvSpPr>
        <p:spPr>
          <a:xfrm>
            <a:off x="8647591" y="4653090"/>
            <a:ext cx="1191091" cy="9951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Notificare către utilizator</a:t>
            </a:r>
          </a:p>
        </p:txBody>
      </p: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5521BE99-0145-496B-9417-49FCB557236C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9243137" y="4154749"/>
            <a:ext cx="0" cy="49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709-E9F5-4B3A-B8AE-4567B107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o-RO" dirty="0"/>
              <a:t>DEMONSTRATIE PRACTICA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7E69-F74E-4074-A9CB-03438874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Filmarile au fost prea mari pentru a le putea incarca pe gitlab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79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41E10D-93D4-4DFC-B200-ED5EB622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Întrebări?</a:t>
            </a:r>
          </a:p>
        </p:txBody>
      </p:sp>
    </p:spTree>
    <p:extLst>
      <p:ext uri="{BB962C8B-B14F-4D97-AF65-F5344CB8AC3E}">
        <p14:creationId xmlns:p14="http://schemas.microsoft.com/office/powerpoint/2010/main" val="377060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</TotalTime>
  <Words>214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Aplicație de asistență pentru nevăzători </vt:lpstr>
      <vt:lpstr>CURPINS</vt:lpstr>
      <vt:lpstr>INTRODUCERE</vt:lpstr>
      <vt:lpstr>FUNCȚIONALITATE</vt:lpstr>
      <vt:lpstr>REALIZARE PRACTICĂ</vt:lpstr>
      <vt:lpstr>REALIZARE PRACTICĂ</vt:lpstr>
      <vt:lpstr>DEMONSTRATIE PRACTICA</vt:lpstr>
      <vt:lpstr>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asistență pentru nevăzători</dc:title>
  <dc:creator>Andrei ȘERBĂNESCU (71710)</dc:creator>
  <cp:lastModifiedBy>Adam Marian</cp:lastModifiedBy>
  <cp:revision>13</cp:revision>
  <dcterms:created xsi:type="dcterms:W3CDTF">2019-01-31T09:00:14Z</dcterms:created>
  <dcterms:modified xsi:type="dcterms:W3CDTF">2019-01-31T18:22:37Z</dcterms:modified>
</cp:coreProperties>
</file>