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80286D-4806-4105-AF35-928F91852837}">
  <a:tblStyle styleId="{D280286D-4806-4105-AF35-928F91852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21" Type="http://schemas.openxmlformats.org/officeDocument/2006/relationships/font" Target="fonts/ProximaNov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83dc2fb7e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83dc2fb7e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83dc2fb7e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83dc2fb7e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3dc2fb7e_1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83dc2fb7e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3dc2fb7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3dc2fb7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3dc2fb7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3dc2fb7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3dc2fb7e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83dc2fb7e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3dc2fb7e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83dc2fb7e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3dc2fb7e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83dc2fb7e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3dc2fb7e_3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83dc2fb7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83dc2fb7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83dc2fb7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jhgfcduuif7HOBDLjrwE_wQ-P4qthB-v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esolangs.org/wiki/Brainf***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JToiLizQi5_Urwq-InlnA7Qiqv7aXQvB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Dodpif_Zqe2xCa6N8_8UIbX0UelQYbaz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PlVtHmgWHZDRiGb5Yd4hSpC1YBq3DNf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</a:t>
            </a:r>
            <a:r>
              <a:rPr lang="en" sz="6000"/>
              <a:t>?</a:t>
            </a:r>
            <a:r>
              <a:rPr lang="en" sz="6000"/>
              <a:t> → Why</a:t>
            </a:r>
            <a:r>
              <a:rPr lang="en" sz="6000"/>
              <a:t>? → How?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so ridiculous and asinine</a:t>
            </a:r>
            <a:r>
              <a:rPr lang="en"/>
              <a:t> </a:t>
            </a:r>
            <a:r>
              <a:rPr lang="en"/>
              <a:t>it’ll make you say “tf?”</a:t>
            </a:r>
            <a:endParaRPr/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whom: Adam McDaniel, Vicky Chakpuang, Logan Wrinkle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490250" y="526350"/>
            <a:ext cx="6664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What Did We Learn</a:t>
            </a:r>
            <a:r>
              <a:rPr b="1" lang="en" sz="4400"/>
              <a:t>?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All programming languages are fundamentally equivalent: they are merely different implementations of the same thing.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490250" y="526350"/>
            <a:ext cx="6664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Anything We’d Like the Judges to Consider</a:t>
            </a:r>
            <a:r>
              <a:rPr b="1" lang="en" sz="4400"/>
              <a:t>?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Even though it may look small, keep in mind that this was an </a:t>
            </a:r>
            <a:r>
              <a:rPr b="1" i="1" lang="en" sz="3000"/>
              <a:t>extremely</a:t>
            </a:r>
            <a:r>
              <a:rPr lang="en" sz="3000"/>
              <a:t> difficult accomplishment: </a:t>
            </a:r>
            <a:r>
              <a:rPr i="1" lang="en" sz="3000"/>
              <a:t>a type-checking program that writes other programs</a:t>
            </a:r>
            <a:r>
              <a:rPr lang="en" sz="3000"/>
              <a:t>. This is a highly involved theoretical Computer Science problem, and we are very satisfied with our results.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76" name="Google Shape;176;p36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 👋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490250" y="526350"/>
            <a:ext cx="6664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What Did We Make?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wrote a collection of compilers based on complexity </a:t>
            </a:r>
            <a:r>
              <a:rPr i="1" lang="en" sz="3000"/>
              <a:t>so absurd and unnecessary</a:t>
            </a:r>
            <a:r>
              <a:rPr lang="en" sz="3000"/>
              <a:t> that it becomes comical.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4939500" y="5700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</a:t>
            </a:r>
            <a:r>
              <a:rPr lang="en" sz="2200"/>
              <a:t>B</a:t>
            </a:r>
            <a:r>
              <a:rPr lang="en" sz="2200"/>
              <a:t>rainfuck, a language designed to be as </a:t>
            </a:r>
            <a:r>
              <a:rPr i="1" lang="en" sz="2200"/>
              <a:t>minimal</a:t>
            </a:r>
            <a:r>
              <a:rPr lang="en" sz="2200"/>
              <a:t> as possible. It is </a:t>
            </a:r>
            <a:r>
              <a:rPr b="1" i="1" lang="en" sz="2200"/>
              <a:t>barely</a:t>
            </a:r>
            <a:r>
              <a:rPr lang="en" sz="2200"/>
              <a:t> turing complete.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Our overarching compiler takes our high level language</a:t>
            </a:r>
            <a:r>
              <a:rPr lang="en" sz="2200"/>
              <a:t>, </a:t>
            </a:r>
            <a:r>
              <a:rPr lang="en" sz="2200"/>
              <a:t>designed to be readable by humans, and writes an </a:t>
            </a:r>
            <a:r>
              <a:rPr b="1" i="1" lang="en" sz="2200"/>
              <a:t>equivalent program in this</a:t>
            </a:r>
            <a:r>
              <a:rPr lang="en" sz="2200"/>
              <a:t>.</a:t>
            </a:r>
            <a:endParaRPr sz="2200"/>
          </a:p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228975" y="-687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One: </a:t>
            </a:r>
            <a:r>
              <a:rPr i="1" lang="en"/>
              <a:t>How</a:t>
            </a:r>
            <a:r>
              <a:rPr lang="en"/>
              <a:t> does it work?</a:t>
            </a:r>
            <a:endParaRPr/>
          </a:p>
        </p:txBody>
      </p:sp>
      <p:pic>
        <p:nvPicPr>
          <p:cNvPr id="120" name="Google Shape;120;p27" title="brainfuck-sim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975" y="1474575"/>
            <a:ext cx="4045200" cy="30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188475" y="4740375"/>
            <a:ext cx="5127000" cy="2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For more information on BF, visit </a:t>
            </a:r>
            <a:r>
              <a:rPr i="1" lang="en" sz="1400" u="sng">
                <a:solidFill>
                  <a:schemeClr val="hlink"/>
                </a:solidFill>
                <a:hlinkClick r:id="rId5"/>
              </a:rPr>
              <a:t>https://esolangs.org/wiki/Brainf***</a:t>
            </a:r>
            <a:r>
              <a:rPr i="1" lang="en" sz="1400">
                <a:solidFill>
                  <a:schemeClr val="dk1"/>
                </a:solidFill>
              </a:rPr>
              <a:t> </a:t>
            </a:r>
            <a:endParaRPr i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Operations of Our Stage 1 (</a:t>
            </a:r>
            <a:r>
              <a:rPr i="1" lang="en" sz="3600"/>
              <a:t>How</a:t>
            </a:r>
            <a:r>
              <a:rPr lang="en" sz="3600"/>
              <a:t>) Backend</a:t>
            </a:r>
            <a:endParaRPr sz="3600"/>
          </a:p>
        </p:txBody>
      </p:sp>
      <p:graphicFrame>
        <p:nvGraphicFramePr>
          <p:cNvPr id="127" name="Google Shape;127;p28"/>
          <p:cNvGraphicFramePr/>
          <p:nvPr/>
        </p:nvGraphicFramePr>
        <p:xfrm>
          <a:off x="236550" y="113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{D280286D-4806-4105-AF35-928F91852837}</a:tableStyleId>
              </a:tblPr>
              <a:tblGrid>
                <a:gridCol w="788950"/>
                <a:gridCol w="3002425"/>
              </a:tblGrid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Increment the value at the tape pointer.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</a:t>
                      </a:r>
                      <a:r>
                        <a:rPr lang="en"/>
                        <a:t>crement the value at the tape pointer.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 the </a:t>
                      </a:r>
                      <a:r>
                        <a:rPr lang="en"/>
                        <a:t>tape </a:t>
                      </a:r>
                      <a:r>
                        <a:rPr lang="en"/>
                        <a:t>pointer left.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 the tape pointer right.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Begin a while loop with the value at the tape pointer as the condition.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 the while loop.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28"/>
          <p:cNvGraphicFramePr/>
          <p:nvPr/>
        </p:nvGraphicFramePr>
        <p:xfrm>
          <a:off x="4027925" y="113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{D280286D-4806-4105-AF35-928F91852837}</a:tableStyleId>
              </a:tblPr>
              <a:tblGrid>
                <a:gridCol w="823700"/>
                <a:gridCol w="4055825"/>
              </a:tblGrid>
              <a:tr h="38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a character from STDIN into the tape at </a:t>
                      </a:r>
                      <a:r>
                        <a:rPr lang="en"/>
                        <a:t>the pointer.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a character to STDOUT from the tape at the pointer.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the pointer equal to the value at the current cell.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Undo a * operation.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Allocate a given amount of memory dynamically and store the result in the current cell.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 the pointer at the current cell.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4939500" y="5700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compile to Brainfuck effectively, we created an </a:t>
            </a:r>
            <a:r>
              <a:rPr i="1" lang="en"/>
              <a:t>intermediate representation</a:t>
            </a:r>
            <a:r>
              <a:rPr lang="en" sz="1600"/>
              <a:t> (named </a:t>
            </a:r>
            <a:r>
              <a:rPr i="1" lang="en" sz="1600"/>
              <a:t>Why</a:t>
            </a:r>
            <a:r>
              <a:rPr lang="en" sz="1600"/>
              <a:t>)</a:t>
            </a:r>
            <a:r>
              <a:rPr lang="en"/>
              <a:t>: a language in between the frontend and backend.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mediates the difficulty of compiling a high level language all at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implements lower level abstractions, like a stack and heap, for the higher level language to make use of.</a:t>
            </a:r>
            <a:endParaRPr/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263400" y="-350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Two: </a:t>
            </a:r>
            <a:r>
              <a:rPr i="1" lang="en"/>
              <a:t>Why</a:t>
            </a:r>
            <a:r>
              <a:rPr lang="en"/>
              <a:t>?</a:t>
            </a:r>
            <a:endParaRPr/>
          </a:p>
        </p:txBody>
      </p:sp>
      <p:pic>
        <p:nvPicPr>
          <p:cNvPr id="135" name="Google Shape;135;p29" title="2021-10-30 20-11-52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74575"/>
            <a:ext cx="4572000" cy="3429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2" type="body"/>
          </p:nvPr>
        </p:nvSpPr>
        <p:spPr>
          <a:xfrm>
            <a:off x="4939500" y="5700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Finally, we compile our high level language (named </a:t>
            </a:r>
            <a:r>
              <a:rPr i="1" lang="en" sz="2000"/>
              <a:t>What</a:t>
            </a:r>
            <a:r>
              <a:rPr lang="en" sz="2000"/>
              <a:t>) to our intermediate representation, which in turn is assembled to Brainfuck.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enforce a small type system with strict rules, we compile function calls and nested block scopes, and we even allow manual memory management with </a:t>
            </a:r>
            <a:r>
              <a:rPr b="1" i="1" lang="en" sz="2000"/>
              <a:t>alloc</a:t>
            </a:r>
            <a:r>
              <a:rPr lang="en" sz="2000"/>
              <a:t> and </a:t>
            </a:r>
            <a:r>
              <a:rPr b="1" i="1" lang="en" sz="2000"/>
              <a:t>free</a:t>
            </a:r>
            <a:r>
              <a:rPr lang="en" sz="2000"/>
              <a:t>.</a:t>
            </a:r>
            <a:endParaRPr sz="2000"/>
          </a:p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263400" y="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Three: </a:t>
            </a:r>
            <a:r>
              <a:rPr i="1" lang="en"/>
              <a:t>What</a:t>
            </a:r>
            <a:r>
              <a:rPr lang="en"/>
              <a:t>?</a:t>
            </a:r>
            <a:endParaRPr/>
          </a:p>
        </p:txBody>
      </p:sp>
      <p:pic>
        <p:nvPicPr>
          <p:cNvPr id="142" name="Google Shape;142;p30" title="2021-10-30 23-05-4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450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4939500" y="5700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error checking is extremely nice for such a short window to implement the project!</a:t>
            </a:r>
            <a:endParaRPr sz="2000"/>
          </a:p>
        </p:txBody>
      </p:sp>
      <p:sp>
        <p:nvSpPr>
          <p:cNvPr id="148" name="Google Shape;148;p31"/>
          <p:cNvSpPr txBox="1"/>
          <p:nvPr>
            <p:ph type="title"/>
          </p:nvPr>
        </p:nvSpPr>
        <p:spPr>
          <a:xfrm>
            <a:off x="263400" y="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Three: </a:t>
            </a:r>
            <a:r>
              <a:rPr i="1" lang="en"/>
              <a:t>What</a:t>
            </a:r>
            <a:r>
              <a:rPr lang="en"/>
              <a:t>?</a:t>
            </a:r>
            <a:endParaRPr/>
          </a:p>
        </p:txBody>
      </p:sp>
      <p:pic>
        <p:nvPicPr>
          <p:cNvPr id="149" name="Google Shape;149;p31" title="2021-10-30 22-51-31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8650"/>
            <a:ext cx="4571999" cy="3194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4294967295" type="title"/>
          </p:nvPr>
        </p:nvSpPr>
        <p:spPr>
          <a:xfrm>
            <a:off x="311700" y="445025"/>
            <a:ext cx="4084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Compiler Collection Overview</a:t>
            </a:r>
            <a:endParaRPr sz="2300"/>
          </a:p>
        </p:txBody>
      </p:sp>
      <p:sp>
        <p:nvSpPr>
          <p:cNvPr id="155" name="Google Shape;155;p32"/>
          <p:cNvSpPr txBox="1"/>
          <p:nvPr>
            <p:ph idx="4294967295" type="body"/>
          </p:nvPr>
        </p:nvSpPr>
        <p:spPr>
          <a:xfrm>
            <a:off x="154175" y="840900"/>
            <a:ext cx="4379700" cy="4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 addition to our main compiler for </a:t>
            </a:r>
            <a:r>
              <a:rPr i="1" lang="en" sz="1600"/>
              <a:t>What</a:t>
            </a:r>
            <a:r>
              <a:rPr lang="en" sz="1600"/>
              <a:t> and </a:t>
            </a:r>
            <a:r>
              <a:rPr i="1" lang="en" sz="1600"/>
              <a:t>Why</a:t>
            </a:r>
            <a:r>
              <a:rPr lang="en" sz="1600"/>
              <a:t> to </a:t>
            </a:r>
            <a:r>
              <a:rPr i="1" lang="en" sz="1600"/>
              <a:t>How</a:t>
            </a:r>
            <a:r>
              <a:rPr lang="en" sz="1600"/>
              <a:t>, we also have a few other related compilers in the family.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 sz="1600"/>
              <a:t>When</a:t>
            </a:r>
            <a:r>
              <a:rPr lang="en" sz="1600"/>
              <a:t> is a compiler from both Brainfuck and </a:t>
            </a:r>
            <a:r>
              <a:rPr i="1" lang="en" sz="1600"/>
              <a:t>How</a:t>
            </a:r>
            <a:r>
              <a:rPr lang="en" sz="1600"/>
              <a:t> to </a:t>
            </a:r>
            <a:r>
              <a:rPr i="1" lang="en" sz="1600"/>
              <a:t>C</a:t>
            </a:r>
            <a:r>
              <a:rPr lang="en" sz="1600"/>
              <a:t>, which allows us to quickly run our generated code.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 sz="1600"/>
              <a:t>Who</a:t>
            </a:r>
            <a:r>
              <a:rPr lang="en" sz="1600"/>
              <a:t> is a </a:t>
            </a:r>
            <a:r>
              <a:rPr b="1" i="1" lang="en" sz="1600"/>
              <a:t>self-hosting, bootstrapped compiler</a:t>
            </a:r>
            <a:r>
              <a:rPr lang="en" sz="1600"/>
              <a:t> </a:t>
            </a:r>
            <a:r>
              <a:rPr b="1" i="1" lang="en" sz="1600"/>
              <a:t>implemented in pure Brainfuck</a:t>
            </a:r>
            <a:r>
              <a:rPr lang="en" sz="1600"/>
              <a:t>, capable of compiling both Brainfuck and </a:t>
            </a:r>
            <a:r>
              <a:rPr i="1" lang="en" sz="1600"/>
              <a:t>How </a:t>
            </a:r>
            <a:r>
              <a:rPr lang="en" sz="1600"/>
              <a:t>code.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i="1" lang="en" sz="1600"/>
              <a:t>Free</a:t>
            </a:r>
            <a:r>
              <a:rPr lang="en" sz="1600"/>
              <a:t> is a very stripped down, untyped language that can compile to pure Brainfuck, which we used to </a:t>
            </a:r>
            <a:r>
              <a:rPr lang="en" sz="1600"/>
              <a:t>implement</a:t>
            </a:r>
            <a:r>
              <a:rPr lang="en" sz="1600"/>
              <a:t> </a:t>
            </a:r>
            <a:r>
              <a:rPr i="1" lang="en" sz="1600"/>
              <a:t>Who</a:t>
            </a:r>
            <a:r>
              <a:rPr lang="en" sz="1600"/>
              <a:t>.</a:t>
            </a:r>
            <a:endParaRPr i="1" sz="1600"/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125" y="137400"/>
            <a:ext cx="4795875" cy="47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90250" y="526350"/>
            <a:ext cx="6664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Why Did We Make This?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were very impressed by the notion of turing completeness, and we wanted to explore its extremes.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