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Montserrat"/>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BB8B69-A7C8-485E-B4F5-F94F4662669E}">
  <a:tblStyle styleId="{50BB8B69-A7C8-485E-B4F5-F94F4662669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regular.fntdata"/><Relationship Id="rId21" Type="http://schemas.openxmlformats.org/officeDocument/2006/relationships/slide" Target="slides/slide15.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3c591e9502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3c591e9502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Kapildev</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54047f103b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54047f103b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4047f103b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4047f103b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54047f103b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54047f103b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54047f103b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54047f103b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Kapildev</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54047f103b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54047f103b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Kapildev</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4047f103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54047f103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Kapildev</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54047f103b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54047f103b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4047f103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4047f103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54047f103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54047f103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4047f103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4047f103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54047f103b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4047f103b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Alexander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54047f10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54047f10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Alexander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4047f103b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4047f103b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54047f103b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54047f103b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i="1" lang="en" sz="1779"/>
              <a:t>● Adam McDaniel ● </a:t>
            </a:r>
            <a:r>
              <a:rPr i="1" lang="en" sz="1779"/>
              <a:t>Alexander Krneta ● Matthew Jones </a:t>
            </a:r>
            <a:r>
              <a:rPr i="1" lang="en" sz="1779"/>
              <a:t>● Kapildev Neupane </a:t>
            </a:r>
            <a:r>
              <a:rPr i="1" lang="en" sz="1979"/>
              <a:t>●</a:t>
            </a:r>
            <a:endParaRPr i="1" sz="1779"/>
          </a:p>
        </p:txBody>
      </p:sp>
      <p:sp>
        <p:nvSpPr>
          <p:cNvPr id="55" name="Google Shape;5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6" name="Google Shape;56;p13"/>
          <p:cNvPicPr preferRelativeResize="0"/>
          <p:nvPr/>
        </p:nvPicPr>
        <p:blipFill>
          <a:blip r:embed="rId3">
            <a:alphaModFix/>
          </a:blip>
          <a:stretch>
            <a:fillRect/>
          </a:stretch>
        </p:blipFill>
        <p:spPr>
          <a:xfrm rot="-1725718">
            <a:off x="-21235" y="3299696"/>
            <a:ext cx="1563421" cy="1398503"/>
          </a:xfrm>
          <a:prstGeom prst="rect">
            <a:avLst/>
          </a:prstGeom>
          <a:noFill/>
          <a:ln>
            <a:noFill/>
          </a:ln>
        </p:spPr>
      </p:pic>
      <p:pic>
        <p:nvPicPr>
          <p:cNvPr id="57" name="Google Shape;57;p13"/>
          <p:cNvPicPr preferRelativeResize="0"/>
          <p:nvPr/>
        </p:nvPicPr>
        <p:blipFill>
          <a:blip r:embed="rId4">
            <a:alphaModFix/>
          </a:blip>
          <a:stretch>
            <a:fillRect/>
          </a:stretch>
        </p:blipFill>
        <p:spPr>
          <a:xfrm rot="1239340">
            <a:off x="7583771" y="42471"/>
            <a:ext cx="1417458" cy="1417458"/>
          </a:xfrm>
          <a:prstGeom prst="rect">
            <a:avLst/>
          </a:prstGeom>
          <a:noFill/>
          <a:ln>
            <a:noFill/>
          </a:ln>
        </p:spPr>
      </p:pic>
      <p:sp>
        <p:nvSpPr>
          <p:cNvPr id="58" name="Google Shape;58;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rgbClr val="E69138"/>
                </a:solidFill>
              </a:rPr>
              <a:t>Verus</a:t>
            </a:r>
            <a:r>
              <a:rPr lang="en"/>
              <a:t>: A Lambda Calculus Alternative to MISRA-C and CompCert</a:t>
            </a:r>
            <a:endParaRPr/>
          </a:p>
        </p:txBody>
      </p:sp>
      <p:pic>
        <p:nvPicPr>
          <p:cNvPr id="59" name="Google Shape;59;p13"/>
          <p:cNvPicPr preferRelativeResize="0"/>
          <p:nvPr/>
        </p:nvPicPr>
        <p:blipFill>
          <a:blip r:embed="rId5">
            <a:alphaModFix/>
          </a:blip>
          <a:stretch>
            <a:fillRect/>
          </a:stretch>
        </p:blipFill>
        <p:spPr>
          <a:xfrm rot="544636">
            <a:off x="5496225" y="3513141"/>
            <a:ext cx="2857254" cy="12574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Results</a:t>
            </a:r>
            <a:endParaRPr/>
          </a:p>
        </p:txBody>
      </p:sp>
      <p:sp>
        <p:nvSpPr>
          <p:cNvPr id="136" name="Google Shape;13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of Achieved Features</a:t>
            </a:r>
            <a:endParaRPr/>
          </a:p>
          <a:p>
            <a:pPr indent="0" lvl="0" marL="0" rtl="0" algn="l">
              <a:spcBef>
                <a:spcPts val="0"/>
              </a:spcBef>
              <a:spcAft>
                <a:spcPts val="0"/>
              </a:spcAft>
              <a:buNone/>
            </a:pPr>
            <a:r>
              <a:t/>
            </a:r>
            <a:endParaRPr/>
          </a:p>
        </p:txBody>
      </p:sp>
      <p:sp>
        <p:nvSpPr>
          <p:cNvPr id="142" name="Google Shape;14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43" name="Google Shape;143;p23"/>
          <p:cNvGraphicFramePr/>
          <p:nvPr/>
        </p:nvGraphicFramePr>
        <p:xfrm>
          <a:off x="365575" y="1017725"/>
          <a:ext cx="3000000" cy="3000000"/>
        </p:xfrm>
        <a:graphic>
          <a:graphicData uri="http://schemas.openxmlformats.org/drawingml/2006/table">
            <a:tbl>
              <a:tblPr>
                <a:noFill/>
                <a:tableStyleId>{50BB8B69-A7C8-485E-B4F5-F94F4662669E}</a:tableStyleId>
              </a:tblPr>
              <a:tblGrid>
                <a:gridCol w="4206425"/>
                <a:gridCol w="4206425"/>
              </a:tblGrid>
              <a:tr h="426650">
                <a:tc>
                  <a:txBody>
                    <a:bodyPr/>
                    <a:lstStyle/>
                    <a:p>
                      <a:pPr indent="0" lvl="0" marL="0" rtl="0" algn="ctr">
                        <a:spcBef>
                          <a:spcPts val="0"/>
                        </a:spcBef>
                        <a:spcAft>
                          <a:spcPts val="0"/>
                        </a:spcAft>
                        <a:buNone/>
                      </a:pPr>
                      <a:r>
                        <a:rPr lang="en">
                          <a:solidFill>
                            <a:schemeClr val="dk1"/>
                          </a:solidFill>
                        </a:rPr>
                        <a:t>MISRA-C</a:t>
                      </a:r>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Our Language</a:t>
                      </a:r>
                      <a:endParaRPr>
                        <a:solidFill>
                          <a:schemeClr val="dk1"/>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700925">
                <a:tc>
                  <a:txBody>
                    <a:bodyPr/>
                    <a:lstStyle/>
                    <a:p>
                      <a:pPr indent="0" lvl="0" marL="0" rtl="0" algn="l">
                        <a:spcBef>
                          <a:spcPts val="0"/>
                        </a:spcBef>
                        <a:spcAft>
                          <a:spcPts val="0"/>
                        </a:spcAft>
                        <a:buNone/>
                      </a:pPr>
                      <a:r>
                        <a:rPr lang="en">
                          <a:solidFill>
                            <a:schemeClr val="dk1"/>
                          </a:solidFill>
                        </a:rPr>
                        <a:t>❌ Proof annotations for function and loop termination.</a:t>
                      </a:r>
                      <a:endParaRPr>
                        <a:solidFill>
                          <a:schemeClr val="dk1"/>
                        </a:solidFill>
                      </a:endParaRPr>
                    </a:p>
                  </a:txBody>
                  <a:tcPr marT="91425" marB="91425" marR="91425" marL="91425">
                    <a:lnT cap="flat" cmpd="sng" w="381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1"/>
                          </a:solidFill>
                        </a:rPr>
                        <a:t>✅ No proof annotations -- all programs are guaranteed to terminate!</a:t>
                      </a:r>
                      <a:endParaRPr>
                        <a:solidFill>
                          <a:schemeClr val="dk1"/>
                        </a:solidFill>
                      </a:endParaRPr>
                    </a:p>
                  </a:txBody>
                  <a:tcPr marT="91425" marB="91425" marR="91425" marL="91425">
                    <a:lnT cap="flat" cmpd="sng" w="38100">
                      <a:solidFill>
                        <a:srgbClr val="9E9E9E"/>
                      </a:solidFill>
                      <a:prstDash val="solid"/>
                      <a:round/>
                      <a:headEnd len="sm" w="sm" type="none"/>
                      <a:tailEnd len="sm" w="sm" type="none"/>
                    </a:lnT>
                  </a:tcPr>
                </a:tc>
              </a:tr>
              <a:tr h="759950">
                <a:tc>
                  <a:txBody>
                    <a:bodyPr/>
                    <a:lstStyle/>
                    <a:p>
                      <a:pPr indent="0" lvl="0" marL="0" rtl="0" algn="l">
                        <a:spcBef>
                          <a:spcPts val="0"/>
                        </a:spcBef>
                        <a:spcAft>
                          <a:spcPts val="0"/>
                        </a:spcAft>
                        <a:buNone/>
                      </a:pPr>
                      <a:r>
                        <a:rPr lang="en">
                          <a:solidFill>
                            <a:schemeClr val="dk1"/>
                          </a:solidFill>
                        </a:rPr>
                        <a:t>❌ No union types allowed.</a:t>
                      </a:r>
                      <a:endParaRPr i="1">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 Supports union types along with pattern match statements!</a:t>
                      </a:r>
                      <a:endParaRPr>
                        <a:solidFill>
                          <a:schemeClr val="dk1"/>
                        </a:solidFill>
                      </a:endParaRPr>
                    </a:p>
                    <a:p>
                      <a:pPr indent="0" lvl="0" marL="0" rtl="0" algn="l">
                        <a:spcBef>
                          <a:spcPts val="0"/>
                        </a:spcBef>
                        <a:spcAft>
                          <a:spcPts val="0"/>
                        </a:spcAft>
                        <a:buNone/>
                      </a:pPr>
                      <a:r>
                        <a:t/>
                      </a:r>
                      <a:endParaRPr/>
                    </a:p>
                  </a:txBody>
                  <a:tcPr marT="91425" marB="91425" marR="91425" marL="91425"/>
                </a:tc>
              </a:tr>
              <a:tr h="759950">
                <a:tc>
                  <a:txBody>
                    <a:bodyPr/>
                    <a:lstStyle/>
                    <a:p>
                      <a:pPr indent="0" lvl="0" marL="0" rtl="0" algn="l">
                        <a:spcBef>
                          <a:spcPts val="0"/>
                        </a:spcBef>
                        <a:spcAft>
                          <a:spcPts val="0"/>
                        </a:spcAft>
                        <a:buNone/>
                      </a:pPr>
                      <a:r>
                        <a:rPr lang="en">
                          <a:solidFill>
                            <a:schemeClr val="dk1"/>
                          </a:solidFill>
                        </a:rPr>
                        <a:t>❌ No support for anonymous functions.</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 Allows anonymous lambda functions which may be composed with one another -- increasing flexibility.</a:t>
                      </a:r>
                      <a:endParaRPr i="1"/>
                    </a:p>
                  </a:txBody>
                  <a:tcPr marT="91425" marB="91425" marR="91425" marL="91425"/>
                </a:tc>
              </a:tr>
              <a:tr h="1064375">
                <a:tc>
                  <a:txBody>
                    <a:bodyPr/>
                    <a:lstStyle/>
                    <a:p>
                      <a:pPr indent="0" lvl="0" marL="0" rtl="0" algn="l">
                        <a:spcBef>
                          <a:spcPts val="0"/>
                        </a:spcBef>
                        <a:spcAft>
                          <a:spcPts val="0"/>
                        </a:spcAft>
                        <a:buNone/>
                      </a:pPr>
                      <a:r>
                        <a:rPr lang="en">
                          <a:solidFill>
                            <a:schemeClr val="dk1"/>
                          </a:solidFill>
                        </a:rPr>
                        <a:t>❌ Relies on linking foreign code to support basic language features.</a:t>
                      </a:r>
                      <a:endParaRPr/>
                    </a:p>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 Has lots of built-in primitives which can be statically checked independently of user code to prevent misuse and logical errors.</a:t>
                      </a:r>
                      <a:endParaRPr>
                        <a:solidFill>
                          <a:schemeClr val="dk1"/>
                        </a:solidFil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dk1"/>
              </a:buClr>
              <a:buSzPts val="1400"/>
              <a:buChar char="●"/>
            </a:pPr>
            <a:r>
              <a:rPr lang="en" sz="1400">
                <a:solidFill>
                  <a:schemeClr val="dk1"/>
                </a:solidFill>
              </a:rPr>
              <a:t>❌ We do not support pointers, although these are </a:t>
            </a:r>
            <a:r>
              <a:rPr i="1" lang="en" sz="1400">
                <a:solidFill>
                  <a:schemeClr val="dk1"/>
                </a:solidFill>
              </a:rPr>
              <a:t>definitely possible</a:t>
            </a:r>
            <a:r>
              <a:rPr lang="en" sz="1400">
                <a:solidFill>
                  <a:schemeClr val="dk1"/>
                </a:solidFill>
              </a:rPr>
              <a:t>. The STLC-based approach is compatible with pointers.</a:t>
            </a:r>
            <a:endParaRPr sz="1400">
              <a:solidFill>
                <a:schemeClr val="dk1"/>
              </a:solidFill>
            </a:endParaRPr>
          </a:p>
          <a:p>
            <a:pPr indent="-317500" lvl="1" marL="914400" rtl="0" algn="l">
              <a:lnSpc>
                <a:spcPct val="100000"/>
              </a:lnSpc>
              <a:spcBef>
                <a:spcPts val="0"/>
              </a:spcBef>
              <a:spcAft>
                <a:spcPts val="0"/>
              </a:spcAft>
              <a:buClr>
                <a:schemeClr val="dk1"/>
              </a:buClr>
              <a:buSzPts val="1400"/>
              <a:buChar char="○"/>
            </a:pPr>
            <a:r>
              <a:rPr lang="en" sz="1400">
                <a:solidFill>
                  <a:schemeClr val="dk1"/>
                </a:solidFill>
              </a:rPr>
              <a:t>Memory safety can also be enforced with ownership and borrowing.</a:t>
            </a:r>
            <a:endParaRPr sz="1400">
              <a:solidFill>
                <a:schemeClr val="dk1"/>
              </a:solidFill>
            </a:endParaRPr>
          </a:p>
          <a:p>
            <a:pPr indent="0" lvl="0" marL="0" rtl="0" algn="l">
              <a:lnSpc>
                <a:spcPct val="100000"/>
              </a:lnSpc>
              <a:spcBef>
                <a:spcPts val="0"/>
              </a:spcBef>
              <a:spcAft>
                <a:spcPts val="0"/>
              </a:spcAft>
              <a:buNone/>
            </a:pPr>
            <a:br>
              <a:rPr lang="en" sz="1400">
                <a:solidFill>
                  <a:schemeClr val="dk1"/>
                </a:solidFill>
              </a:rPr>
            </a:b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 We did not statically calculate the exact required memory for input programs to run properly, but this is </a:t>
            </a:r>
            <a:r>
              <a:rPr i="1" lang="en" sz="1400">
                <a:solidFill>
                  <a:schemeClr val="dk1"/>
                </a:solidFill>
              </a:rPr>
              <a:t>trivial</a:t>
            </a:r>
            <a:r>
              <a:rPr lang="en" sz="1400">
                <a:solidFill>
                  <a:schemeClr val="dk1"/>
                </a:solidFill>
              </a:rPr>
              <a:t> given the structure of STLC.</a:t>
            </a:r>
            <a:endParaRPr sz="1400">
              <a:solidFill>
                <a:schemeClr val="dk1"/>
              </a:solidFill>
            </a:endParaRPr>
          </a:p>
          <a:p>
            <a:pPr indent="-317500" lvl="1" marL="914400" rtl="0" algn="l">
              <a:lnSpc>
                <a:spcPct val="100000"/>
              </a:lnSpc>
              <a:spcBef>
                <a:spcPts val="0"/>
              </a:spcBef>
              <a:spcAft>
                <a:spcPts val="0"/>
              </a:spcAft>
              <a:buClr>
                <a:schemeClr val="dk1"/>
              </a:buClr>
              <a:buSzPts val="1400"/>
              <a:buChar char="○"/>
            </a:pPr>
            <a:r>
              <a:rPr lang="en" sz="1400">
                <a:solidFill>
                  <a:schemeClr val="dk1"/>
                </a:solidFill>
              </a:rPr>
              <a:t>Other Lambda-Calculus variants will be much more difficult to reason about, though.</a:t>
            </a:r>
            <a:br>
              <a:rPr lang="en" sz="1400">
                <a:solidFill>
                  <a:schemeClr val="dk1"/>
                </a:solidFill>
              </a:rPr>
            </a:br>
            <a:br>
              <a:rPr lang="en" sz="1400">
                <a:solidFill>
                  <a:schemeClr val="dk1"/>
                </a:solidFill>
              </a:rPr>
            </a:br>
            <a:endParaRPr sz="1400">
              <a:solidFill>
                <a:schemeClr val="dk1"/>
              </a:solidFill>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rPr>
              <a:t>❌ We did not have enough time to implement a compiler, so extended functionality must be implemented with built-in functions added to the interpreter, rather than through linking.</a:t>
            </a:r>
            <a:endParaRPr sz="1400">
              <a:solidFill>
                <a:schemeClr val="dk1"/>
              </a:solidFill>
            </a:endParaRPr>
          </a:p>
          <a:p>
            <a:pPr indent="-317500" lvl="1" marL="914400" rtl="0" algn="l">
              <a:lnSpc>
                <a:spcPct val="100000"/>
              </a:lnSpc>
              <a:spcBef>
                <a:spcPts val="0"/>
              </a:spcBef>
              <a:spcAft>
                <a:spcPts val="0"/>
              </a:spcAft>
              <a:buClr>
                <a:schemeClr val="dk1"/>
              </a:buClr>
              <a:buSzPts val="1400"/>
              <a:buChar char="○"/>
            </a:pPr>
            <a:r>
              <a:rPr lang="en">
                <a:solidFill>
                  <a:schemeClr val="dk1"/>
                </a:solidFill>
              </a:rPr>
              <a:t>STLC is a subset of many functional languages, so implementing a compiler for it is not too difficult.</a:t>
            </a:r>
            <a:endParaRPr sz="1400">
              <a:solidFill>
                <a:schemeClr val="dk1"/>
              </a:solidFill>
            </a:endParaRPr>
          </a:p>
        </p:txBody>
      </p:sp>
      <p:sp>
        <p:nvSpPr>
          <p:cNvPr id="149" name="Google Shape;14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Shortcomings Of Our Implementation</a:t>
            </a:r>
            <a:endParaRPr/>
          </a:p>
        </p:txBody>
      </p:sp>
      <p:sp>
        <p:nvSpPr>
          <p:cNvPr id="150" name="Google Shape;150;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Conclusions</a:t>
            </a:r>
            <a:endParaRPr/>
          </a:p>
        </p:txBody>
      </p:sp>
      <p:sp>
        <p:nvSpPr>
          <p:cNvPr id="156" name="Google Shape;15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62" name="Google Shape;16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Lambda-Calculus based approaches allow to statically checked language features that other paradigms do not allow:</a:t>
            </a:r>
            <a:endParaRPr/>
          </a:p>
          <a:p>
            <a:pPr indent="-317500" lvl="1" marL="914400" rtl="0" algn="l">
              <a:spcBef>
                <a:spcPts val="0"/>
              </a:spcBef>
              <a:spcAft>
                <a:spcPts val="0"/>
              </a:spcAft>
              <a:buSzPts val="1400"/>
              <a:buChar char="○"/>
            </a:pPr>
            <a:r>
              <a:rPr lang="en"/>
              <a:t>Iterative-based programs are significantly harder to verify due to loop and function termination proofs.</a:t>
            </a:r>
            <a:br>
              <a:rPr lang="en"/>
            </a:br>
            <a:endParaRPr/>
          </a:p>
          <a:p>
            <a:pPr indent="-342900" lvl="0" marL="457200" rtl="0" algn="l">
              <a:spcBef>
                <a:spcPts val="0"/>
              </a:spcBef>
              <a:spcAft>
                <a:spcPts val="0"/>
              </a:spcAft>
              <a:buSzPts val="1800"/>
              <a:buChar char="●"/>
            </a:pPr>
            <a:r>
              <a:rPr lang="en"/>
              <a:t>Our implementation is proof of this: many language features that are impossible to be checked in C can be introduced with the same guarantees as MISRA-C.</a:t>
            </a:r>
            <a:br>
              <a:rPr lang="en"/>
            </a:br>
            <a:endParaRPr/>
          </a:p>
          <a:p>
            <a:pPr indent="-342900" lvl="0" marL="457200" rtl="0" algn="l">
              <a:spcBef>
                <a:spcPts val="0"/>
              </a:spcBef>
              <a:spcAft>
                <a:spcPts val="0"/>
              </a:spcAft>
              <a:buSzPts val="1800"/>
              <a:buChar char="●"/>
            </a:pPr>
            <a:r>
              <a:rPr b="1" lang="en"/>
              <a:t>STLC and other Lambda-Calculus based approaches are likely a better substrate for formally-verified languages.</a:t>
            </a:r>
            <a:endParaRPr b="1"/>
          </a:p>
          <a:p>
            <a:pPr indent="-317500" lvl="1" marL="914400" rtl="0" algn="l">
              <a:spcBef>
                <a:spcPts val="0"/>
              </a:spcBef>
              <a:spcAft>
                <a:spcPts val="0"/>
              </a:spcAft>
              <a:buSzPts val="1400"/>
              <a:buChar char="○"/>
            </a:pPr>
            <a:r>
              <a:rPr lang="en"/>
              <a:t>Since we can lift many restrictions from iterative-based paradigms with STLC, STLC-based languages should result in better developer productivity in safety-critical industries.</a:t>
            </a:r>
            <a:endParaRPr/>
          </a:p>
        </p:txBody>
      </p:sp>
      <p:sp>
        <p:nvSpPr>
          <p:cNvPr id="163" name="Google Shape;16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
        <p:nvSpPr>
          <p:cNvPr id="169" name="Google Shape;16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Formally verified languages dominate </a:t>
            </a:r>
            <a:r>
              <a:rPr lang="en"/>
              <a:t>safety-critical and mission-critical applications.</a:t>
            </a:r>
            <a:br>
              <a:rPr lang="en"/>
            </a:br>
            <a:endParaRPr/>
          </a:p>
          <a:p>
            <a:pPr indent="-342900" lvl="0" marL="457200" rtl="0" algn="l">
              <a:spcBef>
                <a:spcPts val="0"/>
              </a:spcBef>
              <a:spcAft>
                <a:spcPts val="0"/>
              </a:spcAft>
              <a:buSzPts val="1800"/>
              <a:buChar char="●"/>
            </a:pPr>
            <a:r>
              <a:rPr lang="en"/>
              <a:t>Medical devices, aerospace, automotive, rail, and defense + military industries all require the use of formally verified languages for most applications.</a:t>
            </a:r>
            <a:br>
              <a:rPr lang="en"/>
            </a:br>
            <a:endParaRPr/>
          </a:p>
          <a:p>
            <a:pPr indent="-342900" lvl="0" marL="457200" rtl="0" algn="l">
              <a:spcBef>
                <a:spcPts val="0"/>
              </a:spcBef>
              <a:spcAft>
                <a:spcPts val="0"/>
              </a:spcAft>
              <a:buSzPts val="1800"/>
              <a:buChar char="●"/>
            </a:pPr>
            <a:r>
              <a:rPr lang="en"/>
              <a:t>If we can decrease the burden on developers writing formally verified code, </a:t>
            </a:r>
            <a:r>
              <a:rPr lang="en" u="sng"/>
              <a:t>we could increase the throughput of software development in these very important industries.</a:t>
            </a:r>
            <a:endParaRPr u="sng"/>
          </a:p>
        </p:txBody>
      </p:sp>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 To Improve Formally Verified Languages</a:t>
            </a:r>
            <a:endParaRPr/>
          </a:p>
          <a:p>
            <a:pPr indent="0" lvl="0" marL="0" rtl="0" algn="l">
              <a:spcBef>
                <a:spcPts val="0"/>
              </a:spcBef>
              <a:spcAft>
                <a:spcPts val="0"/>
              </a:spcAft>
              <a:buNone/>
            </a:pPr>
            <a:r>
              <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a:t>
            </a:r>
            <a:endParaRPr/>
          </a:p>
          <a:p>
            <a:pPr indent="0" lvl="0" marL="0" rtl="0" algn="l">
              <a:spcBef>
                <a:spcPts val="0"/>
              </a:spcBef>
              <a:spcAft>
                <a:spcPts val="0"/>
              </a:spcAft>
              <a:buNone/>
            </a:pPr>
            <a:r>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Widely used formally verified languages like MISRA-C and CompCert have very restrictive rules enforced by the compiler.</a:t>
            </a:r>
            <a:br>
              <a:rPr lang="en"/>
            </a:br>
            <a:endParaRPr/>
          </a:p>
          <a:p>
            <a:pPr indent="-342900" lvl="0" marL="457200" rtl="0" algn="l">
              <a:spcBef>
                <a:spcPts val="0"/>
              </a:spcBef>
              <a:spcAft>
                <a:spcPts val="0"/>
              </a:spcAft>
              <a:buSzPts val="1800"/>
              <a:buChar char="●"/>
            </a:pPr>
            <a:r>
              <a:rPr lang="en"/>
              <a:t>Many of these restrictions are required because C code is very difficult to statically analyze.</a:t>
            </a:r>
            <a:br>
              <a:rPr lang="en"/>
            </a:br>
            <a:endParaRPr/>
          </a:p>
          <a:p>
            <a:pPr indent="-342900" lvl="0" marL="457200" rtl="0" algn="l">
              <a:spcBef>
                <a:spcPts val="0"/>
              </a:spcBef>
              <a:spcAft>
                <a:spcPts val="0"/>
              </a:spcAft>
              <a:buSzPts val="1800"/>
              <a:buChar char="●"/>
            </a:pPr>
            <a:r>
              <a:rPr lang="en"/>
              <a:t>Languages based on Lambda-Calculus are renowned for their static analysis capabilities.</a:t>
            </a:r>
            <a:br>
              <a:rPr lang="en"/>
            </a:br>
            <a:endParaRPr/>
          </a:p>
          <a:p>
            <a:pPr indent="-342900" lvl="0" marL="457200" rtl="0" algn="l">
              <a:spcBef>
                <a:spcPts val="0"/>
              </a:spcBef>
              <a:spcAft>
                <a:spcPts val="0"/>
              </a:spcAft>
              <a:buSzPts val="1800"/>
              <a:buChar char="●"/>
            </a:pPr>
            <a:r>
              <a:rPr b="1" lang="en"/>
              <a:t>Research question:</a:t>
            </a:r>
            <a:r>
              <a:rPr lang="en"/>
              <a:t> </a:t>
            </a:r>
            <a:r>
              <a:rPr lang="en" u="sng"/>
              <a:t>Can we remove more developer restrictions in formally verified languages by using a programming model based on Lambda-Calculus?</a:t>
            </a:r>
            <a:endParaRPr u="sng"/>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of Paradigms</a:t>
            </a:r>
            <a:endParaRPr/>
          </a:p>
          <a:p>
            <a:pPr indent="0" lvl="0" marL="0" rtl="0" algn="l">
              <a:spcBef>
                <a:spcPts val="0"/>
              </a:spcBef>
              <a:spcAft>
                <a:spcPts val="0"/>
              </a:spcAft>
              <a:buNone/>
            </a:pPr>
            <a:r>
              <a:t/>
            </a:r>
            <a:endParaRPr/>
          </a:p>
        </p:txBody>
      </p:sp>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86" name="Google Shape;86;p17"/>
          <p:cNvGraphicFramePr/>
          <p:nvPr/>
        </p:nvGraphicFramePr>
        <p:xfrm>
          <a:off x="365575" y="1017725"/>
          <a:ext cx="3000000" cy="3000000"/>
        </p:xfrm>
        <a:graphic>
          <a:graphicData uri="http://schemas.openxmlformats.org/drawingml/2006/table">
            <a:tbl>
              <a:tblPr>
                <a:noFill/>
                <a:tableStyleId>{50BB8B69-A7C8-485E-B4F5-F94F4662669E}</a:tableStyleId>
              </a:tblPr>
              <a:tblGrid>
                <a:gridCol w="4206425"/>
                <a:gridCol w="4206425"/>
              </a:tblGrid>
              <a:tr h="485475">
                <a:tc>
                  <a:txBody>
                    <a:bodyPr/>
                    <a:lstStyle/>
                    <a:p>
                      <a:pPr indent="0" lvl="0" marL="0" rtl="0" algn="ctr">
                        <a:spcBef>
                          <a:spcPts val="0"/>
                        </a:spcBef>
                        <a:spcAft>
                          <a:spcPts val="0"/>
                        </a:spcAft>
                        <a:buNone/>
                      </a:pPr>
                      <a:r>
                        <a:rPr lang="en">
                          <a:solidFill>
                            <a:schemeClr val="dk1"/>
                          </a:solidFill>
                        </a:rPr>
                        <a:t>C-Based Approach</a:t>
                      </a:r>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STLC-Based Approach</a:t>
                      </a:r>
                      <a:endParaRPr>
                        <a:solidFill>
                          <a:schemeClr val="dk1"/>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797625">
                <a:tc>
                  <a:txBody>
                    <a:bodyPr/>
                    <a:lstStyle/>
                    <a:p>
                      <a:pPr indent="0" lvl="0" marL="0" rtl="0" algn="l">
                        <a:spcBef>
                          <a:spcPts val="0"/>
                        </a:spcBef>
                        <a:spcAft>
                          <a:spcPts val="0"/>
                        </a:spcAft>
                        <a:buNone/>
                      </a:pPr>
                      <a:r>
                        <a:rPr lang="en">
                          <a:solidFill>
                            <a:schemeClr val="dk1"/>
                          </a:solidFill>
                        </a:rPr>
                        <a:t>Imperative based paradigm -- weak static guarantees.</a:t>
                      </a:r>
                      <a:endParaRPr>
                        <a:solidFill>
                          <a:schemeClr val="dk1"/>
                        </a:solidFill>
                      </a:endParaRPr>
                    </a:p>
                  </a:txBody>
                  <a:tcPr marT="91425" marB="91425" marR="91425" marL="91425">
                    <a:lnT cap="flat" cmpd="sng" w="3810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a:solidFill>
                            <a:schemeClr val="dk1"/>
                          </a:solidFill>
                        </a:rPr>
                        <a:t>Functional based paradigm -- </a:t>
                      </a:r>
                      <a:r>
                        <a:rPr i="1" lang="en">
                          <a:solidFill>
                            <a:schemeClr val="dk1"/>
                          </a:solidFill>
                        </a:rPr>
                        <a:t>strong static guarantees</a:t>
                      </a:r>
                      <a:r>
                        <a:rPr lang="en">
                          <a:solidFill>
                            <a:schemeClr val="dk1"/>
                          </a:solidFill>
                        </a:rPr>
                        <a:t>, and </a:t>
                      </a:r>
                      <a:r>
                        <a:rPr i="1" lang="en">
                          <a:solidFill>
                            <a:schemeClr val="dk1"/>
                          </a:solidFill>
                        </a:rPr>
                        <a:t>formal semantics built into the mathematical model</a:t>
                      </a:r>
                      <a:r>
                        <a:rPr lang="en">
                          <a:solidFill>
                            <a:schemeClr val="dk1"/>
                          </a:solidFill>
                        </a:rPr>
                        <a:t> of the language.</a:t>
                      </a:r>
                      <a:endParaRPr>
                        <a:solidFill>
                          <a:schemeClr val="dk1"/>
                        </a:solidFill>
                      </a:endParaRPr>
                    </a:p>
                  </a:txBody>
                  <a:tcPr marT="91425" marB="91425" marR="91425" marL="91425">
                    <a:lnT cap="flat" cmpd="sng" w="38100">
                      <a:solidFill>
                        <a:srgbClr val="9E9E9E"/>
                      </a:solidFill>
                      <a:prstDash val="solid"/>
                      <a:round/>
                      <a:headEnd len="sm" w="sm" type="none"/>
                      <a:tailEnd len="sm" w="sm" type="none"/>
                    </a:lnT>
                  </a:tcPr>
                </a:tc>
              </a:tr>
              <a:tr h="797625">
                <a:tc>
                  <a:txBody>
                    <a:bodyPr/>
                    <a:lstStyle/>
                    <a:p>
                      <a:pPr indent="0" lvl="0" marL="0" rtl="0" algn="l">
                        <a:spcBef>
                          <a:spcPts val="0"/>
                        </a:spcBef>
                        <a:spcAft>
                          <a:spcPts val="0"/>
                        </a:spcAft>
                        <a:buNone/>
                      </a:pPr>
                      <a:r>
                        <a:rPr lang="en">
                          <a:solidFill>
                            <a:schemeClr val="dk1"/>
                          </a:solidFill>
                        </a:rPr>
                        <a:t>No sum types -- </a:t>
                      </a:r>
                      <a:r>
                        <a:rPr i="1" lang="en">
                          <a:solidFill>
                            <a:schemeClr val="dk1"/>
                          </a:solidFill>
                        </a:rPr>
                        <a:t>union types are disallowed.</a:t>
                      </a:r>
                      <a:endParaRPr i="1">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Tagged union types are supported and are </a:t>
                      </a:r>
                      <a:r>
                        <a:rPr i="1" lang="en">
                          <a:solidFill>
                            <a:schemeClr val="dk1"/>
                          </a:solidFill>
                        </a:rPr>
                        <a:t>statically checked for soundness.</a:t>
                      </a:r>
                      <a:endParaRPr i="1">
                        <a:solidFill>
                          <a:schemeClr val="dk1"/>
                        </a:solidFill>
                      </a:endParaRPr>
                    </a:p>
                    <a:p>
                      <a:pPr indent="0" lvl="0" marL="0" rtl="0" algn="l">
                        <a:spcBef>
                          <a:spcPts val="0"/>
                        </a:spcBef>
                        <a:spcAft>
                          <a:spcPts val="0"/>
                        </a:spcAft>
                        <a:buNone/>
                      </a:pPr>
                      <a:r>
                        <a:t/>
                      </a:r>
                      <a:endParaRPr/>
                    </a:p>
                  </a:txBody>
                  <a:tcPr marT="91425" marB="91425" marR="91425" marL="91425"/>
                </a:tc>
              </a:tr>
              <a:tr h="590800">
                <a:tc>
                  <a:txBody>
                    <a:bodyPr/>
                    <a:lstStyle/>
                    <a:p>
                      <a:pPr indent="0" lvl="0" marL="0" rtl="0" algn="l">
                        <a:spcBef>
                          <a:spcPts val="0"/>
                        </a:spcBef>
                        <a:spcAft>
                          <a:spcPts val="0"/>
                        </a:spcAft>
                        <a:buNone/>
                      </a:pPr>
                      <a:r>
                        <a:rPr lang="en">
                          <a:solidFill>
                            <a:schemeClr val="dk1"/>
                          </a:solidFill>
                        </a:rPr>
                        <a:t>Reasoning about state, aliasing, and mutation are extremely difficult.</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Reasoning about state, aliasing, and mutation are </a:t>
                      </a:r>
                      <a:r>
                        <a:rPr i="1" lang="en">
                          <a:solidFill>
                            <a:schemeClr val="dk1"/>
                          </a:solidFill>
                        </a:rPr>
                        <a:t>notoriously simple!</a:t>
                      </a:r>
                      <a:endParaRPr i="1"/>
                    </a:p>
                  </a:txBody>
                  <a:tcPr marT="91425" marB="91425" marR="91425" marL="91425"/>
                </a:tc>
              </a:tr>
              <a:tr h="1211200">
                <a:tc>
                  <a:txBody>
                    <a:bodyPr/>
                    <a:lstStyle/>
                    <a:p>
                      <a:pPr indent="0" lvl="0" marL="0" rtl="0" algn="l">
                        <a:spcBef>
                          <a:spcPts val="0"/>
                        </a:spcBef>
                        <a:spcAft>
                          <a:spcPts val="0"/>
                        </a:spcAft>
                        <a:buNone/>
                      </a:pPr>
                      <a:r>
                        <a:rPr lang="en">
                          <a:solidFill>
                            <a:schemeClr val="dk1"/>
                          </a:solidFill>
                        </a:rPr>
                        <a:t>The substrate language is turing complete, making proof searches much more difficult and extensive. Not all programs can be analyzed, forcing outright rejection of some complex programs that still might terminate.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Decidable proof search: STLC is not turing complete, making proofs for memory usage and output correctness possible in all programs.</a:t>
                      </a:r>
                      <a:endParaRPr>
                        <a:solidFill>
                          <a:schemeClr val="dk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Methodology</a:t>
            </a:r>
            <a:endParaRPr/>
          </a:p>
        </p:txBody>
      </p:sp>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Approach</a:t>
            </a:r>
            <a:endParaRPr/>
          </a:p>
          <a:p>
            <a:pPr indent="0" lvl="0" marL="0" rtl="0" algn="l">
              <a:spcBef>
                <a:spcPts val="0"/>
              </a:spcBef>
              <a:spcAft>
                <a:spcPts val="0"/>
              </a:spcAft>
              <a:buNone/>
            </a:pPr>
            <a:r>
              <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answer the research question, we implemented an STLC-based language with more developer-friendly features than MISRA-C, but with the same safety constraints.</a:t>
            </a:r>
            <a:br>
              <a:rPr lang="en"/>
            </a:br>
            <a:endParaRPr/>
          </a:p>
          <a:p>
            <a:pPr indent="-342900" lvl="0" marL="457200" rtl="0" algn="l">
              <a:spcBef>
                <a:spcPts val="0"/>
              </a:spcBef>
              <a:spcAft>
                <a:spcPts val="0"/>
              </a:spcAft>
              <a:buSzPts val="1800"/>
              <a:buChar char="●"/>
            </a:pPr>
            <a:r>
              <a:rPr lang="en"/>
              <a:t>For example, it must be possible to statically analyze memory usage and program termination properties, while only </a:t>
            </a:r>
            <a:r>
              <a:rPr i="1" lang="en"/>
              <a:t>adding</a:t>
            </a:r>
            <a:r>
              <a:rPr lang="en"/>
              <a:t> features to the language.</a:t>
            </a:r>
            <a:br>
              <a:rPr lang="en"/>
            </a:br>
            <a:endParaRPr/>
          </a:p>
          <a:p>
            <a:pPr indent="-342900" lvl="0" marL="457200" rtl="0" algn="l">
              <a:spcBef>
                <a:spcPts val="0"/>
              </a:spcBef>
              <a:spcAft>
                <a:spcPts val="0"/>
              </a:spcAft>
              <a:buSzPts val="1800"/>
              <a:buChar char="●"/>
            </a:pPr>
            <a:r>
              <a:rPr lang="en"/>
              <a:t>If we can enforce the same guarantees that MISRA-C provides, but with more features, STLC and other lambda calculus based approaches may be able to improve developer productivity in safety-critical industries.</a:t>
            </a:r>
            <a:endParaRPr/>
          </a:p>
        </p:txBody>
      </p:sp>
      <p:sp>
        <p:nvSpPr>
          <p:cNvPr id="99" name="Google Shape;9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Language</a:t>
            </a:r>
            <a:endParaRPr/>
          </a:p>
          <a:p>
            <a:pPr indent="0" lvl="0" marL="0" rtl="0" algn="l">
              <a:spcBef>
                <a:spcPts val="0"/>
              </a:spcBef>
              <a:spcAft>
                <a:spcPts val="0"/>
              </a:spcAft>
              <a:buNone/>
            </a:pPr>
            <a:r>
              <a:t/>
            </a:r>
            <a:endParaRPr/>
          </a:p>
        </p:txBody>
      </p:sp>
      <p:pic>
        <p:nvPicPr>
          <p:cNvPr id="105" name="Google Shape;105;p20"/>
          <p:cNvPicPr preferRelativeResize="0"/>
          <p:nvPr/>
        </p:nvPicPr>
        <p:blipFill rotWithShape="1">
          <a:blip r:embed="rId3">
            <a:alphaModFix/>
          </a:blip>
          <a:srcRect b="11647" l="7061" r="6820" t="12028"/>
          <a:stretch/>
        </p:blipFill>
        <p:spPr>
          <a:xfrm>
            <a:off x="4449450" y="2571750"/>
            <a:ext cx="4571700" cy="2307838"/>
          </a:xfrm>
          <a:prstGeom prst="rect">
            <a:avLst/>
          </a:prstGeom>
          <a:noFill/>
          <a:ln>
            <a:noFill/>
          </a:ln>
        </p:spPr>
      </p:pic>
      <p:pic>
        <p:nvPicPr>
          <p:cNvPr id="106" name="Google Shape;106;p20"/>
          <p:cNvPicPr preferRelativeResize="0"/>
          <p:nvPr/>
        </p:nvPicPr>
        <p:blipFill rotWithShape="1">
          <a:blip r:embed="rId4">
            <a:alphaModFix/>
          </a:blip>
          <a:srcRect b="8960" l="8018" r="7934" t="8456"/>
          <a:stretch/>
        </p:blipFill>
        <p:spPr>
          <a:xfrm>
            <a:off x="232974" y="1083175"/>
            <a:ext cx="4092727" cy="3796425"/>
          </a:xfrm>
          <a:prstGeom prst="rect">
            <a:avLst/>
          </a:prstGeom>
          <a:noFill/>
          <a:ln>
            <a:noFill/>
          </a:ln>
        </p:spPr>
      </p:pic>
      <p:pic>
        <p:nvPicPr>
          <p:cNvPr id="107" name="Google Shape;107;p20"/>
          <p:cNvPicPr preferRelativeResize="0"/>
          <p:nvPr/>
        </p:nvPicPr>
        <p:blipFill rotWithShape="1">
          <a:blip r:embed="rId5">
            <a:alphaModFix/>
          </a:blip>
          <a:srcRect b="13623" l="6819" r="6742" t="14676"/>
          <a:stretch/>
        </p:blipFill>
        <p:spPr>
          <a:xfrm>
            <a:off x="4449451" y="649558"/>
            <a:ext cx="4571701" cy="1845242"/>
          </a:xfrm>
          <a:prstGeom prst="rect">
            <a:avLst/>
          </a:prstGeom>
          <a:noFill/>
          <a:ln>
            <a:noFill/>
          </a:ln>
        </p:spPr>
      </p:pic>
      <p:sp>
        <p:nvSpPr>
          <p:cNvPr id="108" name="Google Shape;108;p20"/>
          <p:cNvSpPr txBox="1"/>
          <p:nvPr/>
        </p:nvSpPr>
        <p:spPr>
          <a:xfrm>
            <a:off x="3399150" y="1161850"/>
            <a:ext cx="855000" cy="246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2"/>
                </a:solidFill>
                <a:latin typeface="Montserrat"/>
                <a:ea typeface="Montserrat"/>
                <a:cs typeface="Montserrat"/>
                <a:sym typeface="Montserrat"/>
              </a:rPr>
              <a:t>divide.vs</a:t>
            </a:r>
            <a:endParaRPr sz="1200">
              <a:solidFill>
                <a:schemeClr val="lt2"/>
              </a:solidFill>
              <a:latin typeface="Montserrat"/>
              <a:ea typeface="Montserrat"/>
              <a:cs typeface="Montserrat"/>
              <a:sym typeface="Montserrat"/>
            </a:endParaRPr>
          </a:p>
        </p:txBody>
      </p:sp>
      <p:sp>
        <p:nvSpPr>
          <p:cNvPr id="109" name="Google Shape;109;p20"/>
          <p:cNvSpPr txBox="1"/>
          <p:nvPr/>
        </p:nvSpPr>
        <p:spPr>
          <a:xfrm>
            <a:off x="7876200" y="728500"/>
            <a:ext cx="1073400" cy="246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2"/>
                </a:solidFill>
                <a:latin typeface="Montserrat"/>
                <a:ea typeface="Montserrat"/>
                <a:cs typeface="Montserrat"/>
                <a:sym typeface="Montserrat"/>
              </a:rPr>
              <a:t>factorial</a:t>
            </a:r>
            <a:r>
              <a:rPr lang="en" sz="1200">
                <a:solidFill>
                  <a:schemeClr val="lt2"/>
                </a:solidFill>
                <a:latin typeface="Montserrat"/>
                <a:ea typeface="Montserrat"/>
                <a:cs typeface="Montserrat"/>
                <a:sym typeface="Montserrat"/>
              </a:rPr>
              <a:t>.vs</a:t>
            </a:r>
            <a:endParaRPr sz="1200">
              <a:solidFill>
                <a:schemeClr val="lt2"/>
              </a:solidFill>
              <a:latin typeface="Montserrat"/>
              <a:ea typeface="Montserrat"/>
              <a:cs typeface="Montserrat"/>
              <a:sym typeface="Montserrat"/>
            </a:endParaRPr>
          </a:p>
        </p:txBody>
      </p:sp>
      <p:sp>
        <p:nvSpPr>
          <p:cNvPr id="110" name="Google Shape;110;p20"/>
          <p:cNvSpPr txBox="1"/>
          <p:nvPr/>
        </p:nvSpPr>
        <p:spPr>
          <a:xfrm>
            <a:off x="8094600" y="2650400"/>
            <a:ext cx="855000" cy="246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2"/>
                </a:solidFill>
                <a:latin typeface="Montserrat"/>
                <a:ea typeface="Montserrat"/>
                <a:cs typeface="Montserrat"/>
                <a:sym typeface="Montserrat"/>
              </a:rPr>
              <a:t>point</a:t>
            </a:r>
            <a:r>
              <a:rPr lang="en" sz="1200">
                <a:solidFill>
                  <a:schemeClr val="lt2"/>
                </a:solidFill>
                <a:latin typeface="Montserrat"/>
                <a:ea typeface="Montserrat"/>
                <a:cs typeface="Montserrat"/>
                <a:sym typeface="Montserrat"/>
              </a:rPr>
              <a:t>.vs</a:t>
            </a:r>
            <a:endParaRPr sz="1200">
              <a:solidFill>
                <a:schemeClr val="lt2"/>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Our Implementation</a:t>
            </a:r>
            <a:endParaRPr/>
          </a:p>
        </p:txBody>
      </p:sp>
      <p:sp>
        <p:nvSpPr>
          <p:cNvPr id="116" name="Google Shape;116;p2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SzPts val="1200"/>
              <a:buChar char="●"/>
            </a:pPr>
            <a:r>
              <a:rPr lang="en"/>
              <a:t>We created an interpreter with a strict statically checked type system based on STLC.</a:t>
            </a:r>
            <a:br>
              <a:rPr lang="en"/>
            </a:br>
            <a:endParaRPr/>
          </a:p>
          <a:p>
            <a:pPr indent="-304800" lvl="0" marL="457200" rtl="0" algn="l">
              <a:spcBef>
                <a:spcPts val="0"/>
              </a:spcBef>
              <a:spcAft>
                <a:spcPts val="0"/>
              </a:spcAft>
              <a:buSzPts val="1200"/>
              <a:buChar char="●"/>
            </a:pPr>
            <a:r>
              <a:rPr lang="en"/>
              <a:t>It parses the input program into an AST, checks the AST for invalid types usage.</a:t>
            </a:r>
            <a:br>
              <a:rPr lang="en"/>
            </a:br>
            <a:endParaRPr/>
          </a:p>
          <a:p>
            <a:pPr indent="-304800" lvl="0" marL="457200" rtl="0" algn="l">
              <a:spcBef>
                <a:spcPts val="0"/>
              </a:spcBef>
              <a:spcAft>
                <a:spcPts val="0"/>
              </a:spcAft>
              <a:buSzPts val="1200"/>
              <a:buChar char="●"/>
            </a:pPr>
            <a:r>
              <a:rPr lang="en"/>
              <a:t>The guarantees that MISRA-C enforces are </a:t>
            </a:r>
            <a:r>
              <a:rPr b="1" i="1" lang="en"/>
              <a:t>instead enforced by the strict type-checking</a:t>
            </a:r>
            <a:r>
              <a:rPr i="1" lang="en"/>
              <a:t> </a:t>
            </a:r>
            <a:r>
              <a:rPr b="1" i="1" lang="en"/>
              <a:t>rules.</a:t>
            </a:r>
            <a:br>
              <a:rPr i="1" lang="en"/>
            </a:br>
            <a:endParaRPr i="1"/>
          </a:p>
          <a:p>
            <a:pPr indent="-304800" lvl="0" marL="457200" rtl="0" algn="l">
              <a:spcBef>
                <a:spcPts val="0"/>
              </a:spcBef>
              <a:spcAft>
                <a:spcPts val="0"/>
              </a:spcAft>
              <a:buSzPts val="1200"/>
              <a:buChar char="●"/>
            </a:pPr>
            <a:r>
              <a:rPr lang="en"/>
              <a:t>These rules </a:t>
            </a:r>
            <a:r>
              <a:rPr i="1" lang="en"/>
              <a:t>statically</a:t>
            </a:r>
            <a:r>
              <a:rPr lang="en"/>
              <a:t> </a:t>
            </a:r>
            <a:r>
              <a:rPr i="1" lang="en"/>
              <a:t>guarantee termination and prevent unhandled runtime errors.</a:t>
            </a:r>
            <a:endParaRPr/>
          </a:p>
        </p:txBody>
      </p:sp>
      <p:sp>
        <p:nvSpPr>
          <p:cNvPr id="117" name="Google Shape;11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21"/>
          <p:cNvSpPr/>
          <p:nvPr/>
        </p:nvSpPr>
        <p:spPr>
          <a:xfrm>
            <a:off x="3495200" y="156375"/>
            <a:ext cx="1161900" cy="1050900"/>
          </a:xfrm>
          <a:prstGeom prst="verticalScroll">
            <a:avLst>
              <a:gd fmla="val 12500" name="adj"/>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solidFill>
                  <a:schemeClr val="lt1"/>
                </a:solidFill>
                <a:latin typeface="Montserrat"/>
                <a:ea typeface="Montserrat"/>
                <a:cs typeface="Montserrat"/>
                <a:sym typeface="Montserrat"/>
              </a:rPr>
              <a:t>Input program</a:t>
            </a:r>
            <a:endParaRPr i="1" sz="1200">
              <a:solidFill>
                <a:schemeClr val="lt1"/>
              </a:solidFill>
              <a:latin typeface="Montserrat"/>
              <a:ea typeface="Montserrat"/>
              <a:cs typeface="Montserrat"/>
              <a:sym typeface="Montserrat"/>
            </a:endParaRPr>
          </a:p>
        </p:txBody>
      </p:sp>
      <p:sp>
        <p:nvSpPr>
          <p:cNvPr id="119" name="Google Shape;119;p21"/>
          <p:cNvSpPr/>
          <p:nvPr/>
        </p:nvSpPr>
        <p:spPr>
          <a:xfrm>
            <a:off x="4657100" y="485025"/>
            <a:ext cx="799200" cy="462300"/>
          </a:xfrm>
          <a:prstGeom prst="rightArrow">
            <a:avLst>
              <a:gd fmla="val 50000" name="adj1"/>
              <a:gd fmla="val 50000" name="adj2"/>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Montserrat"/>
                <a:ea typeface="Montserrat"/>
                <a:cs typeface="Montserrat"/>
                <a:sym typeface="Montserrat"/>
              </a:rPr>
              <a:t>Parser</a:t>
            </a:r>
            <a:endParaRPr sz="1200">
              <a:solidFill>
                <a:schemeClr val="lt1"/>
              </a:solidFill>
              <a:latin typeface="Montserrat"/>
              <a:ea typeface="Montserrat"/>
              <a:cs typeface="Montserrat"/>
              <a:sym typeface="Montserrat"/>
            </a:endParaRPr>
          </a:p>
        </p:txBody>
      </p:sp>
      <p:sp>
        <p:nvSpPr>
          <p:cNvPr id="120" name="Google Shape;120;p21"/>
          <p:cNvSpPr/>
          <p:nvPr/>
        </p:nvSpPr>
        <p:spPr>
          <a:xfrm>
            <a:off x="5565325" y="338325"/>
            <a:ext cx="548700" cy="755700"/>
          </a:xfrm>
          <a:prstGeom prst="can">
            <a:avLst>
              <a:gd fmla="val 25000" name="adj"/>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solidFill>
                  <a:schemeClr val="lt1"/>
                </a:solidFill>
                <a:latin typeface="Montserrat"/>
                <a:ea typeface="Montserrat"/>
                <a:cs typeface="Montserrat"/>
                <a:sym typeface="Montserrat"/>
              </a:rPr>
              <a:t>AST</a:t>
            </a:r>
            <a:endParaRPr i="1">
              <a:solidFill>
                <a:schemeClr val="lt1"/>
              </a:solidFill>
              <a:latin typeface="Montserrat"/>
              <a:ea typeface="Montserrat"/>
              <a:cs typeface="Montserrat"/>
              <a:sym typeface="Montserrat"/>
            </a:endParaRPr>
          </a:p>
        </p:txBody>
      </p:sp>
      <p:sp>
        <p:nvSpPr>
          <p:cNvPr id="121" name="Google Shape;121;p21"/>
          <p:cNvSpPr/>
          <p:nvPr/>
        </p:nvSpPr>
        <p:spPr>
          <a:xfrm>
            <a:off x="7857575" y="303975"/>
            <a:ext cx="1067700" cy="1104900"/>
          </a:xfrm>
          <a:prstGeom prst="can">
            <a:avLst>
              <a:gd fmla="val 25000" name="adj"/>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solidFill>
                  <a:schemeClr val="lt1"/>
                </a:solidFill>
                <a:latin typeface="Montserrat"/>
                <a:ea typeface="Montserrat"/>
                <a:cs typeface="Montserrat"/>
                <a:sym typeface="Montserrat"/>
              </a:rPr>
              <a:t>Statically</a:t>
            </a:r>
            <a:endParaRPr i="1">
              <a:solidFill>
                <a:schemeClr val="lt1"/>
              </a:solidFill>
              <a:latin typeface="Montserrat"/>
              <a:ea typeface="Montserrat"/>
              <a:cs typeface="Montserrat"/>
              <a:sym typeface="Montserrat"/>
            </a:endParaRPr>
          </a:p>
          <a:p>
            <a:pPr indent="0" lvl="0" marL="0" rtl="0" algn="ctr">
              <a:spcBef>
                <a:spcPts val="0"/>
              </a:spcBef>
              <a:spcAft>
                <a:spcPts val="0"/>
              </a:spcAft>
              <a:buNone/>
            </a:pPr>
            <a:r>
              <a:rPr i="1" lang="en">
                <a:solidFill>
                  <a:schemeClr val="lt1"/>
                </a:solidFill>
                <a:latin typeface="Montserrat"/>
                <a:ea typeface="Montserrat"/>
                <a:cs typeface="Montserrat"/>
                <a:sym typeface="Montserrat"/>
              </a:rPr>
              <a:t>Verified</a:t>
            </a:r>
            <a:endParaRPr i="1">
              <a:solidFill>
                <a:schemeClr val="lt1"/>
              </a:solidFill>
              <a:latin typeface="Montserrat"/>
              <a:ea typeface="Montserrat"/>
              <a:cs typeface="Montserrat"/>
              <a:sym typeface="Montserrat"/>
            </a:endParaRPr>
          </a:p>
          <a:p>
            <a:pPr indent="0" lvl="0" marL="0" rtl="0" algn="ctr">
              <a:spcBef>
                <a:spcPts val="0"/>
              </a:spcBef>
              <a:spcAft>
                <a:spcPts val="0"/>
              </a:spcAft>
              <a:buNone/>
            </a:pPr>
            <a:r>
              <a:rPr i="1" lang="en">
                <a:solidFill>
                  <a:schemeClr val="lt1"/>
                </a:solidFill>
                <a:latin typeface="Montserrat"/>
                <a:ea typeface="Montserrat"/>
                <a:cs typeface="Montserrat"/>
                <a:sym typeface="Montserrat"/>
              </a:rPr>
              <a:t>AST</a:t>
            </a:r>
            <a:endParaRPr i="1">
              <a:solidFill>
                <a:schemeClr val="lt1"/>
              </a:solidFill>
              <a:latin typeface="Montserrat"/>
              <a:ea typeface="Montserrat"/>
              <a:cs typeface="Montserrat"/>
              <a:sym typeface="Montserrat"/>
            </a:endParaRPr>
          </a:p>
        </p:txBody>
      </p:sp>
      <p:sp>
        <p:nvSpPr>
          <p:cNvPr id="122" name="Google Shape;122;p21"/>
          <p:cNvSpPr/>
          <p:nvPr/>
        </p:nvSpPr>
        <p:spPr>
          <a:xfrm rot="10800000">
            <a:off x="6497825" y="1531925"/>
            <a:ext cx="1961100" cy="1104900"/>
          </a:xfrm>
          <a:prstGeom prst="bentArrow">
            <a:avLst>
              <a:gd fmla="val 25000" name="adj1"/>
              <a:gd fmla="val 25000" name="adj2"/>
              <a:gd fmla="val 25000" name="adj3"/>
              <a:gd fmla="val 43750" name="adj4"/>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txBox="1"/>
          <p:nvPr/>
        </p:nvSpPr>
        <p:spPr>
          <a:xfrm>
            <a:off x="6964050" y="2162579"/>
            <a:ext cx="1125000" cy="28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Montserrat"/>
                <a:ea typeface="Montserrat"/>
                <a:cs typeface="Montserrat"/>
                <a:sym typeface="Montserrat"/>
              </a:rPr>
              <a:t>Interpreter</a:t>
            </a:r>
            <a:endParaRPr sz="1200">
              <a:solidFill>
                <a:schemeClr val="lt1"/>
              </a:solidFill>
              <a:latin typeface="Montserrat"/>
              <a:ea typeface="Montserrat"/>
              <a:cs typeface="Montserrat"/>
              <a:sym typeface="Montserrat"/>
            </a:endParaRPr>
          </a:p>
        </p:txBody>
      </p:sp>
      <p:sp>
        <p:nvSpPr>
          <p:cNvPr id="124" name="Google Shape;124;p21"/>
          <p:cNvSpPr/>
          <p:nvPr/>
        </p:nvSpPr>
        <p:spPr>
          <a:xfrm>
            <a:off x="4055600" y="2034937"/>
            <a:ext cx="2353500" cy="585000"/>
          </a:xfrm>
          <a:prstGeom prst="ribbon2">
            <a:avLst>
              <a:gd fmla="val 16667" name="adj1"/>
              <a:gd fmla="val 50000" name="adj2"/>
            </a:avLst>
          </a:prstGeom>
          <a:solidFill>
            <a:srgbClr val="FFE06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solidFill>
                  <a:schemeClr val="lt1"/>
                </a:solidFill>
                <a:latin typeface="Montserrat"/>
                <a:ea typeface="Montserrat"/>
                <a:cs typeface="Montserrat"/>
                <a:sym typeface="Montserrat"/>
              </a:rPr>
              <a:t>Output</a:t>
            </a:r>
            <a:endParaRPr i="1">
              <a:solidFill>
                <a:schemeClr val="lt1"/>
              </a:solidFill>
              <a:latin typeface="Montserrat"/>
              <a:ea typeface="Montserrat"/>
              <a:cs typeface="Montserrat"/>
              <a:sym typeface="Montserrat"/>
            </a:endParaRPr>
          </a:p>
        </p:txBody>
      </p:sp>
      <p:sp>
        <p:nvSpPr>
          <p:cNvPr id="125" name="Google Shape;125;p21"/>
          <p:cNvSpPr/>
          <p:nvPr/>
        </p:nvSpPr>
        <p:spPr>
          <a:xfrm rot="10800000">
            <a:off x="6223050" y="475225"/>
            <a:ext cx="1525500" cy="842100"/>
          </a:xfrm>
          <a:prstGeom prst="leftRightUpArrow">
            <a:avLst>
              <a:gd fmla="val 25000" name="adj1"/>
              <a:gd fmla="val 25000" name="adj2"/>
              <a:gd fmla="val 25000" name="adj3"/>
            </a:avLst>
          </a:prstGeom>
          <a:solidFill>
            <a:schemeClr val="dk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21"/>
          <p:cNvSpPr txBox="1"/>
          <p:nvPr/>
        </p:nvSpPr>
        <p:spPr>
          <a:xfrm>
            <a:off x="6394299" y="496394"/>
            <a:ext cx="1228500" cy="1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Montserrat"/>
                <a:ea typeface="Montserrat"/>
                <a:cs typeface="Montserrat"/>
                <a:sym typeface="Montserrat"/>
              </a:rPr>
              <a:t>Type Checker</a:t>
            </a:r>
            <a:endParaRPr sz="1200">
              <a:solidFill>
                <a:schemeClr val="lt1"/>
              </a:solidFill>
              <a:latin typeface="Montserrat"/>
              <a:ea typeface="Montserrat"/>
              <a:cs typeface="Montserrat"/>
              <a:sym typeface="Montserrat"/>
            </a:endParaRPr>
          </a:p>
        </p:txBody>
      </p:sp>
      <p:sp>
        <p:nvSpPr>
          <p:cNvPr id="127" name="Google Shape;127;p21"/>
          <p:cNvSpPr/>
          <p:nvPr/>
        </p:nvSpPr>
        <p:spPr>
          <a:xfrm>
            <a:off x="6260524" y="1274275"/>
            <a:ext cx="1450548" cy="584982"/>
          </a:xfrm>
          <a:prstGeom prst="irregularSeal1">
            <a:avLst/>
          </a:prstGeom>
          <a:solidFill>
            <a:srgbClr val="E8485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
                <a:solidFill>
                  <a:schemeClr val="lt1"/>
                </a:solidFill>
                <a:latin typeface="Montserrat"/>
                <a:ea typeface="Montserrat"/>
                <a:cs typeface="Montserrat"/>
                <a:sym typeface="Montserrat"/>
              </a:rPr>
              <a:t>Error!</a:t>
            </a:r>
            <a:endParaRPr i="1">
              <a:solidFill>
                <a:schemeClr val="lt1"/>
              </a:solidFill>
              <a:latin typeface="Montserrat"/>
              <a:ea typeface="Montserrat"/>
              <a:cs typeface="Montserrat"/>
              <a:sym typeface="Montserrat"/>
            </a:endParaRPr>
          </a:p>
        </p:txBody>
      </p:sp>
      <p:pic>
        <p:nvPicPr>
          <p:cNvPr id="128" name="Google Shape;128;p21"/>
          <p:cNvPicPr preferRelativeResize="0"/>
          <p:nvPr/>
        </p:nvPicPr>
        <p:blipFill>
          <a:blip r:embed="rId3">
            <a:alphaModFix/>
          </a:blip>
          <a:stretch>
            <a:fillRect/>
          </a:stretch>
        </p:blipFill>
        <p:spPr>
          <a:xfrm>
            <a:off x="3435963" y="2851437"/>
            <a:ext cx="2337413" cy="2218762"/>
          </a:xfrm>
          <a:prstGeom prst="rect">
            <a:avLst/>
          </a:prstGeom>
          <a:noFill/>
          <a:ln cap="flat" cmpd="sng" w="19050">
            <a:solidFill>
              <a:schemeClr val="dk2"/>
            </a:solidFill>
            <a:prstDash val="solid"/>
            <a:round/>
            <a:headEnd len="sm" w="sm" type="none"/>
            <a:tailEnd len="sm" w="sm" type="none"/>
          </a:ln>
        </p:spPr>
      </p:pic>
      <p:pic>
        <p:nvPicPr>
          <p:cNvPr id="129" name="Google Shape;129;p21"/>
          <p:cNvPicPr preferRelativeResize="0"/>
          <p:nvPr/>
        </p:nvPicPr>
        <p:blipFill>
          <a:blip r:embed="rId4">
            <a:alphaModFix/>
          </a:blip>
          <a:stretch>
            <a:fillRect/>
          </a:stretch>
        </p:blipFill>
        <p:spPr>
          <a:xfrm>
            <a:off x="5845975" y="2851426"/>
            <a:ext cx="3161224" cy="1020500"/>
          </a:xfrm>
          <a:prstGeom prst="rect">
            <a:avLst/>
          </a:prstGeom>
          <a:noFill/>
          <a:ln cap="flat" cmpd="sng" w="19050">
            <a:solidFill>
              <a:schemeClr val="dk2"/>
            </a:solidFill>
            <a:prstDash val="solid"/>
            <a:round/>
            <a:headEnd len="sm" w="sm" type="none"/>
            <a:tailEnd len="sm" w="sm" type="none"/>
          </a:ln>
        </p:spPr>
      </p:pic>
      <p:pic>
        <p:nvPicPr>
          <p:cNvPr id="130" name="Google Shape;130;p21"/>
          <p:cNvPicPr preferRelativeResize="0"/>
          <p:nvPr/>
        </p:nvPicPr>
        <p:blipFill>
          <a:blip r:embed="rId5">
            <a:alphaModFix/>
          </a:blip>
          <a:stretch>
            <a:fillRect/>
          </a:stretch>
        </p:blipFill>
        <p:spPr>
          <a:xfrm>
            <a:off x="5845984" y="4019302"/>
            <a:ext cx="2897941" cy="10509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