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3c591e9502_3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3c591e9502_3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Kapildev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3c740e62b5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3c740e62b5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3c459c17ac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3c459c17ac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Matthew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Rust uses linear types - RAII - Resource Acquisition is Initialization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3bbe17931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3bbe17931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Matthew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3c740e62b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3c740e62b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Matthew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3c740e62b5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3c740e62b5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3c740e62b5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3c740e62b5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3c740e62b5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3c740e62b5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3c740e62b5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3c740e62b5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3c740e62b5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3c740e62b5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3c740e62b5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3c740e62b5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3c591e9502_3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3c591e9502_3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Kapildev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3c459c17a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3c459c17a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Adam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3bbe179317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3bbe179317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Adam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3c740e62b5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3c740e62b5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Adam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3c459c17ac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3c459c17ac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Adam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3c591e9502_3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3c591e9502_3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c740e62b5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3c740e62b5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Adam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bbe17931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3bbe17931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Adam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3bbe17931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3bbe17931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Adam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3bbe17931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3bbe17931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Adam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3bbe17931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3bbe17931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Kapildev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3c740e62b5_1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3c740e62b5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Kapildev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3c459c17ac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3c459c17ac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Kapildev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21.png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4845" l="7027" r="7267" t="4926"/>
          <a:stretch/>
        </p:blipFill>
        <p:spPr>
          <a:xfrm rot="698504">
            <a:off x="7574636" y="3390449"/>
            <a:ext cx="1082028" cy="1518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113468">
            <a:off x="7789060" y="164709"/>
            <a:ext cx="1237181" cy="123718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RustBelt</a:t>
            </a:r>
            <a:r>
              <a:rPr lang="en"/>
              <a:t>: Securing the Foundations of the Rust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Language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i="1" lang="en" sz="1779"/>
              <a:t>● Adam McDaniel ● Alexander Krneta ● Matthew Jones ● Kapildev Neupane </a:t>
            </a:r>
            <a:r>
              <a:rPr i="1" lang="en" sz="1979"/>
              <a:t>●</a:t>
            </a:r>
            <a:endParaRPr i="1" sz="1779"/>
          </a:p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825" y="3437675"/>
            <a:ext cx="2555950" cy="170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1459050" y="2150850"/>
            <a:ext cx="6225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Enter:</a:t>
            </a:r>
            <a:r>
              <a:rPr lang="en"/>
              <a:t> The </a:t>
            </a:r>
            <a:r>
              <a:rPr lang="en">
                <a:solidFill>
                  <a:srgbClr val="E69138"/>
                </a:solidFill>
              </a:rPr>
              <a:t>Rust</a:t>
            </a:r>
            <a:r>
              <a:rPr lang="en"/>
              <a:t> Programming Language</a:t>
            </a:r>
            <a:endParaRPr/>
          </a:p>
        </p:txBody>
      </p:sp>
      <p:sp>
        <p:nvSpPr>
          <p:cNvPr id="140" name="Google Shape;14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311700" y="1389600"/>
            <a:ext cx="4119600" cy="35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242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20"/>
              <a:buChar char="●"/>
            </a:pPr>
            <a:r>
              <a:rPr lang="en" sz="1320"/>
              <a:t>Rust is a programming language, built on the research from Cyclone, with a better balance of safety and developer burden.</a:t>
            </a:r>
            <a:br>
              <a:rPr lang="en" sz="1320"/>
            </a:br>
            <a:endParaRPr b="1" i="1" sz="1320"/>
          </a:p>
          <a:p>
            <a:pPr indent="-31242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20"/>
              <a:buChar char="●"/>
            </a:pPr>
            <a:r>
              <a:rPr b="1" lang="en" sz="1320"/>
              <a:t>Rust avoids many of the pitfalls of Cyclone</a:t>
            </a:r>
            <a:r>
              <a:rPr b="1" lang="en" sz="1320"/>
              <a:t>:</a:t>
            </a:r>
            <a:endParaRPr b="1" sz="1320"/>
          </a:p>
          <a:p>
            <a:pPr indent="-312419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20"/>
              <a:buChar char="○"/>
            </a:pPr>
            <a:r>
              <a:rPr lang="en" sz="1320"/>
              <a:t>The same pointer/reference types as C++, </a:t>
            </a:r>
            <a:r>
              <a:rPr i="1" lang="en" sz="1320"/>
              <a:t>no extra types needed</a:t>
            </a:r>
            <a:r>
              <a:rPr lang="en" sz="1320"/>
              <a:t>.</a:t>
            </a:r>
            <a:br>
              <a:rPr lang="en" sz="1320"/>
            </a:br>
            <a:endParaRPr sz="1320"/>
          </a:p>
          <a:p>
            <a:pPr indent="-312419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20"/>
              <a:buChar char="○"/>
            </a:pPr>
            <a:r>
              <a:rPr lang="en" sz="1320"/>
              <a:t>Pointer lifetimes are inferred — </a:t>
            </a:r>
            <a:r>
              <a:rPr i="1" lang="en" sz="1320"/>
              <a:t>little to no developer burden</a:t>
            </a:r>
            <a:r>
              <a:rPr lang="en" sz="1320"/>
              <a:t>.</a:t>
            </a:r>
            <a:br>
              <a:rPr lang="en" sz="1320"/>
            </a:br>
            <a:endParaRPr sz="1320"/>
          </a:p>
          <a:p>
            <a:pPr indent="-312419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20"/>
              <a:buChar char="○"/>
            </a:pPr>
            <a:r>
              <a:rPr lang="en" sz="1320"/>
              <a:t>Pointer arithmetic, type casts, etc. are allowed, unlike Cyclone.</a:t>
            </a:r>
            <a:endParaRPr sz="1320"/>
          </a:p>
        </p:txBody>
      </p:sp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555600"/>
            <a:ext cx="3435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Rust Programming Language</a:t>
            </a:r>
            <a:endParaRPr/>
          </a:p>
        </p:txBody>
      </p:sp>
      <p:cxnSp>
        <p:nvCxnSpPr>
          <p:cNvPr id="147" name="Google Shape;147;p23"/>
          <p:cNvCxnSpPr/>
          <p:nvPr/>
        </p:nvCxnSpPr>
        <p:spPr>
          <a:xfrm>
            <a:off x="4507625" y="289800"/>
            <a:ext cx="21900" cy="45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1975" y="105525"/>
            <a:ext cx="3936525" cy="248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3175" y="2883160"/>
            <a:ext cx="1449275" cy="2152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0022" y="3082525"/>
            <a:ext cx="1916458" cy="1771167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3"/>
          <p:cNvSpPr txBox="1"/>
          <p:nvPr/>
        </p:nvSpPr>
        <p:spPr>
          <a:xfrm>
            <a:off x="4431437" y="2571750"/>
            <a:ext cx="46947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2"/>
                </a:solidFill>
              </a:rPr>
              <a:t>Figure 8: </a:t>
            </a:r>
            <a:r>
              <a:rPr lang="en" sz="1000">
                <a:solidFill>
                  <a:schemeClr val="lt2"/>
                </a:solidFill>
              </a:rPr>
              <a:t>Rust’s in comparison to C++ and Haskell’s design choices</a:t>
            </a:r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0"/>
              <a:t>Rust’s Memory Model:</a:t>
            </a:r>
            <a:br>
              <a:rPr lang="en" sz="2150"/>
            </a:br>
            <a:r>
              <a:rPr lang="en" sz="2150"/>
              <a:t>Ownership &amp; Borrowing</a:t>
            </a:r>
            <a:endParaRPr sz="2150"/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5025" y="88312"/>
            <a:ext cx="3320901" cy="469957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4"/>
          <p:cNvSpPr txBox="1"/>
          <p:nvPr/>
        </p:nvSpPr>
        <p:spPr>
          <a:xfrm>
            <a:off x="5550675" y="4787888"/>
            <a:ext cx="27696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2"/>
                </a:solidFill>
              </a:rPr>
              <a:t>Figure 9:</a:t>
            </a:r>
            <a:r>
              <a:rPr lang="en" sz="900">
                <a:solidFill>
                  <a:schemeClr val="lt2"/>
                </a:solidFill>
              </a:rPr>
              <a:t> Rust’s ownership and borrowing rules</a:t>
            </a:r>
            <a:endParaRPr sz="900">
              <a:solidFill>
                <a:schemeClr val="lt2"/>
              </a:solidFill>
            </a:endParaRPr>
          </a:p>
        </p:txBody>
      </p:sp>
      <p:cxnSp>
        <p:nvCxnSpPr>
          <p:cNvPr id="160" name="Google Shape;160;p24"/>
          <p:cNvCxnSpPr/>
          <p:nvPr/>
        </p:nvCxnSpPr>
        <p:spPr>
          <a:xfrm>
            <a:off x="4764775" y="289800"/>
            <a:ext cx="21900" cy="45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Google Shape;16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311700" y="1381075"/>
            <a:ext cx="432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Rust’s introduces a new strategy for managing memory: the ownership and borrowing model.</a:t>
            </a:r>
            <a:br>
              <a:rPr lang="en" sz="1200"/>
            </a:b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borrow checker enforces just the following four rules to enable Rust’s safety guarantees: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/>
              <a:t>Each value has a single owner</a:t>
            </a:r>
            <a:r>
              <a:rPr lang="en"/>
              <a:t> (one variable owns the data)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/>
              <a:t>When the value goes out of scope, it is dropped</a:t>
            </a:r>
            <a:r>
              <a:rPr lang="en"/>
              <a:t> (memory is freed)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You may have </a:t>
            </a:r>
            <a:r>
              <a:rPr lang="en"/>
              <a:t>exactly </a:t>
            </a:r>
            <a:r>
              <a:rPr i="1" lang="en"/>
              <a:t>one</a:t>
            </a:r>
            <a:r>
              <a:rPr lang="en"/>
              <a:t> </a:t>
            </a:r>
            <a:r>
              <a:rPr i="1" lang="en"/>
              <a:t>mutable</a:t>
            </a:r>
            <a:r>
              <a:rPr lang="en"/>
              <a:t> </a:t>
            </a:r>
            <a:r>
              <a:rPr i="1" lang="en"/>
              <a:t>reference</a:t>
            </a:r>
            <a:r>
              <a:rPr lang="en"/>
              <a:t> </a:t>
            </a:r>
            <a:r>
              <a:rPr b="1" i="1" lang="en"/>
              <a:t>or</a:t>
            </a:r>
            <a:r>
              <a:rPr lang="en"/>
              <a:t> </a:t>
            </a:r>
            <a:r>
              <a:rPr i="1" lang="en"/>
              <a:t>infinite immutable references</a:t>
            </a:r>
            <a:r>
              <a:rPr lang="en"/>
              <a:t> to a value at a time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/>
              <a:t>Live r</a:t>
            </a:r>
            <a:r>
              <a:rPr b="1" lang="en"/>
              <a:t>eferences must always be valid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311700" y="1152475"/>
            <a:ext cx="4324800" cy="37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Rust’s innovative memory model allows developers to access all the </a:t>
            </a:r>
            <a:r>
              <a:rPr i="1" lang="en" sz="1200"/>
              <a:t>usefulness</a:t>
            </a:r>
            <a:r>
              <a:rPr lang="en" sz="1200"/>
              <a:t> of languages like C++, while eliminating memory errors.</a:t>
            </a:r>
            <a:br>
              <a:rPr lang="en" sz="1200"/>
            </a:b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ownership and borrowing model </a:t>
            </a:r>
            <a:r>
              <a:rPr i="1" lang="en" sz="1200"/>
              <a:t>statically</a:t>
            </a:r>
            <a:r>
              <a:rPr lang="en" sz="1200"/>
              <a:t> guarantees:</a:t>
            </a:r>
            <a:endParaRPr i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i="1" lang="en"/>
              <a:t>Automatic memory management without GC!</a:t>
            </a:r>
            <a:endParaRPr b="1" i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i="1" lang="en"/>
              <a:t>No use-after-free</a:t>
            </a:r>
            <a:endParaRPr i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i="1" lang="en"/>
              <a:t>No double-frees</a:t>
            </a:r>
            <a:endParaRPr i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i="1" lang="en"/>
              <a:t>No null-pointer dereferences</a:t>
            </a:r>
            <a:endParaRPr i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i="1" lang="en"/>
              <a:t>No thread data races</a:t>
            </a:r>
            <a:br>
              <a:rPr i="1" lang="en"/>
            </a:br>
            <a:endParaRPr i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Ownership and borrowing also enables optimizations that are impossible for C++</a:t>
            </a:r>
            <a:br>
              <a:rPr lang="en" sz="1200"/>
            </a:b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Enforcing a single variable “owner” per value permits powerful strict-aliasing optimizations</a:t>
            </a:r>
            <a:endParaRPr/>
          </a:p>
        </p:txBody>
      </p:sp>
      <p:sp>
        <p:nvSpPr>
          <p:cNvPr id="168" name="Google Shape;168;p25"/>
          <p:cNvSpPr txBox="1"/>
          <p:nvPr>
            <p:ph type="title"/>
          </p:nvPr>
        </p:nvSpPr>
        <p:spPr>
          <a:xfrm>
            <a:off x="311700" y="209100"/>
            <a:ext cx="384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Benefits Of Ownership &amp; Borrowing</a:t>
            </a:r>
            <a:endParaRPr/>
          </a:p>
        </p:txBody>
      </p:sp>
      <p:sp>
        <p:nvSpPr>
          <p:cNvPr id="169" name="Google Shape;169;p25"/>
          <p:cNvSpPr txBox="1"/>
          <p:nvPr/>
        </p:nvSpPr>
        <p:spPr>
          <a:xfrm>
            <a:off x="5117125" y="4789525"/>
            <a:ext cx="36351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2"/>
                </a:solidFill>
              </a:rPr>
              <a:t>Figure 11:</a:t>
            </a:r>
            <a:r>
              <a:rPr lang="en" sz="900">
                <a:solidFill>
                  <a:schemeClr val="lt2"/>
                </a:solidFill>
              </a:rPr>
              <a:t> Rust performing an exorcism against access violations.</a:t>
            </a:r>
            <a:endParaRPr sz="900">
              <a:solidFill>
                <a:schemeClr val="lt2"/>
              </a:solidFill>
            </a:endParaRPr>
          </a:p>
        </p:txBody>
      </p:sp>
      <p:cxnSp>
        <p:nvCxnSpPr>
          <p:cNvPr id="170" name="Google Shape;170;p25"/>
          <p:cNvCxnSpPr/>
          <p:nvPr/>
        </p:nvCxnSpPr>
        <p:spPr>
          <a:xfrm>
            <a:off x="4826300" y="289800"/>
            <a:ext cx="21900" cy="45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2" name="Google Shape;1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5761" y="2980550"/>
            <a:ext cx="2021053" cy="1808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260078">
            <a:off x="5093365" y="3366145"/>
            <a:ext cx="1636347" cy="650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5"/>
          <p:cNvPicPr preferRelativeResize="0"/>
          <p:nvPr/>
        </p:nvPicPr>
        <p:blipFill rotWithShape="1">
          <a:blip r:embed="rId5">
            <a:alphaModFix/>
          </a:blip>
          <a:srcRect b="0" l="0" r="16929" t="0"/>
          <a:stretch/>
        </p:blipFill>
        <p:spPr>
          <a:xfrm>
            <a:off x="4958825" y="166600"/>
            <a:ext cx="4105999" cy="251249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5"/>
          <p:cNvSpPr txBox="1"/>
          <p:nvPr/>
        </p:nvSpPr>
        <p:spPr>
          <a:xfrm>
            <a:off x="5194263" y="2600588"/>
            <a:ext cx="36351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2"/>
                </a:solidFill>
              </a:rPr>
              <a:t>Figure 10:</a:t>
            </a:r>
            <a:r>
              <a:rPr lang="en" sz="900">
                <a:solidFill>
                  <a:schemeClr val="lt2"/>
                </a:solidFill>
              </a:rPr>
              <a:t> Rust’s borrowing semantics through an example.</a:t>
            </a:r>
            <a:endParaRPr sz="9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1459050" y="2150850"/>
            <a:ext cx="6225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Rust is so safe, it must give up expressiveness… right?</a:t>
            </a:r>
            <a:endParaRPr/>
          </a:p>
        </p:txBody>
      </p:sp>
      <p:sp>
        <p:nvSpPr>
          <p:cNvPr id="181" name="Google Shape;18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1459050" y="2150850"/>
            <a:ext cx="6225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Tour</a:t>
            </a:r>
            <a:r>
              <a:rPr lang="en"/>
              <a:t> </a:t>
            </a:r>
            <a:r>
              <a:rPr lang="en"/>
              <a:t>De</a:t>
            </a:r>
            <a:r>
              <a:rPr lang="en"/>
              <a:t> </a:t>
            </a:r>
            <a:r>
              <a:rPr lang="en"/>
              <a:t>Force Of Rust’s Expressiveness</a:t>
            </a:r>
            <a:endParaRPr/>
          </a:p>
        </p:txBody>
      </p:sp>
      <p:sp>
        <p:nvSpPr>
          <p:cNvPr id="187" name="Google Shape;18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idx="1" type="body"/>
          </p:nvPr>
        </p:nvSpPr>
        <p:spPr>
          <a:xfrm>
            <a:off x="311700" y="1389600"/>
            <a:ext cx="4119600" cy="35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242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20"/>
              <a:buChar char="●"/>
            </a:pPr>
            <a:r>
              <a:rPr lang="en" sz="1320"/>
              <a:t>To the right is an example program that shows </a:t>
            </a:r>
            <a:r>
              <a:rPr lang="en" sz="1320"/>
              <a:t>some of Rust’s expressive power: </a:t>
            </a:r>
            <a:r>
              <a:rPr lang="en" sz="1320" u="sng"/>
              <a:t>it’s similar to typical C++ code.</a:t>
            </a:r>
            <a:br>
              <a:rPr lang="en" sz="1320"/>
            </a:br>
            <a:endParaRPr sz="1320"/>
          </a:p>
          <a:p>
            <a:pPr indent="-31242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20"/>
              <a:buChar char="●"/>
            </a:pPr>
            <a:r>
              <a:rPr b="1" lang="en" sz="1320"/>
              <a:t>No safety annotations to be found!</a:t>
            </a:r>
            <a:r>
              <a:rPr lang="en" sz="1320"/>
              <a:t> Programmers can focus on what matters.</a:t>
            </a:r>
            <a:br>
              <a:rPr lang="en" sz="1320"/>
            </a:br>
            <a:endParaRPr sz="1320"/>
          </a:p>
          <a:p>
            <a:pPr indent="-31242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20"/>
              <a:buChar char="●"/>
            </a:pPr>
            <a:r>
              <a:rPr lang="en" sz="1320"/>
              <a:t>Zero-cost abstractions: Rust programs perform on-par with manually managed C++ code.</a:t>
            </a:r>
            <a:endParaRPr sz="1320"/>
          </a:p>
          <a:p>
            <a:pPr indent="-312419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20"/>
              <a:buChar char="○"/>
            </a:pPr>
            <a:r>
              <a:rPr lang="en" sz="1320"/>
              <a:t>No runtime cost for safety!</a:t>
            </a:r>
            <a:endParaRPr sz="1320"/>
          </a:p>
        </p:txBody>
      </p:sp>
      <p:sp>
        <p:nvSpPr>
          <p:cNvPr id="193" name="Google Shape;193;p28"/>
          <p:cNvSpPr txBox="1"/>
          <p:nvPr>
            <p:ph type="title"/>
          </p:nvPr>
        </p:nvSpPr>
        <p:spPr>
          <a:xfrm>
            <a:off x="311700" y="555600"/>
            <a:ext cx="3878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Rust Is Expressive Without Compromise</a:t>
            </a:r>
            <a:endParaRPr/>
          </a:p>
        </p:txBody>
      </p:sp>
      <p:cxnSp>
        <p:nvCxnSpPr>
          <p:cNvPr id="194" name="Google Shape;194;p28"/>
          <p:cNvCxnSpPr/>
          <p:nvPr/>
        </p:nvCxnSpPr>
        <p:spPr>
          <a:xfrm>
            <a:off x="4583825" y="289800"/>
            <a:ext cx="21900" cy="45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" name="Google Shape;19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6" name="Google Shape;19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2050" y="289800"/>
            <a:ext cx="3940967" cy="4358418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8"/>
          <p:cNvSpPr txBox="1"/>
          <p:nvPr/>
        </p:nvSpPr>
        <p:spPr>
          <a:xfrm>
            <a:off x="4902050" y="4787900"/>
            <a:ext cx="39411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2"/>
                </a:solidFill>
              </a:rPr>
              <a:t>Figure 12:</a:t>
            </a:r>
            <a:r>
              <a:rPr lang="en" sz="900">
                <a:solidFill>
                  <a:schemeClr val="lt2"/>
                </a:solidFill>
              </a:rPr>
              <a:t> An example Rust program implementing a 2D point data-type.</a:t>
            </a:r>
            <a:endParaRPr sz="9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idx="1" type="body"/>
          </p:nvPr>
        </p:nvSpPr>
        <p:spPr>
          <a:xfrm>
            <a:off x="311700" y="1389600"/>
            <a:ext cx="4119600" cy="35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242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20"/>
              <a:buChar char="●"/>
            </a:pPr>
            <a:r>
              <a:rPr lang="en" sz="1320"/>
              <a:t>Despite its great performance and safety guarantees, it often feels like there’s no trade-offs.</a:t>
            </a:r>
            <a:br>
              <a:rPr lang="en" sz="1320"/>
            </a:br>
            <a:endParaRPr sz="1320"/>
          </a:p>
          <a:p>
            <a:pPr indent="-31242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20"/>
              <a:buChar char="●"/>
            </a:pPr>
            <a:r>
              <a:rPr lang="en" sz="1320" u="sng"/>
              <a:t>This example converts </a:t>
            </a:r>
            <a:r>
              <a:rPr lang="en" sz="1320" u="sng"/>
              <a:t>a </a:t>
            </a:r>
            <a:r>
              <a:rPr lang="en" sz="1320" u="sng"/>
              <a:t>custom data-structure to/from JSON</a:t>
            </a:r>
            <a:r>
              <a:rPr lang="en" sz="1320"/>
              <a:t>, while gracefully handling possible errors.</a:t>
            </a:r>
            <a:br>
              <a:rPr lang="en" sz="1320"/>
            </a:br>
            <a:endParaRPr sz="1320"/>
          </a:p>
          <a:p>
            <a:pPr indent="-31242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20"/>
              <a:buChar char="●"/>
            </a:pPr>
            <a:r>
              <a:rPr lang="en" sz="1320"/>
              <a:t>An equivalent program in C++ would be more complex</a:t>
            </a:r>
            <a:r>
              <a:rPr lang="en" sz="1320"/>
              <a:t>, and can’t </a:t>
            </a:r>
            <a:r>
              <a:rPr lang="en" sz="1320"/>
              <a:t>statically generalize for arbitrary custom data-types in the same way.</a:t>
            </a:r>
            <a:endParaRPr sz="1320"/>
          </a:p>
        </p:txBody>
      </p:sp>
      <p:sp>
        <p:nvSpPr>
          <p:cNvPr id="203" name="Google Shape;203;p29"/>
          <p:cNvSpPr txBox="1"/>
          <p:nvPr>
            <p:ph type="title"/>
          </p:nvPr>
        </p:nvSpPr>
        <p:spPr>
          <a:xfrm>
            <a:off x="311700" y="555600"/>
            <a:ext cx="3878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Rust Is Expressive Without Compromise</a:t>
            </a:r>
            <a:endParaRPr/>
          </a:p>
        </p:txBody>
      </p:sp>
      <p:cxnSp>
        <p:nvCxnSpPr>
          <p:cNvPr id="204" name="Google Shape;204;p29"/>
          <p:cNvCxnSpPr/>
          <p:nvPr/>
        </p:nvCxnSpPr>
        <p:spPr>
          <a:xfrm>
            <a:off x="4507625" y="289800"/>
            <a:ext cx="21900" cy="45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" name="Google Shape;20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29"/>
          <p:cNvSpPr txBox="1"/>
          <p:nvPr/>
        </p:nvSpPr>
        <p:spPr>
          <a:xfrm>
            <a:off x="5227137" y="3263175"/>
            <a:ext cx="31992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2"/>
                </a:solidFill>
              </a:rPr>
              <a:t>Figure 13:</a:t>
            </a:r>
            <a:r>
              <a:rPr lang="en" sz="900">
                <a:solidFill>
                  <a:schemeClr val="lt2"/>
                </a:solidFill>
              </a:rPr>
              <a:t> Convert custom data-types to/from JSON.</a:t>
            </a:r>
            <a:endParaRPr sz="900">
              <a:solidFill>
                <a:schemeClr val="lt2"/>
              </a:solidFill>
            </a:endParaRPr>
          </a:p>
        </p:txBody>
      </p:sp>
      <p:pic>
        <p:nvPicPr>
          <p:cNvPr id="207" name="Google Shape;20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1850" y="113700"/>
            <a:ext cx="3509750" cy="315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5949" y="3551793"/>
            <a:ext cx="2261549" cy="1225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9"/>
          <p:cNvSpPr txBox="1"/>
          <p:nvPr/>
        </p:nvSpPr>
        <p:spPr>
          <a:xfrm>
            <a:off x="5071875" y="4777500"/>
            <a:ext cx="35097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2"/>
                </a:solidFill>
              </a:rPr>
              <a:t>Figure 14:</a:t>
            </a:r>
            <a:r>
              <a:rPr lang="en" sz="900">
                <a:solidFill>
                  <a:schemeClr val="lt2"/>
                </a:solidFill>
              </a:rPr>
              <a:t> Program output for bidirectional JSON conversion.</a:t>
            </a:r>
            <a:endParaRPr sz="9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>
            <p:ph idx="1" type="body"/>
          </p:nvPr>
        </p:nvSpPr>
        <p:spPr>
          <a:xfrm>
            <a:off x="311700" y="1389600"/>
            <a:ext cx="4119600" cy="35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242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20"/>
              <a:buChar char="●"/>
            </a:pPr>
            <a:r>
              <a:rPr lang="en" sz="1320"/>
              <a:t>Here, we implement a simple command-line argument parser.</a:t>
            </a:r>
            <a:br>
              <a:rPr lang="en" sz="1320"/>
            </a:br>
            <a:endParaRPr sz="1320"/>
          </a:p>
          <a:p>
            <a:pPr indent="-312419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20"/>
              <a:buChar char="○"/>
            </a:pPr>
            <a:r>
              <a:rPr lang="en" sz="1320"/>
              <a:t>Rust auto-generates the </a:t>
            </a:r>
            <a:r>
              <a:rPr lang="en" sz="900">
                <a:solidFill>
                  <a:srgbClr val="23D18C"/>
                </a:solidFill>
                <a:latin typeface="Courier New"/>
                <a:ea typeface="Courier New"/>
                <a:cs typeface="Courier New"/>
                <a:sym typeface="Courier New"/>
              </a:rPr>
              <a:t>parse</a:t>
            </a:r>
            <a:r>
              <a:rPr lang="en" sz="900">
                <a:solidFill>
                  <a:srgbClr val="23D18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20"/>
              <a:t>method for our arguments, which are parsed into the fields of our </a:t>
            </a:r>
            <a:r>
              <a:rPr lang="en" sz="900">
                <a:solidFill>
                  <a:srgbClr val="00CECB"/>
                </a:solidFill>
                <a:latin typeface="Courier New"/>
                <a:ea typeface="Courier New"/>
                <a:cs typeface="Courier New"/>
                <a:sym typeface="Courier New"/>
              </a:rPr>
              <a:t>Args </a:t>
            </a:r>
            <a:r>
              <a:rPr lang="en" sz="1320"/>
              <a:t>struct.</a:t>
            </a:r>
            <a:br>
              <a:rPr lang="en" sz="1320"/>
            </a:br>
            <a:endParaRPr sz="1320"/>
          </a:p>
          <a:p>
            <a:pPr indent="-31242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20"/>
              <a:buChar char="●"/>
            </a:pPr>
            <a:r>
              <a:rPr lang="en" sz="1320"/>
              <a:t>Any user can create and publish their own convenient libraries, just like this one!</a:t>
            </a:r>
            <a:endParaRPr sz="1320"/>
          </a:p>
        </p:txBody>
      </p:sp>
      <p:sp>
        <p:nvSpPr>
          <p:cNvPr id="215" name="Google Shape;215;p30"/>
          <p:cNvSpPr txBox="1"/>
          <p:nvPr>
            <p:ph type="title"/>
          </p:nvPr>
        </p:nvSpPr>
        <p:spPr>
          <a:xfrm>
            <a:off x="311700" y="555600"/>
            <a:ext cx="3878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Rust Is Expressive Without Compromise</a:t>
            </a:r>
            <a:endParaRPr/>
          </a:p>
        </p:txBody>
      </p:sp>
      <p:cxnSp>
        <p:nvCxnSpPr>
          <p:cNvPr id="216" name="Google Shape;216;p30"/>
          <p:cNvCxnSpPr/>
          <p:nvPr/>
        </p:nvCxnSpPr>
        <p:spPr>
          <a:xfrm>
            <a:off x="4507625" y="289800"/>
            <a:ext cx="21900" cy="45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" name="Google Shape;21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8" name="Google Shape;218;p30"/>
          <p:cNvSpPr txBox="1"/>
          <p:nvPr/>
        </p:nvSpPr>
        <p:spPr>
          <a:xfrm>
            <a:off x="5222712" y="3009613"/>
            <a:ext cx="31992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2"/>
                </a:solidFill>
              </a:rPr>
              <a:t>Figure 15:</a:t>
            </a:r>
            <a:r>
              <a:rPr lang="en" sz="900">
                <a:solidFill>
                  <a:schemeClr val="lt2"/>
                </a:solidFill>
              </a:rPr>
              <a:t> Parse command line arguments.</a:t>
            </a:r>
            <a:endParaRPr sz="900">
              <a:solidFill>
                <a:schemeClr val="lt2"/>
              </a:solidFill>
            </a:endParaRPr>
          </a:p>
        </p:txBody>
      </p:sp>
      <p:pic>
        <p:nvPicPr>
          <p:cNvPr id="219" name="Google Shape;21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463" y="663238"/>
            <a:ext cx="4309676" cy="2346379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0"/>
          <p:cNvSpPr txBox="1"/>
          <p:nvPr/>
        </p:nvSpPr>
        <p:spPr>
          <a:xfrm>
            <a:off x="5222700" y="4663213"/>
            <a:ext cx="31992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2"/>
                </a:solidFill>
              </a:rPr>
              <a:t>Figure 16:</a:t>
            </a:r>
            <a:r>
              <a:rPr lang="en" sz="900">
                <a:solidFill>
                  <a:schemeClr val="lt2"/>
                </a:solidFill>
              </a:rPr>
              <a:t> The “help” output of the program.</a:t>
            </a:r>
            <a:endParaRPr sz="900">
              <a:solidFill>
                <a:schemeClr val="lt2"/>
              </a:solidFill>
            </a:endParaRPr>
          </a:p>
        </p:txBody>
      </p:sp>
      <p:pic>
        <p:nvPicPr>
          <p:cNvPr id="221" name="Google Shape;22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7663" y="3379850"/>
            <a:ext cx="3109299" cy="128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/>
          <p:nvPr>
            <p:ph type="title"/>
          </p:nvPr>
        </p:nvSpPr>
        <p:spPr>
          <a:xfrm>
            <a:off x="1459050" y="2150850"/>
            <a:ext cx="6225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</a:t>
            </a:r>
            <a:r>
              <a:rPr lang="en"/>
              <a:t>Rust’s Soundness Proof And </a:t>
            </a:r>
            <a:r>
              <a:rPr lang="en"/>
              <a:t>Sequent Calculus</a:t>
            </a:r>
            <a:endParaRPr/>
          </a:p>
        </p:txBody>
      </p:sp>
      <p:sp>
        <p:nvSpPr>
          <p:cNvPr id="227" name="Google Shape;22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389600"/>
            <a:ext cx="3804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The selected paper for this presentation covers two main topics:</a:t>
            </a:r>
            <a:br>
              <a:rPr b="1" lang="en"/>
            </a:b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The history of adding safety to C-like languages. Rust was born out of research exploring a safe dialect of C: Cyclone.</a:t>
            </a:r>
            <a:br>
              <a:rPr lang="en"/>
            </a:b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The paper presents a formal proof for Rust’s type system: Rust’s memory safety guarantees are 100% sound, checked using the </a:t>
            </a:r>
            <a:r>
              <a:rPr b="1" lang="en"/>
              <a:t>Coq</a:t>
            </a:r>
            <a:r>
              <a:rPr lang="en"/>
              <a:t> theorem proving assistant.</a:t>
            </a:r>
            <a:br>
              <a:rPr lang="en"/>
            </a:b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u="sng"/>
              <a:t>Ultimately, this paper is about demonstrating the real developer productivity benefits of Rust’s memory model.</a:t>
            </a:r>
            <a:endParaRPr u="sng"/>
          </a:p>
        </p:txBody>
      </p:sp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555600"/>
            <a:ext cx="40026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 Overview: </a:t>
            </a:r>
            <a:r>
              <a:rPr lang="en"/>
              <a:t>Rust’s Type System Formally Verified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9702" y="22012"/>
            <a:ext cx="372488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5029715" y="4838700"/>
            <a:ext cx="3724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2"/>
                </a:solidFill>
              </a:rPr>
              <a:t>Figure 1:</a:t>
            </a:r>
            <a:r>
              <a:rPr lang="en" sz="900">
                <a:solidFill>
                  <a:schemeClr val="lt2"/>
                </a:solidFill>
              </a:rPr>
              <a:t> Rust’s type-system rules formalized in Sequent Calculus</a:t>
            </a:r>
            <a:endParaRPr sz="900">
              <a:solidFill>
                <a:schemeClr val="lt2"/>
              </a:solidFill>
            </a:endParaRPr>
          </a:p>
        </p:txBody>
      </p:sp>
      <p:cxnSp>
        <p:nvCxnSpPr>
          <p:cNvPr id="68" name="Google Shape;68;p14"/>
          <p:cNvCxnSpPr/>
          <p:nvPr/>
        </p:nvCxnSpPr>
        <p:spPr>
          <a:xfrm>
            <a:off x="4459975" y="289800"/>
            <a:ext cx="21900" cy="45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>
            <p:ph idx="1" type="body"/>
          </p:nvPr>
        </p:nvSpPr>
        <p:spPr>
          <a:xfrm>
            <a:off x="311700" y="1323575"/>
            <a:ext cx="41484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The notation used in this paper to formally communicate the type system rules is called “</a:t>
            </a:r>
            <a:r>
              <a:rPr b="1" lang="en"/>
              <a:t>Sequent Calculus</a:t>
            </a:r>
            <a:r>
              <a:rPr lang="en"/>
              <a:t>”</a:t>
            </a:r>
            <a:br>
              <a:rPr lang="en"/>
            </a:b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The top of a sequent calculus rule denotes a condition. The top expression implies the bottom expression.</a:t>
            </a:r>
            <a:br>
              <a:rPr lang="en"/>
            </a:b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Condition #1: </a:t>
            </a:r>
            <a:r>
              <a:rPr lang="en"/>
              <a:t>Γ | E; L ⊢ 𝜅 alive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Given a type environment Γ with an expression context E and a lifetime context L, such that the lifetime </a:t>
            </a:r>
            <a:r>
              <a:rPr lang="en"/>
              <a:t>𝜅 is judged to be “alive”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Condition #2: </a:t>
            </a:r>
            <a:r>
              <a:rPr lang="en"/>
              <a:t>Γ | E; L ⊢ 𝜅 ⊆</a:t>
            </a:r>
            <a:r>
              <a:rPr baseline="-25000" lang="en"/>
              <a:t> </a:t>
            </a:r>
            <a:r>
              <a:rPr lang="en"/>
              <a:t>𝜅′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The lifetime </a:t>
            </a:r>
            <a:r>
              <a:rPr lang="en"/>
              <a:t>𝜅 is included in 𝜅′ — meaning that the lifetime 𝜅 is outlived by 𝜅′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Conclusion: </a:t>
            </a:r>
            <a:r>
              <a:rPr lang="en"/>
              <a:t>E; L </a:t>
            </a:r>
            <a:r>
              <a:rPr lang="en"/>
              <a:t>⊢ 𝜅′ alive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If </a:t>
            </a:r>
            <a:r>
              <a:rPr lang="en"/>
              <a:t>𝜅 is alive in the environment, and 𝜅′ outlives 𝜅, then 𝜅′ is alive.</a:t>
            </a:r>
            <a:endParaRPr/>
          </a:p>
        </p:txBody>
      </p:sp>
      <p:sp>
        <p:nvSpPr>
          <p:cNvPr id="233" name="Google Shape;233;p32"/>
          <p:cNvSpPr txBox="1"/>
          <p:nvPr>
            <p:ph type="title"/>
          </p:nvPr>
        </p:nvSpPr>
        <p:spPr>
          <a:xfrm>
            <a:off x="311700" y="555600"/>
            <a:ext cx="3828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Explaining The Formal Proof Notation By Example #1</a:t>
            </a:r>
            <a:endParaRPr/>
          </a:p>
        </p:txBody>
      </p:sp>
      <p:sp>
        <p:nvSpPr>
          <p:cNvPr id="234" name="Google Shape;234;p32"/>
          <p:cNvSpPr txBox="1"/>
          <p:nvPr/>
        </p:nvSpPr>
        <p:spPr>
          <a:xfrm>
            <a:off x="4842799" y="1398500"/>
            <a:ext cx="3957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2"/>
                </a:solidFill>
              </a:rPr>
              <a:t>If a lifetime</a:t>
            </a:r>
            <a:r>
              <a:rPr lang="en">
                <a:solidFill>
                  <a:schemeClr val="lt2"/>
                </a:solidFill>
              </a:rPr>
              <a:t> 𝜅 is alive, and</a:t>
            </a:r>
            <a:r>
              <a:rPr lang="en">
                <a:solidFill>
                  <a:schemeClr val="lt2"/>
                </a:solidFill>
              </a:rPr>
              <a:t> </a:t>
            </a:r>
            <a:r>
              <a:rPr lang="en">
                <a:solidFill>
                  <a:schemeClr val="lt2"/>
                </a:solidFill>
              </a:rPr>
              <a:t>𝜅′ outlives 𝜅, then 𝜅′ must also be alive.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235" name="Google Shape;235;p32"/>
          <p:cNvCxnSpPr/>
          <p:nvPr/>
        </p:nvCxnSpPr>
        <p:spPr>
          <a:xfrm>
            <a:off x="4459975" y="289800"/>
            <a:ext cx="21900" cy="45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" name="Google Shape;23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7" name="Google Shape;23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7951" y="2201287"/>
            <a:ext cx="4346674" cy="121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 txBox="1"/>
          <p:nvPr>
            <p:ph type="title"/>
          </p:nvPr>
        </p:nvSpPr>
        <p:spPr>
          <a:xfrm>
            <a:off x="311700" y="555600"/>
            <a:ext cx="3793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Explaining The Formal Proof Notation By Example #2</a:t>
            </a:r>
            <a:endParaRPr/>
          </a:p>
        </p:txBody>
      </p:sp>
      <p:pic>
        <p:nvPicPr>
          <p:cNvPr id="243" name="Google Shape;24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1451" y="1859425"/>
            <a:ext cx="3707074" cy="1597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4" name="Google Shape;244;p33"/>
          <p:cNvCxnSpPr/>
          <p:nvPr/>
        </p:nvCxnSpPr>
        <p:spPr>
          <a:xfrm>
            <a:off x="4459975" y="289800"/>
            <a:ext cx="21900" cy="45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" name="Google Shape;245;p33"/>
          <p:cNvSpPr txBox="1"/>
          <p:nvPr/>
        </p:nvSpPr>
        <p:spPr>
          <a:xfrm>
            <a:off x="4836488" y="1277733"/>
            <a:ext cx="39570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lt2"/>
                </a:solidFill>
              </a:rPr>
              <a:t>R</a:t>
            </a:r>
            <a:r>
              <a:rPr lang="en" sz="1200">
                <a:solidFill>
                  <a:schemeClr val="lt2"/>
                </a:solidFill>
              </a:rPr>
              <a:t>eferences to local variables in a scope cannot outlive their parent scope.</a:t>
            </a:r>
            <a:endParaRPr sz="1200">
              <a:solidFill>
                <a:schemeClr val="lt2"/>
              </a:solidFill>
            </a:endParaRPr>
          </a:p>
        </p:txBody>
      </p:sp>
      <p:sp>
        <p:nvSpPr>
          <p:cNvPr id="246" name="Google Shape;24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33"/>
          <p:cNvSpPr txBox="1"/>
          <p:nvPr>
            <p:ph idx="1" type="body"/>
          </p:nvPr>
        </p:nvSpPr>
        <p:spPr>
          <a:xfrm>
            <a:off x="311700" y="1323575"/>
            <a:ext cx="41484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Condition #1: </a:t>
            </a:r>
            <a:r>
              <a:rPr lang="en"/>
              <a:t>𝜅 ⊆</a:t>
            </a:r>
            <a:r>
              <a:rPr baseline="-25000" lang="en"/>
              <a:t>l  </a:t>
            </a:r>
            <a:r>
              <a:rPr lang="en"/>
              <a:t>̅𝜅 ∈ L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/>
              <a:t>𝜅</a:t>
            </a:r>
            <a:r>
              <a:rPr lang="en"/>
              <a:t>: Denotes an individual lifetime 𝜅, meaning values tied to this lifetime can still be referenced.</a:t>
            </a:r>
            <a:br>
              <a:rPr lang="en"/>
            </a:b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/>
              <a:t>𝜅 ⊆</a:t>
            </a:r>
            <a:r>
              <a:rPr b="1" baseline="-25000" lang="en"/>
              <a:t>l</a:t>
            </a:r>
            <a:r>
              <a:rPr b="1" lang="en"/>
              <a:t> ̅𝜅</a:t>
            </a:r>
            <a:r>
              <a:rPr lang="en"/>
              <a:t>:</a:t>
            </a:r>
            <a:r>
              <a:rPr b="1" lang="en"/>
              <a:t> </a:t>
            </a:r>
            <a:r>
              <a:rPr lang="en"/>
              <a:t>This expresses a </a:t>
            </a:r>
            <a:r>
              <a:rPr i="1" lang="en"/>
              <a:t>local scope constraint</a:t>
            </a:r>
            <a:r>
              <a:rPr lang="en"/>
              <a:t>: the lifetime 𝜅 is a local lifetime in  ̅𝜅. </a:t>
            </a:r>
            <a:r>
              <a:rPr b="1" lang="en"/>
              <a:t>No references tied to 𝜅 can outlive ̅𝜅.</a:t>
            </a:r>
            <a:br>
              <a:rPr lang="en"/>
            </a:b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/>
              <a:t> ̅𝜅 ∈ L</a:t>
            </a:r>
            <a:r>
              <a:rPr lang="en"/>
              <a:t>: The set of lifetimes  ̅𝜅 are tracked in the checker’s lifetime context denoted by L.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Condition #2: </a:t>
            </a:r>
            <a:r>
              <a:rPr lang="en"/>
              <a:t>𝜅′ ∈  ̅𝜅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The lifetime 𝜅′ is accessible in  ̅𝜅. </a:t>
            </a:r>
            <a:r>
              <a:rPr b="1" lang="en"/>
              <a:t>However, this doesn’t establish any constraints on 𝜅′, it may outlive lifetimes in  ̅𝜅</a:t>
            </a:r>
            <a:r>
              <a:rPr lang="en"/>
              <a:t>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Conclusion: </a:t>
            </a:r>
            <a:r>
              <a:rPr lang="en"/>
              <a:t>Γ | E; L ⊢ 𝜅 ⊆</a:t>
            </a:r>
            <a:r>
              <a:rPr baseline="-25000" lang="en"/>
              <a:t> </a:t>
            </a:r>
            <a:r>
              <a:rPr lang="en"/>
              <a:t>𝜅′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It is provable in this environment that 𝜅 lives at most as long as 𝜅′.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4"/>
          <p:cNvSpPr txBox="1"/>
          <p:nvPr>
            <p:ph idx="1" type="subTitle"/>
          </p:nvPr>
        </p:nvSpPr>
        <p:spPr>
          <a:xfrm>
            <a:off x="265500" y="2077275"/>
            <a:ext cx="4045200" cy="29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entire set of rules is multiple pages long.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These rules are then transcribed into the </a:t>
            </a:r>
            <a:r>
              <a:rPr b="1" lang="en" sz="1400"/>
              <a:t>Coq </a:t>
            </a:r>
            <a:r>
              <a:rPr lang="en" sz="1400"/>
              <a:t>theorem proving language.</a:t>
            </a:r>
            <a:br>
              <a:rPr lang="en" sz="1400"/>
            </a:b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If an </a:t>
            </a:r>
            <a:r>
              <a:rPr lang="en" sz="1400"/>
              <a:t>invalid memory access operation is possible with these rules, then it will be included in the set well-typed programs.</a:t>
            </a:r>
            <a:br>
              <a:rPr lang="en" sz="1400"/>
            </a:b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 proof assistant confirms that it is impossible to construct use-after-frees, double-frees, null-pointer-dereferences, etc. in the set of well-typed programs.</a:t>
            </a:r>
            <a:endParaRPr sz="1400"/>
          </a:p>
        </p:txBody>
      </p:sp>
      <p:sp>
        <p:nvSpPr>
          <p:cNvPr id="253" name="Google Shape;253;p34"/>
          <p:cNvSpPr txBox="1"/>
          <p:nvPr>
            <p:ph type="title"/>
          </p:nvPr>
        </p:nvSpPr>
        <p:spPr>
          <a:xfrm>
            <a:off x="265500" y="5949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lot of notation later…</a:t>
            </a:r>
            <a:endParaRPr/>
          </a:p>
        </p:txBody>
      </p:sp>
      <p:sp>
        <p:nvSpPr>
          <p:cNvPr id="254" name="Google Shape;25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5" name="Google Shape;25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2850" y="88050"/>
            <a:ext cx="3572400" cy="4640574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4"/>
          <p:cNvSpPr txBox="1"/>
          <p:nvPr/>
        </p:nvSpPr>
        <p:spPr>
          <a:xfrm>
            <a:off x="5135625" y="4728625"/>
            <a:ext cx="35724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2"/>
                </a:solidFill>
              </a:rPr>
              <a:t>Figure 17:</a:t>
            </a:r>
            <a:r>
              <a:rPr lang="en" sz="900">
                <a:solidFill>
                  <a:schemeClr val="lt2"/>
                </a:solidFill>
              </a:rPr>
              <a:t> One section of the list of type-checking </a:t>
            </a:r>
            <a:r>
              <a:rPr lang="en" sz="900">
                <a:solidFill>
                  <a:schemeClr val="lt2"/>
                </a:solidFill>
              </a:rPr>
              <a:t>rules enforced in Rust.</a:t>
            </a:r>
            <a:endParaRPr sz="9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"/>
          <p:cNvSpPr txBox="1"/>
          <p:nvPr>
            <p:ph type="title"/>
          </p:nvPr>
        </p:nvSpPr>
        <p:spPr>
          <a:xfrm>
            <a:off x="311700" y="555600"/>
            <a:ext cx="35316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cxnSp>
        <p:nvCxnSpPr>
          <p:cNvPr id="262" name="Google Shape;262;p35"/>
          <p:cNvCxnSpPr/>
          <p:nvPr/>
        </p:nvCxnSpPr>
        <p:spPr>
          <a:xfrm>
            <a:off x="4459975" y="289800"/>
            <a:ext cx="21900" cy="45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3" name="Google Shape;263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35"/>
          <p:cNvSpPr txBox="1"/>
          <p:nvPr>
            <p:ph idx="1" type="body"/>
          </p:nvPr>
        </p:nvSpPr>
        <p:spPr>
          <a:xfrm>
            <a:off x="311700" y="1323575"/>
            <a:ext cx="40572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“ownership and borrowing” memory model pioneered in Rust’s type system is a very important advancement towards increasing developer productivity:</a:t>
            </a:r>
            <a:br>
              <a:rPr lang="en"/>
            </a:br>
            <a:endParaRPr/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This model prevents hard-to-detect bugs at compile time, while maintaining the expressiveness of widely used systems languages: little to no sacrifice.</a:t>
            </a:r>
            <a:br>
              <a:rPr lang="en"/>
            </a:br>
            <a:endParaRPr/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Rust’s memory model </a:t>
            </a:r>
            <a:r>
              <a:rPr lang="en"/>
              <a:t>is now </a:t>
            </a:r>
            <a:r>
              <a:rPr lang="en"/>
              <a:t>formally proven.</a:t>
            </a:r>
            <a:endParaRPr/>
          </a:p>
          <a:p>
            <a:pPr indent="-293369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Future languages now have a</a:t>
            </a:r>
            <a:r>
              <a:rPr lang="en"/>
              <a:t> proven </a:t>
            </a:r>
            <a:r>
              <a:rPr lang="en"/>
              <a:t>template for statically preventing memory errors and data races.</a:t>
            </a:r>
            <a:br>
              <a:rPr lang="en"/>
            </a:br>
            <a:endParaRPr/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Smart pointer types based on Rust’s type-checking rules could be integrated into the standard libraries of other established systems languages.</a:t>
            </a:r>
            <a:br>
              <a:rPr lang="en"/>
            </a:br>
            <a:endParaRPr/>
          </a:p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Rust represents a substantial step towards languages with an ideal balance of safety and</a:t>
            </a:r>
            <a:r>
              <a:rPr lang="en"/>
              <a:t> practicality</a:t>
            </a:r>
            <a:r>
              <a:rPr lang="en"/>
              <a:t>.</a:t>
            </a:r>
            <a:endParaRPr/>
          </a:p>
        </p:txBody>
      </p:sp>
      <p:pic>
        <p:nvPicPr>
          <p:cNvPr id="265" name="Google Shape;26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3825" y="1264550"/>
            <a:ext cx="4357325" cy="261439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5"/>
          <p:cNvSpPr txBox="1"/>
          <p:nvPr/>
        </p:nvSpPr>
        <p:spPr>
          <a:xfrm>
            <a:off x="4699525" y="3969225"/>
            <a:ext cx="43215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2"/>
                </a:solidFill>
              </a:rPr>
              <a:t>Figure 18:</a:t>
            </a:r>
            <a:r>
              <a:rPr lang="en" sz="900">
                <a:solidFill>
                  <a:schemeClr val="lt2"/>
                </a:solidFill>
              </a:rPr>
              <a:t> Rust has innovated significant progress towards a safe, practical systems language.</a:t>
            </a:r>
            <a:endParaRPr sz="9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272" name="Google Shape;27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1459050" y="2150850"/>
            <a:ext cx="6225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Dilemma</a:t>
            </a:r>
            <a:r>
              <a:rPr lang="en"/>
              <a:t> With Established Programming Languages</a:t>
            </a:r>
            <a:endParaRPr/>
          </a:p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Safety vs. Control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389600"/>
            <a:ext cx="2808000" cy="35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All programming languages strike some opinionated balance between two features: safety and control.</a:t>
            </a:r>
            <a:br>
              <a:rPr b="1" lang="en"/>
            </a:b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Safe languages restrict the developer’s expressiveness in favor of eliminating certain classes of bugs.</a:t>
            </a:r>
            <a:br>
              <a:rPr lang="en"/>
            </a:b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Languages with high control allow the developer to work less inhibited, but it also allows you to “shoot yourself in the foot.”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8701" y="855900"/>
            <a:ext cx="5719500" cy="34317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4126350" y="4329400"/>
            <a:ext cx="41442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2"/>
                </a:solidFill>
              </a:rPr>
              <a:t>Figure 2:</a:t>
            </a:r>
            <a:r>
              <a:rPr lang="en" sz="1000">
                <a:solidFill>
                  <a:schemeClr val="lt2"/>
                </a:solidFill>
              </a:rPr>
              <a:t> Charting the relationship between developer control + productivity against programming language safety.</a:t>
            </a:r>
            <a:endParaRPr sz="1000">
              <a:solidFill>
                <a:schemeClr val="lt2"/>
              </a:solidFill>
            </a:endParaRPr>
          </a:p>
        </p:txBody>
      </p:sp>
      <p:cxnSp>
        <p:nvCxnSpPr>
          <p:cNvPr id="84" name="Google Shape;84;p16"/>
          <p:cNvCxnSpPr/>
          <p:nvPr/>
        </p:nvCxnSpPr>
        <p:spPr>
          <a:xfrm>
            <a:off x="3119700" y="333825"/>
            <a:ext cx="21900" cy="45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389600"/>
            <a:ext cx="2808000" cy="35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An</a:t>
            </a:r>
            <a:r>
              <a:rPr lang="en"/>
              <a:t> </a:t>
            </a:r>
            <a:r>
              <a:rPr lang="en"/>
              <a:t>ideal programming language is one that lies at the intersection of maximum safety and maximum control.</a:t>
            </a:r>
            <a:br>
              <a:rPr lang="en"/>
            </a:b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The user cannot write code that shoots themselves in the foot due to safety checks.</a:t>
            </a:r>
            <a:br>
              <a:rPr lang="en"/>
            </a:b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The constraints are permissive. They don’t interfere with direct control over the machine.</a:t>
            </a:r>
            <a:br>
              <a:rPr lang="en"/>
            </a:br>
            <a:endParaRPr/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This maximizes productivity: less time is spent debugging, but the developer can still write practical code uninhibited.</a:t>
            </a:r>
            <a:endParaRPr b="1"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Ideal Programming Language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8700" y="855900"/>
            <a:ext cx="5719500" cy="34317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4261200" y="4287600"/>
            <a:ext cx="38745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2"/>
                </a:solidFill>
              </a:rPr>
              <a:t>Figure 3:</a:t>
            </a:r>
            <a:r>
              <a:rPr lang="en" sz="1000">
                <a:solidFill>
                  <a:schemeClr val="lt2"/>
                </a:solidFill>
              </a:rPr>
              <a:t> An ideal language would maximize safety </a:t>
            </a:r>
            <a:r>
              <a:rPr i="1" lang="en" sz="1000">
                <a:solidFill>
                  <a:schemeClr val="lt2"/>
                </a:solidFill>
              </a:rPr>
              <a:t>and</a:t>
            </a:r>
            <a:r>
              <a:rPr lang="en" sz="1000">
                <a:solidFill>
                  <a:schemeClr val="lt2"/>
                </a:solidFill>
              </a:rPr>
              <a:t> control.</a:t>
            </a:r>
            <a:endParaRPr sz="1000">
              <a:solidFill>
                <a:schemeClr val="lt2"/>
              </a:solidFill>
            </a:endParaRPr>
          </a:p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5" name="Google Shape;95;p17"/>
          <p:cNvCxnSpPr/>
          <p:nvPr/>
        </p:nvCxnSpPr>
        <p:spPr>
          <a:xfrm>
            <a:off x="3159213" y="333825"/>
            <a:ext cx="21900" cy="45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389600"/>
            <a:ext cx="2808000" cy="35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In recent years, programming language research has focused on</a:t>
            </a:r>
            <a:r>
              <a:rPr lang="en"/>
              <a:t> making </a:t>
            </a:r>
            <a:r>
              <a:rPr lang="en"/>
              <a:t>practical languages safer, and safe languages more practical.</a:t>
            </a:r>
            <a:br>
              <a:rPr lang="en"/>
            </a:b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Examples include: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Typescript on top of JS.</a:t>
            </a:r>
            <a:br>
              <a:rPr lang="en"/>
            </a:b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Additions to C++:</a:t>
            </a:r>
            <a:r>
              <a:rPr lang="en"/>
              <a:t> </a:t>
            </a:r>
            <a:r>
              <a:rPr lang="en" sz="900">
                <a:solidFill>
                  <a:srgbClr val="FFE06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" sz="900">
                <a:solidFill>
                  <a:srgbClr val="424B54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9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optional</a:t>
            </a:r>
            <a:r>
              <a:rPr lang="en"/>
              <a:t> an</a:t>
            </a:r>
            <a:r>
              <a:rPr lang="en"/>
              <a:t>d </a:t>
            </a:r>
            <a:r>
              <a:rPr lang="en" sz="900">
                <a:solidFill>
                  <a:srgbClr val="FFE06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" sz="900">
                <a:solidFill>
                  <a:srgbClr val="424B54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9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variant</a:t>
            </a:r>
            <a:r>
              <a:rPr lang="en"/>
              <a:t> to avoid null dereferencing and unsafe unions.</a:t>
            </a:r>
            <a:br>
              <a:rPr lang="en"/>
            </a:b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Wider adoption of functional programming techniques.</a:t>
            </a:r>
            <a:endParaRPr/>
          </a:p>
        </p:txBody>
      </p:sp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Recent Trends In Language Design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8700" y="855900"/>
            <a:ext cx="5719500" cy="343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4126350" y="4287600"/>
            <a:ext cx="41442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2"/>
                </a:solidFill>
              </a:rPr>
              <a:t>Figure 4:</a:t>
            </a:r>
            <a:r>
              <a:rPr lang="en" sz="1000">
                <a:solidFill>
                  <a:schemeClr val="lt2"/>
                </a:solidFill>
              </a:rPr>
              <a:t> Recent trends show a </a:t>
            </a:r>
            <a:r>
              <a:rPr lang="en" sz="1000">
                <a:solidFill>
                  <a:schemeClr val="lt2"/>
                </a:solidFill>
              </a:rPr>
              <a:t>tendency</a:t>
            </a:r>
            <a:r>
              <a:rPr lang="en" sz="1000">
                <a:solidFill>
                  <a:schemeClr val="lt2"/>
                </a:solidFill>
              </a:rPr>
              <a:t> towards a better balance in safety and control in comparison to older </a:t>
            </a:r>
            <a:r>
              <a:rPr lang="en" sz="1000">
                <a:solidFill>
                  <a:schemeClr val="lt2"/>
                </a:solidFill>
              </a:rPr>
              <a:t>techniques</a:t>
            </a:r>
            <a:r>
              <a:rPr lang="en" sz="1000">
                <a:solidFill>
                  <a:schemeClr val="lt2"/>
                </a:solidFill>
              </a:rPr>
              <a:t>.</a:t>
            </a:r>
            <a:endParaRPr sz="1000">
              <a:solidFill>
                <a:schemeClr val="lt2"/>
              </a:solidFill>
            </a:endParaRPr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5" name="Google Shape;105;p18"/>
          <p:cNvCxnSpPr/>
          <p:nvPr/>
        </p:nvCxnSpPr>
        <p:spPr>
          <a:xfrm>
            <a:off x="3119700" y="333825"/>
            <a:ext cx="21900" cy="45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389600"/>
            <a:ext cx="3647700" cy="35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Memory safety is </a:t>
            </a:r>
            <a:r>
              <a:rPr lang="en"/>
              <a:t>the biggest cause of most bugs and security flaws in modern software.</a:t>
            </a:r>
            <a:br>
              <a:rPr lang="en"/>
            </a:br>
            <a:endParaRPr/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n" u="sng"/>
              <a:t>Google and Microsoft report that memory errors compose 70% of their software defects.</a:t>
            </a:r>
            <a:br>
              <a:rPr b="1" lang="en" u="sng"/>
            </a:br>
            <a:endParaRPr b="1" u="sng"/>
          </a:p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Traditionally, programming languages prevent invalid memory usage with </a:t>
            </a:r>
            <a:r>
              <a:rPr i="1" lang="en"/>
              <a:t>runtime</a:t>
            </a:r>
            <a:r>
              <a:rPr lang="en"/>
              <a:t> checks:</a:t>
            </a:r>
            <a:endParaRPr/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Garbage collection</a:t>
            </a:r>
            <a:endParaRPr/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Reference counting</a:t>
            </a:r>
            <a:endParaRPr/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Removing pointer semantics from the language entirely</a:t>
            </a:r>
            <a:br>
              <a:rPr lang="en"/>
            </a:br>
            <a:endParaRPr/>
          </a:p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These strategies come at a high sacrifice to the developer:</a:t>
            </a:r>
            <a:endParaRPr/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Large, cumbersome</a:t>
            </a:r>
            <a:r>
              <a:rPr lang="en"/>
              <a:t> runtimes</a:t>
            </a:r>
            <a:endParaRPr/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Slower programs</a:t>
            </a:r>
            <a:endParaRPr/>
          </a:p>
          <a:p>
            <a:pPr indent="-29336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Users can’t access memory directly</a:t>
            </a:r>
            <a:endParaRPr/>
          </a:p>
          <a:p>
            <a:pPr indent="-293369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U</a:t>
            </a:r>
            <a:r>
              <a:rPr lang="en"/>
              <a:t>nsuitable for embedded, operating systems, etc.</a:t>
            </a:r>
            <a:endParaRPr/>
          </a:p>
        </p:txBody>
      </p:sp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555600"/>
            <a:ext cx="3451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Biggest Safety Concern</a:t>
            </a:r>
            <a:r>
              <a:rPr lang="en"/>
              <a:t>: Memory Management</a:t>
            </a:r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4299600" y="1940622"/>
            <a:ext cx="46521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2"/>
                </a:solidFill>
              </a:rPr>
              <a:t>Figure 5:</a:t>
            </a:r>
            <a:r>
              <a:rPr lang="en" sz="1000">
                <a:solidFill>
                  <a:schemeClr val="lt2"/>
                </a:solidFill>
              </a:rPr>
              <a:t> ~70% of all security bugs in Chrome are memory errors, as reported by Google.</a:t>
            </a:r>
            <a:endParaRPr sz="1000">
              <a:solidFill>
                <a:schemeClr val="lt2"/>
              </a:solidFill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9723" y="56375"/>
            <a:ext cx="4651875" cy="1923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9712" y="2410875"/>
            <a:ext cx="4694602" cy="211750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4299712" y="4528375"/>
            <a:ext cx="46947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2"/>
                </a:solidFill>
              </a:rPr>
              <a:t>Figure 6:</a:t>
            </a:r>
            <a:r>
              <a:rPr lang="en" sz="1000">
                <a:solidFill>
                  <a:schemeClr val="lt2"/>
                </a:solidFill>
              </a:rPr>
              <a:t> Microsoft finds a similar percentage of memory error contributions to bugs, ~70%</a:t>
            </a:r>
            <a:endParaRPr sz="1000">
              <a:solidFill>
                <a:schemeClr val="lt2"/>
              </a:solidFill>
            </a:endParaRPr>
          </a:p>
        </p:txBody>
      </p:sp>
      <p:cxnSp>
        <p:nvCxnSpPr>
          <p:cNvPr id="116" name="Google Shape;116;p19"/>
          <p:cNvCxnSpPr/>
          <p:nvPr/>
        </p:nvCxnSpPr>
        <p:spPr>
          <a:xfrm>
            <a:off x="4063650" y="289800"/>
            <a:ext cx="21900" cy="45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1089000" y="2150850"/>
            <a:ext cx="6966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</a:t>
            </a:r>
            <a:r>
              <a:rPr lang="en"/>
              <a:t>Techniques</a:t>
            </a:r>
            <a:r>
              <a:rPr lang="en"/>
              <a:t> For Memory Safety</a:t>
            </a:r>
            <a:endParaRPr/>
          </a:p>
        </p:txBody>
      </p:sp>
      <p:sp>
        <p:nvSpPr>
          <p:cNvPr id="123" name="Google Shape;12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311700" y="1389600"/>
            <a:ext cx="3962700" cy="35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Cyclone is </a:t>
            </a:r>
            <a:r>
              <a:rPr lang="en"/>
              <a:t>one of the first attempts</a:t>
            </a:r>
            <a:r>
              <a:rPr lang="en"/>
              <a:t> at a memory safe dialect of a C-like language.</a:t>
            </a:r>
            <a:br>
              <a:rPr lang="en"/>
            </a:b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Cyclone’s </a:t>
            </a:r>
            <a:r>
              <a:rPr lang="en"/>
              <a:t>compiler statically deduces how long pointers live, and confirms validity of all pointer accesses.</a:t>
            </a:r>
            <a:br>
              <a:rPr lang="en"/>
            </a:b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i="1" lang="en"/>
              <a:t>This </a:t>
            </a:r>
            <a:r>
              <a:rPr b="1" i="1" lang="en"/>
              <a:t>comes at a productivity cost:</a:t>
            </a:r>
            <a:endParaRPr b="1" i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Pointer lifetimes are always explicitly written by the programmer.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Juggles multiple specialized pointer types.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Exceptions (</a:t>
            </a:r>
            <a:r>
              <a:rPr lang="en" sz="9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setjmp, longjmp</a:t>
            </a:r>
            <a:r>
              <a:rPr lang="en"/>
              <a:t>)</a:t>
            </a:r>
            <a:r>
              <a:rPr lang="en"/>
              <a:t>, pointer arithmetic, type casts</a:t>
            </a:r>
            <a:r>
              <a:rPr lang="en"/>
              <a:t>, and more are disallowed</a:t>
            </a:r>
            <a:r>
              <a:rPr lang="en"/>
              <a:t>.</a:t>
            </a:r>
            <a:br>
              <a:rPr lang="en"/>
            </a:b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i="1" lang="en"/>
              <a:t>Cyclone is safer than C, but much less practical due to the major sacrifices.</a:t>
            </a:r>
            <a:endParaRPr b="1" i="1"/>
          </a:p>
        </p:txBody>
      </p:sp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212775"/>
            <a:ext cx="3962700" cy="109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Rust’s Predecessor: Cyclone</a:t>
            </a:r>
            <a:endParaRPr/>
          </a:p>
        </p:txBody>
      </p:sp>
      <p:cxnSp>
        <p:nvCxnSpPr>
          <p:cNvPr id="130" name="Google Shape;130;p21"/>
          <p:cNvCxnSpPr/>
          <p:nvPr/>
        </p:nvCxnSpPr>
        <p:spPr>
          <a:xfrm>
            <a:off x="4368450" y="289800"/>
            <a:ext cx="21900" cy="45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250" y="167075"/>
            <a:ext cx="2543175" cy="19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9850" y="2304425"/>
            <a:ext cx="4077982" cy="2257767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 txBox="1"/>
          <p:nvPr/>
        </p:nvSpPr>
        <p:spPr>
          <a:xfrm>
            <a:off x="4321500" y="4562200"/>
            <a:ext cx="46947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2"/>
                </a:solidFill>
              </a:rPr>
              <a:t>Figure 7:</a:t>
            </a:r>
            <a:r>
              <a:rPr lang="en" sz="1000">
                <a:solidFill>
                  <a:schemeClr val="lt2"/>
                </a:solidFill>
              </a:rPr>
              <a:t> Example code snippet for Cyclone, the precursor to Rust</a:t>
            </a:r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