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7" r:id="rId4"/>
    <p:sldId id="285" r:id="rId5"/>
    <p:sldId id="316" r:id="rId6"/>
    <p:sldId id="286" r:id="rId7"/>
    <p:sldId id="288" r:id="rId8"/>
    <p:sldId id="289" r:id="rId9"/>
    <p:sldId id="290" r:id="rId10"/>
    <p:sldId id="291" r:id="rId11"/>
    <p:sldId id="292" r:id="rId12"/>
    <p:sldId id="296" r:id="rId13"/>
    <p:sldId id="297" r:id="rId14"/>
    <p:sldId id="305" r:id="rId15"/>
    <p:sldId id="306" r:id="rId16"/>
    <p:sldId id="303" r:id="rId17"/>
    <p:sldId id="300" r:id="rId18"/>
    <p:sldId id="301" r:id="rId19"/>
    <p:sldId id="302" r:id="rId20"/>
    <p:sldId id="304" r:id="rId21"/>
    <p:sldId id="276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322" autoAdjust="0"/>
  </p:normalViewPr>
  <p:slideViewPr>
    <p:cSldViewPr snapToGrid="0">
      <p:cViewPr varScale="1">
        <p:scale>
          <a:sx n="102" d="100"/>
          <a:sy n="102" d="100"/>
        </p:scale>
        <p:origin x="8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FDD3B47-5FA7-4013-8037-529AD90C397F}" type="datetimeFigureOut">
              <a:rPr lang="en-US" smtClean="0"/>
              <a:t>3/25/2021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D5AD438-0BCB-48C5-BBFB-B94A0707F2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AD438-0BCB-48C5-BBFB-B94A0707F2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D438-0BCB-48C5-BBFB-B94A0707F21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5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AD438-0BCB-48C5-BBFB-B94A0707F21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91F3F0A-7606-4C20-9BF1-8B925CF134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266707"/>
            <a:ext cx="10515600" cy="1626044"/>
          </a:xfrm>
        </p:spPr>
        <p:txBody>
          <a:bodyPr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FC5FAEEC-FBB1-415E-BC10-8B99BDF30F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65250"/>
            <a:ext cx="10515600" cy="393106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en-US" dirty="0"/>
              <a:t>Month 00, 2019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159DEDCE-3E9C-4E21-939A-4F78A245F0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664580"/>
            <a:ext cx="10515600" cy="1095285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2000" b="0"/>
            </a:lvl1pPr>
          </a:lstStyle>
          <a:p>
            <a:pPr lvl="0"/>
            <a:r>
              <a:rPr lang="en-US" dirty="0"/>
              <a:t>Person Presenting, Title, Department</a:t>
            </a:r>
            <a:br>
              <a:rPr lang="en-US" dirty="0"/>
            </a:br>
            <a:r>
              <a:rPr lang="en-US" dirty="0"/>
              <a:t>City of Des Moines</a:t>
            </a:r>
          </a:p>
        </p:txBody>
      </p:sp>
    </p:spTree>
    <p:extLst>
      <p:ext uri="{BB962C8B-B14F-4D97-AF65-F5344CB8AC3E}">
        <p14:creationId xmlns:p14="http://schemas.microsoft.com/office/powerpoint/2010/main" val="3239835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A8DA-7B60-4C96-9354-77482598F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48190-E7EF-48B9-BEFC-7CF3E1520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Intro to DSM.city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79624-C4E2-486E-81BE-5C506F7C6D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183955"/>
            <a:ext cx="10515600" cy="50628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060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w/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4A8DA-7B60-4C96-9354-77482598F6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48190-E7EF-48B9-BEFC-7CF3E1520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Intro to DSM.city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79624-C4E2-486E-81BE-5C506F7C6D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183955"/>
            <a:ext cx="5257800" cy="50628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3E41FC-80DF-450D-B0FC-80F33DA20C2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96000" y="1179513"/>
            <a:ext cx="5884863" cy="50673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Visual content</a:t>
            </a:r>
          </a:p>
        </p:txBody>
      </p:sp>
    </p:spTree>
    <p:extLst>
      <p:ext uri="{BB962C8B-B14F-4D97-AF65-F5344CB8AC3E}">
        <p14:creationId xmlns:p14="http://schemas.microsoft.com/office/powerpoint/2010/main" val="199695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wid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D3F3-D0BB-4CD8-AE63-CA9A637E18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F90EE-ECBA-41E9-A058-007329E336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Intro to DSM.city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7AB45-7719-4175-9D29-5E18A1AC81C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5738" y="1093861"/>
            <a:ext cx="11820526" cy="51704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Fullwidth visual</a:t>
            </a:r>
          </a:p>
        </p:txBody>
      </p:sp>
    </p:spTree>
    <p:extLst>
      <p:ext uri="{BB962C8B-B14F-4D97-AF65-F5344CB8AC3E}">
        <p14:creationId xmlns:p14="http://schemas.microsoft.com/office/powerpoint/2010/main" val="8669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D8A2D06-BDBA-4C5E-AE6D-F41BA25A783E}"/>
              </a:ext>
            </a:extLst>
          </p:cNvPr>
          <p:cNvGrpSpPr/>
          <p:nvPr userDrawn="1"/>
        </p:nvGrpSpPr>
        <p:grpSpPr>
          <a:xfrm>
            <a:off x="0" y="2288327"/>
            <a:ext cx="12192000" cy="5124965"/>
            <a:chOff x="0" y="8787280"/>
            <a:chExt cx="46816963" cy="19680105"/>
          </a:xfrm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811B81D6-952B-4694-80F9-096F7B59C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787280"/>
              <a:ext cx="46816963" cy="19680105"/>
            </a:xfrm>
            <a:custGeom>
              <a:avLst/>
              <a:gdLst>
                <a:gd name="T0" fmla="*/ 0 w 3200"/>
                <a:gd name="T1" fmla="*/ 866 h 1341"/>
                <a:gd name="T2" fmla="*/ 0 w 3200"/>
                <a:gd name="T3" fmla="*/ 901 h 1341"/>
                <a:gd name="T4" fmla="*/ 3200 w 3200"/>
                <a:gd name="T5" fmla="*/ 1043 h 1341"/>
                <a:gd name="T6" fmla="*/ 3200 w 3200"/>
                <a:gd name="T7" fmla="*/ 785 h 1341"/>
                <a:gd name="T8" fmla="*/ 0 w 3200"/>
                <a:gd name="T9" fmla="*/ 866 h 1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0" h="1341">
                  <a:moveTo>
                    <a:pt x="0" y="866"/>
                  </a:moveTo>
                  <a:cubicBezTo>
                    <a:pt x="0" y="901"/>
                    <a:pt x="0" y="901"/>
                    <a:pt x="0" y="901"/>
                  </a:cubicBezTo>
                  <a:cubicBezTo>
                    <a:pt x="1318" y="262"/>
                    <a:pt x="2332" y="1341"/>
                    <a:pt x="3200" y="1043"/>
                  </a:cubicBezTo>
                  <a:cubicBezTo>
                    <a:pt x="3200" y="785"/>
                    <a:pt x="3200" y="785"/>
                    <a:pt x="3200" y="785"/>
                  </a:cubicBezTo>
                  <a:cubicBezTo>
                    <a:pt x="2332" y="1084"/>
                    <a:pt x="1106" y="0"/>
                    <a:pt x="0" y="866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9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93462C9-BF6A-4DAF-AE6A-AD4034C6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66281" y="15584557"/>
              <a:ext cx="28034062" cy="6921158"/>
            </a:xfrm>
            <a:custGeom>
              <a:avLst/>
              <a:gdLst>
                <a:gd name="T0" fmla="*/ 0 w 1250"/>
                <a:gd name="T1" fmla="*/ 24 h 305"/>
                <a:gd name="T2" fmla="*/ 1250 w 1250"/>
                <a:gd name="T3" fmla="*/ 186 h 305"/>
                <a:gd name="T4" fmla="*/ 0 w 1250"/>
                <a:gd name="T5" fmla="*/ 24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0" h="305">
                  <a:moveTo>
                    <a:pt x="0" y="24"/>
                  </a:moveTo>
                  <a:cubicBezTo>
                    <a:pt x="389" y="21"/>
                    <a:pt x="900" y="305"/>
                    <a:pt x="1250" y="186"/>
                  </a:cubicBezTo>
                  <a:cubicBezTo>
                    <a:pt x="856" y="265"/>
                    <a:pt x="425" y="0"/>
                    <a:pt x="0" y="24"/>
                  </a:cubicBezTo>
                  <a:close/>
                </a:path>
              </a:pathLst>
            </a:custGeom>
            <a:solidFill>
              <a:schemeClr val="bg1">
                <a:lumMod val="95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69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70D3726-4C9E-4D09-A48C-9C53B3310EA8}"/>
              </a:ext>
            </a:extLst>
          </p:cNvPr>
          <p:cNvGrpSpPr/>
          <p:nvPr userDrawn="1"/>
        </p:nvGrpSpPr>
        <p:grpSpPr>
          <a:xfrm>
            <a:off x="1" y="6334298"/>
            <a:ext cx="12192000" cy="523702"/>
            <a:chOff x="1" y="6334298"/>
            <a:chExt cx="12192000" cy="523702"/>
          </a:xfrm>
          <a:solidFill>
            <a:schemeClr val="bg1">
              <a:lumMod val="8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7B1BE7-A0A1-4F58-A992-0245FE4079A2}"/>
                </a:ext>
              </a:extLst>
            </p:cNvPr>
            <p:cNvSpPr/>
            <p:nvPr/>
          </p:nvSpPr>
          <p:spPr>
            <a:xfrm>
              <a:off x="1" y="6334298"/>
              <a:ext cx="12192000" cy="52370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endParaRPr>
            </a:p>
          </p:txBody>
        </p:sp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27510758-11B8-460F-8A76-DE8E794FE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435" y="6421726"/>
              <a:ext cx="967951" cy="332220"/>
            </a:xfrm>
            <a:prstGeom prst="rect">
              <a:avLst/>
            </a:prstGeom>
            <a:grpFill/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3C846C-D938-46EC-B68F-1397D1C666FE}"/>
                </a:ext>
              </a:extLst>
            </p:cNvPr>
            <p:cNvSpPr txBox="1"/>
            <p:nvPr/>
          </p:nvSpPr>
          <p:spPr>
            <a:xfrm>
              <a:off x="10659402" y="6419823"/>
              <a:ext cx="1413163" cy="38105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DSM.city</a:t>
              </a:r>
            </a:p>
          </p:txBody>
        </p:sp>
      </p:grpSp>
      <p:sp>
        <p:nvSpPr>
          <p:cNvPr id="16" name="Title Placeholder 15">
            <a:extLst>
              <a:ext uri="{FF2B5EF4-FFF2-40B4-BE49-F238E27FC236}">
                <a16:creationId xmlns:a16="http://schemas.microsoft.com/office/drawing/2014/main" id="{93FA245A-9FD2-400F-98B0-D97DE48A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1E21D4-E490-47AB-8E0E-13E655D3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5254"/>
            <a:ext cx="10515600" cy="500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FFF1642-C4A6-4B66-8560-F6A42BB5E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6820" y="640527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b="1" dirty="0">
                <a:latin typeface="Century Gothic" panose="020B0502020202020204" pitchFamily="34" charset="0"/>
              </a:rPr>
              <a:t>Intro to DSM.city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CC55-5790-407C-ACCE-13CFD38B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Increment Financing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A45A2-78C4-449F-9157-477634F754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892751"/>
            <a:ext cx="10515600" cy="1465605"/>
          </a:xfrm>
        </p:spPr>
        <p:txBody>
          <a:bodyPr>
            <a:normAutofit/>
          </a:bodyPr>
          <a:lstStyle/>
          <a:p>
            <a:r>
              <a:rPr lang="en-US" dirty="0"/>
              <a:t>TIF 101</a:t>
            </a:r>
          </a:p>
          <a:p>
            <a:r>
              <a:rPr lang="en-US" dirty="0"/>
              <a:t>July 7, 2020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96739FD-E1BC-4033-9B9F-150533B0A6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City of Des Moines</a:t>
            </a:r>
          </a:p>
        </p:txBody>
      </p:sp>
    </p:spTree>
    <p:extLst>
      <p:ext uri="{BB962C8B-B14F-4D97-AF65-F5344CB8AC3E}">
        <p14:creationId xmlns:p14="http://schemas.microsoft.com/office/powerpoint/2010/main" val="285916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TIF Types &amp; Sunsets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B5AC-6527-4DD2-AF5B-92067A96E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Slum and Blight</a:t>
            </a:r>
          </a:p>
          <a:p>
            <a:pPr lvl="1"/>
            <a:r>
              <a:rPr lang="en-US" dirty="0"/>
              <a:t>Similar to the URA definition</a:t>
            </a:r>
          </a:p>
          <a:p>
            <a:pPr lvl="1"/>
            <a:r>
              <a:rPr lang="en-US" dirty="0"/>
              <a:t>Perpetual: ends when the TIF has achieved the plan’s goals</a:t>
            </a:r>
          </a:p>
          <a:p>
            <a:pPr lvl="1"/>
            <a:endParaRPr lang="en-US" dirty="0"/>
          </a:p>
          <a:p>
            <a:r>
              <a:rPr lang="en-US" dirty="0"/>
              <a:t>Economic Development</a:t>
            </a:r>
          </a:p>
          <a:p>
            <a:pPr lvl="1"/>
            <a:r>
              <a:rPr lang="en-US" dirty="0"/>
              <a:t>20 years after the first year (so 21 years)</a:t>
            </a:r>
          </a:p>
          <a:p>
            <a:pPr lvl="1"/>
            <a:r>
              <a:rPr lang="en-US" dirty="0"/>
              <a:t>The clock starts once debt is first certified for that TIF District</a:t>
            </a:r>
          </a:p>
          <a:p>
            <a:pPr lvl="1"/>
            <a:r>
              <a:rPr lang="en-US" dirty="0"/>
              <a:t>Des Moines uses this extensively</a:t>
            </a:r>
          </a:p>
        </p:txBody>
      </p:sp>
    </p:spTree>
    <p:extLst>
      <p:ext uri="{BB962C8B-B14F-4D97-AF65-F5344CB8AC3E}">
        <p14:creationId xmlns:p14="http://schemas.microsoft.com/office/powerpoint/2010/main" val="420556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Urban Renewal Projects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B5AC-6527-4DD2-AF5B-92067A96E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creation of the URA allows eligible projects to be started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be eligible</a:t>
            </a:r>
          </a:p>
          <a:p>
            <a:pPr lvl="1"/>
            <a:r>
              <a:rPr lang="en-US" dirty="0"/>
              <a:t>Must further the stated goals of the UR Plan</a:t>
            </a:r>
          </a:p>
          <a:p>
            <a:pPr lvl="1"/>
            <a:r>
              <a:rPr lang="en-US" dirty="0"/>
              <a:t>Examples from 403.17(25)</a:t>
            </a:r>
          </a:p>
          <a:p>
            <a:pPr lvl="2"/>
            <a:r>
              <a:rPr lang="en-US" dirty="0"/>
              <a:t>Infrastructure improvements (most common for many cities)</a:t>
            </a:r>
          </a:p>
          <a:p>
            <a:pPr lvl="2"/>
            <a:r>
              <a:rPr lang="en-US" dirty="0"/>
              <a:t>Loans or grants for improvements</a:t>
            </a:r>
          </a:p>
          <a:p>
            <a:pPr lvl="2"/>
            <a:r>
              <a:rPr lang="en-US" dirty="0"/>
              <a:t>Land or building acquisition and remodeling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Projects must be financed by the issuance of debt or undertaking of an obligation</a:t>
            </a:r>
          </a:p>
        </p:txBody>
      </p:sp>
    </p:spTree>
    <p:extLst>
      <p:ext uri="{BB962C8B-B14F-4D97-AF65-F5344CB8AC3E}">
        <p14:creationId xmlns:p14="http://schemas.microsoft.com/office/powerpoint/2010/main" val="3150963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TIF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B5AC-6527-4DD2-AF5B-92067A96E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nutshell:</a:t>
            </a:r>
          </a:p>
          <a:p>
            <a:pPr lvl="1"/>
            <a:r>
              <a:rPr lang="en-US" dirty="0"/>
              <a:t>A frozen base is established when we certify debt for the first time with the state for that TIF district</a:t>
            </a:r>
          </a:p>
          <a:p>
            <a:pPr lvl="1"/>
            <a:r>
              <a:rPr lang="en-US" dirty="0"/>
              <a:t>Any increase in valuation above this frozen base can be diverted from other levy authorities (non protected levies)</a:t>
            </a:r>
          </a:p>
          <a:p>
            <a:pPr lvl="1"/>
            <a:r>
              <a:rPr lang="en-US" dirty="0"/>
              <a:t>This increase is called increment, and is apportioned to the TIF authority</a:t>
            </a:r>
          </a:p>
          <a:p>
            <a:pPr lvl="1"/>
            <a:r>
              <a:rPr lang="en-US" dirty="0"/>
              <a:t>When the TIF ends, the (hopefully) higher tax valuations are apportioned to all taxing authorities</a:t>
            </a:r>
          </a:p>
          <a:p>
            <a:pPr lvl="1"/>
            <a:endParaRPr lang="en-US" dirty="0"/>
          </a:p>
          <a:p>
            <a:r>
              <a:rPr lang="en-US" dirty="0"/>
              <a:t>(Increment Valuation)/1000) x TIF Rate = TIF Revenue</a:t>
            </a:r>
          </a:p>
        </p:txBody>
      </p:sp>
    </p:spTree>
    <p:extLst>
      <p:ext uri="{BB962C8B-B14F-4D97-AF65-F5344CB8AC3E}">
        <p14:creationId xmlns:p14="http://schemas.microsoft.com/office/powerpoint/2010/main" val="35981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82EE-6968-4EB5-B531-1BC3FFC0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TIF Functions (cont’d)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6ECC9-AC63-46B3-BC55-CFAC0655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12" y="1025496"/>
            <a:ext cx="9868976" cy="51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46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TIF Revenue Formula (from the State)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80ECD3B-F6A3-4044-B565-B73468B093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907839"/>
              </p:ext>
            </p:extLst>
          </p:nvPr>
        </p:nvGraphicFramePr>
        <p:xfrm>
          <a:off x="468942" y="1563986"/>
          <a:ext cx="11254115" cy="3730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Worksheet" r:id="rId3" imgW="6696115" imgH="2219351" progId="Excel.Sheet.12">
                  <p:embed/>
                </p:oleObj>
              </mc:Choice>
              <mc:Fallback>
                <p:oleObj name="Worksheet" r:id="rId3" imgW="6696115" imgH="221935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942" y="1563986"/>
                        <a:ext cx="11254115" cy="37300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12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TIF Example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F2CB00E-E3D0-4BD4-A4C8-2457FEBB6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96921"/>
              </p:ext>
            </p:extLst>
          </p:nvPr>
        </p:nvGraphicFramePr>
        <p:xfrm>
          <a:off x="892514" y="1356916"/>
          <a:ext cx="10406972" cy="182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Worksheet" r:id="rId3" imgW="6696115" imgH="1171536" progId="Excel.Sheet.12">
                  <p:embed/>
                </p:oleObj>
              </mc:Choice>
              <mc:Fallback>
                <p:oleObj name="Worksheet" r:id="rId3" imgW="6696115" imgH="117153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2514" y="1356916"/>
                        <a:ext cx="10406972" cy="182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360A02-2906-4BD0-A615-7D21475F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540293"/>
              </p:ext>
            </p:extLst>
          </p:nvPr>
        </p:nvGraphicFramePr>
        <p:xfrm>
          <a:off x="838200" y="3680235"/>
          <a:ext cx="35623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Worksheet" r:id="rId5" imgW="3562516" imgH="1295258" progId="Excel.Sheet.12">
                  <p:embed/>
                </p:oleObj>
              </mc:Choice>
              <mc:Fallback>
                <p:oleObj name="Worksheet" r:id="rId5" imgW="3562516" imgH="12952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3680235"/>
                        <a:ext cx="356235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05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TIF Certification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B5AC-6527-4DD2-AF5B-92067A96E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December 1, we must certify the debts for each TIF district for the following fiscal year</a:t>
            </a:r>
          </a:p>
          <a:p>
            <a:pPr lvl="1"/>
            <a:r>
              <a:rPr lang="en-US" dirty="0"/>
              <a:t>Recall that debt means more than bonds – here it means an obligation which also includes rebates and developer agreements</a:t>
            </a:r>
          </a:p>
          <a:p>
            <a:r>
              <a:rPr lang="en-US" dirty="0"/>
              <a:t>We meet with OED staff in the Fall to review each TIF district and the upcoming payments for the next fiscal year</a:t>
            </a:r>
          </a:p>
          <a:p>
            <a:r>
              <a:rPr lang="en-US" dirty="0"/>
              <a:t>The debts must be certified to be eligible for tax collections the following fiscal year</a:t>
            </a:r>
          </a:p>
        </p:txBody>
      </p:sp>
    </p:spTree>
    <p:extLst>
      <p:ext uri="{BB962C8B-B14F-4D97-AF65-F5344CB8AC3E}">
        <p14:creationId xmlns:p14="http://schemas.microsoft.com/office/powerpoint/2010/main" val="148432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TIF Utilization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B5AC-6527-4DD2-AF5B-92067A96E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Council policy is that TIF utilization across the City shall not exceed 75%</a:t>
            </a:r>
          </a:p>
          <a:p>
            <a:pPr lvl="1"/>
            <a:r>
              <a:rPr lang="en-US" dirty="0"/>
              <a:t>Some districts go over this amount</a:t>
            </a:r>
          </a:p>
          <a:p>
            <a:pPr lvl="1"/>
            <a:r>
              <a:rPr lang="en-US" dirty="0"/>
              <a:t>The valuation of the Metro Center TIF district allows us to go over the 75% limit for some other TIF districts</a:t>
            </a:r>
          </a:p>
          <a:p>
            <a:pPr lvl="2"/>
            <a:r>
              <a:rPr lang="en-US" dirty="0"/>
              <a:t>All TIF increment available FY2021:		$2,574,407,390</a:t>
            </a:r>
          </a:p>
          <a:p>
            <a:pPr lvl="2"/>
            <a:r>
              <a:rPr lang="en-US" dirty="0"/>
              <a:t>Metro Center increment available FY2021:	$1,844,048,396</a:t>
            </a:r>
          </a:p>
          <a:p>
            <a:endParaRPr lang="en-US" dirty="0"/>
          </a:p>
          <a:p>
            <a:r>
              <a:rPr lang="en-US" dirty="0"/>
              <a:t>Every dollar of valuation diverted to increment is a dollar that cannot be taxed for the general fund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842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TIF Utilization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989E4-B2C4-40EE-B124-2607FCBC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5649"/>
            <a:ext cx="4743001" cy="284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440BA-0493-4FEC-B10F-E2C33252B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5649"/>
            <a:ext cx="4743001" cy="28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3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TIF Utilization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403D13-C0AC-4DB1-AFB4-6A78DFC1D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159" y="1229008"/>
            <a:ext cx="9681681" cy="43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3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F632-8BFA-408E-99A9-22FB3305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Tax Increment Financing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4E98-0EBE-4B1C-8C33-9956E6DBAD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powerful economic development tool to generate new property tax revenue</a:t>
            </a:r>
          </a:p>
          <a:p>
            <a:endParaRPr lang="en-US" dirty="0"/>
          </a:p>
          <a:p>
            <a:r>
              <a:rPr lang="en-US" dirty="0"/>
              <a:t>But before diving into TIF, we need to back up to a broader topic: Urban Renewal</a:t>
            </a:r>
          </a:p>
        </p:txBody>
      </p:sp>
    </p:spTree>
    <p:extLst>
      <p:ext uri="{BB962C8B-B14F-4D97-AF65-F5344CB8AC3E}">
        <p14:creationId xmlns:p14="http://schemas.microsoft.com/office/powerpoint/2010/main" val="648754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TIF Risks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B5AC-6527-4DD2-AF5B-92067A96E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used, TIF reduces general tax revenues for other taxing entities in the TIF district ($1 TIF = $.33 GF)</a:t>
            </a:r>
          </a:p>
          <a:p>
            <a:r>
              <a:rPr lang="en-US" dirty="0"/>
              <a:t>TIF can go upside down when the tax base falls below the frozen level</a:t>
            </a:r>
          </a:p>
          <a:p>
            <a:pPr lvl="1"/>
            <a:r>
              <a:rPr lang="en-US" dirty="0"/>
              <a:t>Property valuations decrease</a:t>
            </a:r>
          </a:p>
          <a:p>
            <a:pPr lvl="1"/>
            <a:r>
              <a:rPr lang="en-US" dirty="0"/>
              <a:t>Buildings are demolished or converted to a non-profit use</a:t>
            </a:r>
          </a:p>
          <a:p>
            <a:pPr lvl="1"/>
            <a:r>
              <a:rPr lang="en-US" dirty="0"/>
              <a:t>Property tax assessment is successfully challenged</a:t>
            </a:r>
          </a:p>
          <a:p>
            <a:pPr lvl="2"/>
            <a:r>
              <a:rPr lang="en-US" dirty="0"/>
              <a:t>Agreements for TIF projects often contain a minimum assessment amount</a:t>
            </a:r>
          </a:p>
          <a:p>
            <a:r>
              <a:rPr lang="en-US" dirty="0"/>
              <a:t>TIF must be managed carefully</a:t>
            </a:r>
          </a:p>
          <a:p>
            <a:pPr lvl="1"/>
            <a:r>
              <a:rPr lang="en-US" dirty="0"/>
              <a:t>Other taxing entities are impacted in the short term, as is the general fund</a:t>
            </a:r>
          </a:p>
          <a:p>
            <a:pPr lvl="1"/>
            <a:r>
              <a:rPr lang="en-US" dirty="0"/>
              <a:t>TIF has been abused by some municipalities in the past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22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C3A13-7498-4D8D-9844-B7EBA00022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40563"/>
            <a:ext cx="10515600" cy="3606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Questions?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CE6F0-410B-4472-B0ED-6B8CD9E790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General Operations, Road Use Tax Fund, LOSST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7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F632-8BFA-408E-99A9-22FB3305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Urban Renewal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64E98-0EBE-4B1C-8C33-9956E6DBAD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Urban renewal is a broad concept and method for improving physical and economic conditions</a:t>
            </a:r>
          </a:p>
          <a:p>
            <a:pPr lvl="1"/>
            <a:r>
              <a:rPr lang="en-US" dirty="0"/>
              <a:t>Designations:</a:t>
            </a:r>
          </a:p>
          <a:p>
            <a:pPr lvl="2"/>
            <a:r>
              <a:rPr lang="en-US" dirty="0"/>
              <a:t>Slum – Dangerous or unhealthy conditions dominate</a:t>
            </a:r>
          </a:p>
          <a:p>
            <a:pPr lvl="2"/>
            <a:r>
              <a:rPr lang="en-US" dirty="0"/>
              <a:t>Blight – Substantially deteriorated or inadequate conditions inhibiting growth</a:t>
            </a:r>
          </a:p>
          <a:p>
            <a:pPr lvl="2"/>
            <a:r>
              <a:rPr lang="en-US" dirty="0"/>
              <a:t>Economic Development – self explanatory</a:t>
            </a:r>
          </a:p>
          <a:p>
            <a:endParaRPr lang="en-US" dirty="0"/>
          </a:p>
          <a:p>
            <a:r>
              <a:rPr lang="en-US" dirty="0"/>
              <a:t>Urban renewal allows cities tools to address these issues. TIF is one of these tools</a:t>
            </a:r>
          </a:p>
          <a:p>
            <a:endParaRPr lang="en-US" dirty="0"/>
          </a:p>
          <a:p>
            <a:r>
              <a:rPr lang="en-US" dirty="0"/>
              <a:t>We do this by creating Urban Renewal Areas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8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Establishing an Urban Renewal Area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B5AC-6527-4DD2-AF5B-92067A96E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UR Area Plan is created</a:t>
            </a:r>
          </a:p>
          <a:p>
            <a:pPr lvl="1"/>
            <a:r>
              <a:rPr lang="en-US" dirty="0"/>
              <a:t>Contains purpose for which UR Area was created</a:t>
            </a:r>
          </a:p>
          <a:p>
            <a:pPr lvl="1"/>
            <a:r>
              <a:rPr lang="en-US" dirty="0"/>
              <a:t>Designates the UR Area</a:t>
            </a:r>
          </a:p>
          <a:p>
            <a:pPr lvl="1"/>
            <a:r>
              <a:rPr lang="en-US" dirty="0"/>
              <a:t>Contains the projects that can be done in the UR Area</a:t>
            </a:r>
          </a:p>
          <a:p>
            <a:pPr lvl="1"/>
            <a:r>
              <a:rPr lang="en-US" dirty="0"/>
              <a:t>Council approves the UR Plan, which activates it and creates the opportunity for TIF</a:t>
            </a:r>
          </a:p>
          <a:p>
            <a:pPr lvl="1"/>
            <a:r>
              <a:rPr lang="en-US" dirty="0"/>
              <a:t>Other taxing entities are consulted and given the chance to respond</a:t>
            </a:r>
          </a:p>
          <a:p>
            <a:r>
              <a:rPr lang="en-US" dirty="0"/>
              <a:t>Amendments</a:t>
            </a:r>
          </a:p>
          <a:p>
            <a:pPr lvl="1"/>
            <a:r>
              <a:rPr lang="en-US" dirty="0"/>
              <a:t>Needed to add or remove projects from URA</a:t>
            </a:r>
          </a:p>
          <a:p>
            <a:pPr lvl="1"/>
            <a:r>
              <a:rPr lang="en-US" dirty="0"/>
              <a:t>We list all of the planned projects in URA amendments</a:t>
            </a:r>
          </a:p>
          <a:p>
            <a:pPr lvl="1"/>
            <a:r>
              <a:rPr lang="en-US" dirty="0"/>
              <a:t>If project isn’t listed, cannot use TIF funds</a:t>
            </a:r>
          </a:p>
          <a:p>
            <a:pPr lvl="1"/>
            <a:r>
              <a:rPr lang="en-US" dirty="0"/>
              <a:t>OED amends them annually, some more often</a:t>
            </a:r>
          </a:p>
          <a:p>
            <a:pPr lvl="1"/>
            <a:r>
              <a:rPr lang="en-US" dirty="0"/>
              <a:t>Example – added the Animal Control facility to the SE Agriculture URA</a:t>
            </a:r>
          </a:p>
        </p:txBody>
      </p:sp>
    </p:spTree>
    <p:extLst>
      <p:ext uri="{BB962C8B-B14F-4D97-AF65-F5344CB8AC3E}">
        <p14:creationId xmlns:p14="http://schemas.microsoft.com/office/powerpoint/2010/main" val="391228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Urban Renewal Areas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714E62D-FC91-409C-ADC7-90B5FF63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25248"/>
              </p:ext>
            </p:extLst>
          </p:nvPr>
        </p:nvGraphicFramePr>
        <p:xfrm>
          <a:off x="2067208" y="1539089"/>
          <a:ext cx="8057584" cy="3231606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4028792">
                  <a:extLst>
                    <a:ext uri="{9D8B030D-6E8A-4147-A177-3AD203B41FA5}">
                      <a16:colId xmlns:a16="http://schemas.microsoft.com/office/drawing/2014/main" val="3578736851"/>
                    </a:ext>
                  </a:extLst>
                </a:gridCol>
                <a:gridCol w="4028792">
                  <a:extLst>
                    <a:ext uri="{9D8B030D-6E8A-4147-A177-3AD203B41FA5}">
                      <a16:colId xmlns:a16="http://schemas.microsoft.com/office/drawing/2014/main" val="806418495"/>
                    </a:ext>
                  </a:extLst>
                </a:gridCol>
              </a:tblGrid>
              <a:tr h="362359">
                <a:tc>
                  <a:txBody>
                    <a:bodyPr/>
                    <a:lstStyle/>
                    <a:p>
                      <a:r>
                        <a:rPr lang="en-US" dirty="0"/>
                        <a:t>Accent - 77003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Merle Hay – 77073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14763"/>
                  </a:ext>
                </a:extLst>
              </a:tr>
              <a:tr h="416681">
                <a:tc>
                  <a:txBody>
                    <a:bodyPr/>
                    <a:lstStyle/>
                    <a:p>
                      <a:r>
                        <a:rPr lang="en-US" dirty="0"/>
                        <a:t>Beaverdale – 77071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Metro Center – 77062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599710"/>
                  </a:ext>
                </a:extLst>
              </a:tr>
              <a:tr h="416681">
                <a:tc>
                  <a:txBody>
                    <a:bodyPr/>
                    <a:lstStyle/>
                    <a:p>
                      <a:r>
                        <a:rPr lang="en-US" dirty="0"/>
                        <a:t>Central Place – 77004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Northeast Gateway 1 – 77104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87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Drake – 77109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 Agri Business – 77052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23946"/>
                  </a:ext>
                </a:extLst>
              </a:tr>
              <a:tr h="416681">
                <a:tc>
                  <a:txBody>
                    <a:bodyPr/>
                    <a:lstStyle/>
                    <a:p>
                      <a:r>
                        <a:rPr lang="en-US" dirty="0"/>
                        <a:t>Fleur Drive – 77067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Southside – 77081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6994973"/>
                  </a:ext>
                </a:extLst>
              </a:tr>
              <a:tr h="416681">
                <a:tc>
                  <a:txBody>
                    <a:bodyPr/>
                    <a:lstStyle/>
                    <a:p>
                      <a:r>
                        <a:rPr lang="en-US" dirty="0"/>
                        <a:t>Forest Ave – 77095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Southwest Gateway – 77108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246561"/>
                  </a:ext>
                </a:extLst>
              </a:tr>
              <a:tr h="416681">
                <a:tc>
                  <a:txBody>
                    <a:bodyPr/>
                    <a:lstStyle/>
                    <a:p>
                      <a:r>
                        <a:rPr lang="en-US" dirty="0"/>
                        <a:t>Guthrie Ave– 77008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 42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&amp; Army Post - 77094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87822"/>
                  </a:ext>
                </a:extLst>
              </a:tr>
              <a:tr h="416681">
                <a:tc>
                  <a:txBody>
                    <a:bodyPr/>
                    <a:lstStyle/>
                    <a:p>
                      <a:r>
                        <a:rPr lang="en-US" dirty="0"/>
                        <a:t>Ingersoll-Grand – 77084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89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0FD347B-59E0-4330-B906-E5C71CE11D60}"/>
              </a:ext>
            </a:extLst>
          </p:cNvPr>
          <p:cNvSpPr txBox="1"/>
          <p:nvPr/>
        </p:nvSpPr>
        <p:spPr>
          <a:xfrm>
            <a:off x="2067208" y="5024980"/>
            <a:ext cx="805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We submit certifications to the state for these URAs</a:t>
            </a:r>
          </a:p>
        </p:txBody>
      </p:sp>
    </p:spTree>
    <p:extLst>
      <p:ext uri="{BB962C8B-B14F-4D97-AF65-F5344CB8AC3E}">
        <p14:creationId xmlns:p14="http://schemas.microsoft.com/office/powerpoint/2010/main" val="17928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Urban Renewal Area Sunset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B5AC-6527-4DD2-AF5B-92067A96E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Urban Renewal Areas do not automatically sunset by statute</a:t>
            </a:r>
          </a:p>
          <a:p>
            <a:pPr lvl="1"/>
            <a:r>
              <a:rPr lang="en-US" dirty="0"/>
              <a:t>TIF areas may have a statutory sunset</a:t>
            </a:r>
          </a:p>
          <a:p>
            <a:endParaRPr lang="en-US" dirty="0"/>
          </a:p>
          <a:p>
            <a:r>
              <a:rPr lang="en-US" dirty="0"/>
              <a:t>Council must take action to close an Urban Renewal Area</a:t>
            </a:r>
          </a:p>
          <a:p>
            <a:endParaRPr lang="en-US" dirty="0"/>
          </a:p>
          <a:p>
            <a:r>
              <a:rPr lang="en-US" dirty="0"/>
              <a:t>Now on to TIF</a:t>
            </a:r>
          </a:p>
        </p:txBody>
      </p:sp>
    </p:spTree>
    <p:extLst>
      <p:ext uri="{BB962C8B-B14F-4D97-AF65-F5344CB8AC3E}">
        <p14:creationId xmlns:p14="http://schemas.microsoft.com/office/powerpoint/2010/main" val="200327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TIF Ordinances &amp; TIF Areas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1B5AC-6527-4DD2-AF5B-92067A96E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URA is established, a TIF ordinance must be passed before the flow if TIF can start</a:t>
            </a:r>
          </a:p>
          <a:p>
            <a:pPr lvl="1"/>
            <a:r>
              <a:rPr lang="en-US" dirty="0"/>
              <a:t>URA creation may happen long before a TIF ordinance is passed</a:t>
            </a:r>
          </a:p>
          <a:p>
            <a:pPr lvl="1"/>
            <a:endParaRPr lang="en-US" dirty="0"/>
          </a:p>
          <a:p>
            <a:r>
              <a:rPr lang="en-US" dirty="0"/>
              <a:t>TIF ordinances outline the part of the URA that will be used to create the TIF Area</a:t>
            </a:r>
          </a:p>
          <a:p>
            <a:endParaRPr lang="en-US" dirty="0"/>
          </a:p>
          <a:p>
            <a:r>
              <a:rPr lang="en-US" dirty="0"/>
              <a:t>A URA may have multiple TIF Areas</a:t>
            </a:r>
          </a:p>
        </p:txBody>
      </p:sp>
    </p:spTree>
    <p:extLst>
      <p:ext uri="{BB962C8B-B14F-4D97-AF65-F5344CB8AC3E}">
        <p14:creationId xmlns:p14="http://schemas.microsoft.com/office/powerpoint/2010/main" val="322579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 Moines URAs and TIF Districts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1FA3E1-ACA5-4648-8C2B-90FED1FA5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281" y="1025496"/>
            <a:ext cx="6233438" cy="53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6453-6935-4816-8F9A-E7DAE88C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 Moines TIF Districts Only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72048-667C-4960-A68F-E040DC794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016" y="1025496"/>
            <a:ext cx="6021968" cy="532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7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ity of Des Moines">
      <a:dk1>
        <a:srgbClr val="00578D"/>
      </a:dk1>
      <a:lt1>
        <a:srgbClr val="FFFFFF"/>
      </a:lt1>
      <a:dk2>
        <a:srgbClr val="5B617E"/>
      </a:dk2>
      <a:lt2>
        <a:srgbClr val="EEF7FD"/>
      </a:lt2>
      <a:accent1>
        <a:srgbClr val="00578D"/>
      </a:accent1>
      <a:accent2>
        <a:srgbClr val="F05124"/>
      </a:accent2>
      <a:accent3>
        <a:srgbClr val="939598"/>
      </a:accent3>
      <a:accent4>
        <a:srgbClr val="F6B221"/>
      </a:accent4>
      <a:accent5>
        <a:srgbClr val="2D89A0"/>
      </a:accent5>
      <a:accent6>
        <a:srgbClr val="91BC49"/>
      </a:accent6>
      <a:hlink>
        <a:srgbClr val="49E4FC"/>
      </a:hlink>
      <a:folHlink>
        <a:srgbClr val="C4123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888</Words>
  <Application>Microsoft Office PowerPoint</Application>
  <PresentationFormat>Widescreen</PresentationFormat>
  <Paragraphs>126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Century Gothic</vt:lpstr>
      <vt:lpstr>Lato</vt:lpstr>
      <vt:lpstr>Office Theme</vt:lpstr>
      <vt:lpstr>Worksheet</vt:lpstr>
      <vt:lpstr>Tax Increment Financing</vt:lpstr>
      <vt:lpstr>Tax Increment Financing</vt:lpstr>
      <vt:lpstr>Urban Renewal</vt:lpstr>
      <vt:lpstr>Establishing an Urban Renewal Area</vt:lpstr>
      <vt:lpstr>Urban Renewal Areas</vt:lpstr>
      <vt:lpstr>Urban Renewal Area Sunset</vt:lpstr>
      <vt:lpstr>TIF Ordinances &amp; TIF Areas</vt:lpstr>
      <vt:lpstr>Des Moines URAs and TIF Districts</vt:lpstr>
      <vt:lpstr>Des Moines TIF Districts Only</vt:lpstr>
      <vt:lpstr>TIF Types &amp; Sunsets</vt:lpstr>
      <vt:lpstr>Urban Renewal Projects</vt:lpstr>
      <vt:lpstr>How TIF Functions</vt:lpstr>
      <vt:lpstr>How TIF Functions (cont’d)</vt:lpstr>
      <vt:lpstr>TIF Revenue Formula (from the State)</vt:lpstr>
      <vt:lpstr>TIF Example</vt:lpstr>
      <vt:lpstr>TIF Certification</vt:lpstr>
      <vt:lpstr>TIF Utilization</vt:lpstr>
      <vt:lpstr>TIF Utilization</vt:lpstr>
      <vt:lpstr>TIF Utilization</vt:lpstr>
      <vt:lpstr>TIF Risks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Derong, David</dc:creator>
  <cp:lastModifiedBy>Carlson, Jay E.</cp:lastModifiedBy>
  <cp:revision>85</cp:revision>
  <cp:lastPrinted>2020-01-26T03:37:57Z</cp:lastPrinted>
  <dcterms:created xsi:type="dcterms:W3CDTF">2019-06-06T20:16:37Z</dcterms:created>
  <dcterms:modified xsi:type="dcterms:W3CDTF">2021-03-25T21:53:54Z</dcterms:modified>
</cp:coreProperties>
</file>