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9" r:id="rId4"/>
    <p:sldId id="268" r:id="rId5"/>
    <p:sldId id="270" r:id="rId6"/>
    <p:sldId id="271" r:id="rId7"/>
    <p:sldId id="272" r:id="rId8"/>
    <p:sldId id="264" r:id="rId9"/>
    <p:sldId id="273" r:id="rId10"/>
    <p:sldId id="274" r:id="rId11"/>
    <p:sldId id="275" r:id="rId12"/>
    <p:sldId id="267"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72"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BBD19-0A9C-42BF-89E1-CCA42FD15107}" type="datetimeFigureOut">
              <a:rPr lang="en-US" smtClean="0"/>
              <a:t>11/25/2017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6B447-57FD-42F4-9E79-8B0AA9FECBA8}" type="slidenum">
              <a:rPr lang="en-US" smtClean="0"/>
              <a:t>‹#›</a:t>
            </a:fld>
            <a:endParaRPr lang="en-US"/>
          </a:p>
        </p:txBody>
      </p:sp>
    </p:spTree>
    <p:extLst>
      <p:ext uri="{BB962C8B-B14F-4D97-AF65-F5344CB8AC3E}">
        <p14:creationId xmlns:p14="http://schemas.microsoft.com/office/powerpoint/2010/main" val="1218708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&lt;pause 5 </a:t>
            </a:r>
            <a:r>
              <a:rPr lang="en-US" dirty="0" smtClean="0"/>
              <a:t>seconds&gt;</a:t>
            </a:r>
            <a:r>
              <a:rPr lang="en-US" baseline="0" dirty="0" smtClean="0"/>
              <a:t>Horizon Sync is a web and mobile solution for crafting </a:t>
            </a:r>
            <a:r>
              <a:rPr lang="en-US" baseline="0" dirty="0" err="1" smtClean="0"/>
              <a:t>realtime</a:t>
            </a:r>
            <a:r>
              <a:rPr lang="en-US" baseline="0" dirty="0" smtClean="0"/>
              <a:t>, interactive performance art at public events like concerts, festivals, and exhibitions.</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1</a:t>
            </a:fld>
            <a:endParaRPr lang="en-US"/>
          </a:p>
        </p:txBody>
      </p:sp>
    </p:spTree>
    <p:extLst>
      <p:ext uri="{BB962C8B-B14F-4D97-AF65-F5344CB8AC3E}">
        <p14:creationId xmlns:p14="http://schemas.microsoft.com/office/powerpoint/2010/main" val="2754385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coordinated content across multiple zones.  &lt;Pause</a:t>
            </a:r>
            <a:r>
              <a:rPr lang="en-US" baseline="0" dirty="0" smtClean="0"/>
              <a:t> few seconds</a:t>
            </a:r>
            <a:r>
              <a:rPr lang="en-US" dirty="0" smtClean="0"/>
              <a:t>&gt;</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10</a:t>
            </a:fld>
            <a:endParaRPr lang="en-US"/>
          </a:p>
        </p:txBody>
      </p:sp>
    </p:spTree>
    <p:extLst>
      <p:ext uri="{BB962C8B-B14F-4D97-AF65-F5344CB8AC3E}">
        <p14:creationId xmlns:p14="http://schemas.microsoft.com/office/powerpoint/2010/main" val="3783156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Configuring</a:t>
            </a:r>
            <a:r>
              <a:rPr lang="en-US" baseline="0" dirty="0" smtClean="0"/>
              <a:t> this content is easy, using Horizon Sync’s web-based event editor.  An event operator can enter the basic details about their event, and then proceed to configuring their audience geometry.  A preview of the audience setup is displayed and updated automatically as settings are changed. &lt;Pause few seconds&gt; After configuring the audience and the desired number of zones, the event operator can author content scripts for each zone.  These are simple instructions that will run on attendee devices, and allow the event operator to do things like control the device’s screen, push text and images, and apply a variety of effects according to their needs.  Once everything has been configured, a click on the ‘Publish’ button takes the event live!</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11</a:t>
            </a:fld>
            <a:endParaRPr lang="en-US"/>
          </a:p>
        </p:txBody>
      </p:sp>
    </p:spTree>
    <p:extLst>
      <p:ext uri="{BB962C8B-B14F-4D97-AF65-F5344CB8AC3E}">
        <p14:creationId xmlns:p14="http://schemas.microsoft.com/office/powerpoint/2010/main" val="4206745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Horizon Sync is</a:t>
            </a:r>
            <a:r>
              <a:rPr lang="en-US" baseline="0" dirty="0" smtClean="0"/>
              <a:t> </a:t>
            </a:r>
            <a:r>
              <a:rPr lang="en-US" baseline="0" dirty="0" smtClean="0"/>
              <a:t>a real, working </a:t>
            </a:r>
            <a:r>
              <a:rPr lang="en-US" baseline="0" dirty="0" smtClean="0"/>
              <a:t>app.  </a:t>
            </a:r>
            <a:r>
              <a:rPr lang="en-US" baseline="0" dirty="0" smtClean="0"/>
              <a:t>You can install it on your Android smartphone today!</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12</a:t>
            </a:fld>
            <a:endParaRPr lang="en-US"/>
          </a:p>
        </p:txBody>
      </p:sp>
    </p:spTree>
    <p:extLst>
      <p:ext uri="{BB962C8B-B14F-4D97-AF65-F5344CB8AC3E}">
        <p14:creationId xmlns:p14="http://schemas.microsoft.com/office/powerpoint/2010/main" val="331097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&lt;Pause 5 seconds&gt;</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13</a:t>
            </a:fld>
            <a:endParaRPr lang="en-US"/>
          </a:p>
        </p:txBody>
      </p:sp>
    </p:spTree>
    <p:extLst>
      <p:ext uri="{BB962C8B-B14F-4D97-AF65-F5344CB8AC3E}">
        <p14:creationId xmlns:p14="http://schemas.microsoft.com/office/powerpoint/2010/main" val="428535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a:t>
            </a:r>
            <a:r>
              <a:rPr lang="en-US" baseline="0" dirty="0" smtClean="0"/>
              <a:t> typical public event frequented by a large and disorganized crowd of attendees.  Between them, attendees may possess a large amount of sophisticated technology, but with no intelligence, collaboration, or coordination between each device, they do little to change the chaotic nature of the crowd.</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2</a:t>
            </a:fld>
            <a:endParaRPr lang="en-US"/>
          </a:p>
        </p:txBody>
      </p:sp>
    </p:spTree>
    <p:extLst>
      <p:ext uri="{BB962C8B-B14F-4D97-AF65-F5344CB8AC3E}">
        <p14:creationId xmlns:p14="http://schemas.microsoft.com/office/powerpoint/2010/main" val="260495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Horizon sync leverages the technology that eventgoers</a:t>
            </a:r>
            <a:r>
              <a:rPr lang="en-US" baseline="0" dirty="0" smtClean="0"/>
              <a:t> are already carrying to transform the chaotic, random crowd into a smart swarm of attendees, allowing them to become part of and participate with the performance instead of acting as passive observers.</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3</a:t>
            </a:fld>
            <a:endParaRPr lang="en-US"/>
          </a:p>
        </p:txBody>
      </p:sp>
    </p:spTree>
    <p:extLst>
      <p:ext uri="{BB962C8B-B14F-4D97-AF65-F5344CB8AC3E}">
        <p14:creationId xmlns:p14="http://schemas.microsoft.com/office/powerpoint/2010/main" val="1071735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makes the smart swarm,</a:t>
            </a:r>
            <a:r>
              <a:rPr lang="en-US" baseline="0" dirty="0" smtClean="0"/>
              <a:t> smart?  </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4</a:t>
            </a:fld>
            <a:endParaRPr lang="en-US"/>
          </a:p>
        </p:txBody>
      </p:sp>
    </p:spTree>
    <p:extLst>
      <p:ext uri="{BB962C8B-B14F-4D97-AF65-F5344CB8AC3E}">
        <p14:creationId xmlns:p14="http://schemas.microsoft.com/office/powerpoint/2010/main" val="264166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Geofencing</a:t>
            </a:r>
            <a:r>
              <a:rPr lang="en-US" dirty="0" smtClean="0"/>
              <a:t> is used to detect when a user is attending an event, based upon the event’s location and its specific audience geometry as configured by the event operator, and will automatically cause the device to load any script(s) that have been provided by the event operator.</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5</a:t>
            </a:fld>
            <a:endParaRPr lang="en-US"/>
          </a:p>
        </p:txBody>
      </p:sp>
    </p:spTree>
    <p:extLst>
      <p:ext uri="{BB962C8B-B14F-4D97-AF65-F5344CB8AC3E}">
        <p14:creationId xmlns:p14="http://schemas.microsoft.com/office/powerpoint/2010/main" val="4167380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attendee’s specific location within the audience is used to automatically assign them to one of several preconfigured zones.  The script the user’s device runs and the content they experience change as their zone changes.</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6</a:t>
            </a:fld>
            <a:endParaRPr lang="en-US"/>
          </a:p>
        </p:txBody>
      </p:sp>
    </p:spTree>
    <p:extLst>
      <p:ext uri="{BB962C8B-B14F-4D97-AF65-F5344CB8AC3E}">
        <p14:creationId xmlns:p14="http://schemas.microsoft.com/office/powerpoint/2010/main" val="329110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Devices</a:t>
            </a:r>
            <a:r>
              <a:rPr lang="en-US" baseline="0" dirty="0" smtClean="0"/>
              <a:t> within each zone are automatically synchronized to within plus or minus 50 milliseconds of each other, compensating for issues such as clock-skew and enabling complex real-time displays to be constructed both within and across zones.  It’s this last bit of magic which enables effects like …</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7</a:t>
            </a:fld>
            <a:endParaRPr lang="en-US"/>
          </a:p>
        </p:txBody>
      </p:sp>
    </p:spTree>
    <p:extLst>
      <p:ext uri="{BB962C8B-B14F-4D97-AF65-F5344CB8AC3E}">
        <p14:creationId xmlns:p14="http://schemas.microsoft.com/office/powerpoint/2010/main" val="431653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digital wave.  &lt;Pause 5 seconds&gt; It may not seem like much</a:t>
            </a:r>
            <a:r>
              <a:rPr lang="en-US" baseline="0" dirty="0" smtClean="0"/>
              <a:t> with only three devices, but imagine the effect scaled up across several thousand devices and you’ll get the idea.</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8</a:t>
            </a:fld>
            <a:endParaRPr lang="en-US"/>
          </a:p>
        </p:txBody>
      </p:sp>
    </p:spTree>
    <p:extLst>
      <p:ext uri="{BB962C8B-B14F-4D97-AF65-F5344CB8AC3E}">
        <p14:creationId xmlns:p14="http://schemas.microsoft.com/office/powerpoint/2010/main" val="323421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also possible to complement a live performance by delivering synchronized content across a zone.  &lt;Pause few seconds&gt;</a:t>
            </a:r>
            <a:endParaRPr lang="en-US" dirty="0"/>
          </a:p>
        </p:txBody>
      </p:sp>
      <p:sp>
        <p:nvSpPr>
          <p:cNvPr id="4" name="Slide Number Placeholder 3"/>
          <p:cNvSpPr>
            <a:spLocks noGrp="1"/>
          </p:cNvSpPr>
          <p:nvPr>
            <p:ph type="sldNum" sz="quarter" idx="10"/>
          </p:nvPr>
        </p:nvSpPr>
        <p:spPr/>
        <p:txBody>
          <a:bodyPr/>
          <a:lstStyle/>
          <a:p>
            <a:fld id="{C596B447-57FD-42F4-9E79-8B0AA9FECBA8}" type="slidenum">
              <a:rPr lang="en-US" smtClean="0"/>
              <a:t>9</a:t>
            </a:fld>
            <a:endParaRPr lang="en-US"/>
          </a:p>
        </p:txBody>
      </p:sp>
    </p:spTree>
    <p:extLst>
      <p:ext uri="{BB962C8B-B14F-4D97-AF65-F5344CB8AC3E}">
        <p14:creationId xmlns:p14="http://schemas.microsoft.com/office/powerpoint/2010/main" val="391557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11/25/2017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Horizon Sync</a:t>
            </a:r>
            <a:endParaRPr lang="en-US"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Smart Swarms creating Digital Performance Art </a:t>
            </a:r>
            <a:endParaRPr lang="en-US" dirty="0">
              <a:solidFill>
                <a:srgbClr val="92D050"/>
              </a:solidFill>
            </a:endParaRPr>
          </a:p>
        </p:txBody>
      </p:sp>
      <p:pic>
        <p:nvPicPr>
          <p:cNvPr id="4" name="Picture 3"/>
          <p:cNvPicPr>
            <a:picLocks noChangeAspect="1"/>
          </p:cNvPicPr>
          <p:nvPr/>
        </p:nvPicPr>
        <p:blipFill>
          <a:blip r:embed="rId3"/>
          <a:stretch>
            <a:fillRect/>
          </a:stretch>
        </p:blipFill>
        <p:spPr>
          <a:xfrm>
            <a:off x="4924833" y="1062681"/>
            <a:ext cx="2638425" cy="4629150"/>
          </a:xfrm>
          <a:prstGeom prst="rect">
            <a:avLst/>
          </a:prstGeom>
        </p:spPr>
      </p:pic>
      <p:pic>
        <p:nvPicPr>
          <p:cNvPr id="5" name="Picture 4"/>
          <p:cNvPicPr>
            <a:picLocks noChangeAspect="1"/>
          </p:cNvPicPr>
          <p:nvPr/>
        </p:nvPicPr>
        <p:blipFill>
          <a:blip r:embed="rId4"/>
          <a:stretch>
            <a:fillRect/>
          </a:stretch>
        </p:blipFill>
        <p:spPr>
          <a:xfrm>
            <a:off x="684212" y="1691562"/>
            <a:ext cx="2626745" cy="3396615"/>
          </a:xfrm>
          <a:prstGeom prst="rect">
            <a:avLst/>
          </a:prstGeom>
        </p:spPr>
      </p:pic>
      <p:pic>
        <p:nvPicPr>
          <p:cNvPr id="7" name="Picture 6"/>
          <p:cNvPicPr>
            <a:picLocks noChangeAspect="1"/>
          </p:cNvPicPr>
          <p:nvPr/>
        </p:nvPicPr>
        <p:blipFill>
          <a:blip r:embed="rId5"/>
          <a:stretch>
            <a:fillRect/>
          </a:stretch>
        </p:blipFill>
        <p:spPr>
          <a:xfrm>
            <a:off x="3650654" y="2922629"/>
            <a:ext cx="934481" cy="934481"/>
          </a:xfrm>
          <a:prstGeom prst="rect">
            <a:avLst/>
          </a:prstGeom>
        </p:spPr>
      </p:pic>
    </p:spTree>
    <p:extLst>
      <p:ext uri="{BB962C8B-B14F-4D97-AF65-F5344CB8AC3E}">
        <p14:creationId xmlns:p14="http://schemas.microsoft.com/office/powerpoint/2010/main" val="1761800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0"/>
            <a:ext cx="8001000" cy="2784623"/>
          </a:xfrm>
        </p:spPr>
        <p:txBody>
          <a:bodyPr>
            <a:normAutofit/>
          </a:bodyPr>
          <a:lstStyle/>
          <a:p>
            <a:r>
              <a:rPr lang="en-US" cap="none" dirty="0" smtClean="0"/>
              <a:t>Live Demo </a:t>
            </a:r>
            <a:r>
              <a:rPr lang="en-US" cap="none" dirty="0" smtClean="0"/>
              <a:t/>
            </a:r>
            <a:br>
              <a:rPr lang="en-US" cap="none" dirty="0" smtClean="0"/>
            </a:br>
            <a:r>
              <a:rPr lang="en-US" cap="none" dirty="0"/>
              <a:t/>
            </a:r>
            <a:br>
              <a:rPr lang="en-US" cap="none" dirty="0"/>
            </a:br>
            <a:r>
              <a:rPr lang="en-US" cap="none" dirty="0" smtClean="0"/>
              <a:t>(</a:t>
            </a:r>
            <a:r>
              <a:rPr lang="en-US" cap="none" dirty="0" smtClean="0"/>
              <a:t>insert </a:t>
            </a:r>
            <a:r>
              <a:rPr lang="en-US" cap="none" dirty="0" smtClean="0"/>
              <a:t>‘zone’ video</a:t>
            </a:r>
            <a:r>
              <a:rPr lang="en-US" cap="none" dirty="0" smtClean="0"/>
              <a:t>)</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spTree>
    <p:extLst>
      <p:ext uri="{BB962C8B-B14F-4D97-AF65-F5344CB8AC3E}">
        <p14:creationId xmlns:p14="http://schemas.microsoft.com/office/powerpoint/2010/main" val="26338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0"/>
            <a:ext cx="8001000" cy="2784623"/>
          </a:xfrm>
        </p:spPr>
        <p:txBody>
          <a:bodyPr>
            <a:normAutofit/>
          </a:bodyPr>
          <a:lstStyle/>
          <a:p>
            <a:r>
              <a:rPr lang="en-US" cap="none" dirty="0" smtClean="0"/>
              <a:t>Live Demo </a:t>
            </a:r>
            <a:r>
              <a:rPr lang="en-US" cap="none" dirty="0" smtClean="0"/>
              <a:t/>
            </a:r>
            <a:br>
              <a:rPr lang="en-US" cap="none" dirty="0" smtClean="0"/>
            </a:br>
            <a:r>
              <a:rPr lang="en-US" cap="none" dirty="0"/>
              <a:t/>
            </a:r>
            <a:br>
              <a:rPr lang="en-US" cap="none" dirty="0"/>
            </a:br>
            <a:r>
              <a:rPr lang="en-US" cap="none" dirty="0" smtClean="0"/>
              <a:t>(</a:t>
            </a:r>
            <a:r>
              <a:rPr lang="en-US" cap="none" dirty="0" smtClean="0"/>
              <a:t>insert </a:t>
            </a:r>
            <a:r>
              <a:rPr lang="en-US" cap="none" dirty="0" smtClean="0"/>
              <a:t>‘server’ screencast)</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spTree>
    <p:extLst>
      <p:ext uri="{BB962C8B-B14F-4D97-AF65-F5344CB8AC3E}">
        <p14:creationId xmlns:p14="http://schemas.microsoft.com/office/powerpoint/2010/main" val="4171682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Install Today</a:t>
            </a:r>
            <a:endParaRPr lang="en-US" cap="none"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No smoke and mirrors!</a:t>
            </a:r>
            <a:endParaRPr lang="en-US" dirty="0">
              <a:solidFill>
                <a:srgbClr val="92D050"/>
              </a:solidFill>
            </a:endParaRPr>
          </a:p>
        </p:txBody>
      </p:sp>
      <p:sp>
        <p:nvSpPr>
          <p:cNvPr id="4" name="TextBox 3"/>
          <p:cNvSpPr txBox="1"/>
          <p:nvPr/>
        </p:nvSpPr>
        <p:spPr>
          <a:xfrm>
            <a:off x="684212" y="1296219"/>
            <a:ext cx="6800805" cy="461665"/>
          </a:xfrm>
          <a:prstGeom prst="rect">
            <a:avLst/>
          </a:prstGeom>
          <a:noFill/>
        </p:spPr>
        <p:txBody>
          <a:bodyPr wrap="square" rtlCol="0">
            <a:spAutoFit/>
          </a:bodyPr>
          <a:lstStyle/>
          <a:p>
            <a:r>
              <a:rPr lang="en-US" sz="2400" dirty="0" smtClean="0"/>
              <a:t>Scan QR Code from your Android device</a:t>
            </a:r>
            <a:endParaRPr lang="en-US" sz="2400" dirty="0"/>
          </a:p>
        </p:txBody>
      </p:sp>
      <p:sp>
        <p:nvSpPr>
          <p:cNvPr id="5" name="TextBox 4"/>
          <p:cNvSpPr txBox="1"/>
          <p:nvPr/>
        </p:nvSpPr>
        <p:spPr>
          <a:xfrm>
            <a:off x="684212" y="4929052"/>
            <a:ext cx="8133807" cy="615553"/>
          </a:xfrm>
          <a:prstGeom prst="rect">
            <a:avLst/>
          </a:prstGeom>
          <a:noFill/>
        </p:spPr>
        <p:txBody>
          <a:bodyPr wrap="square" rtlCol="0">
            <a:spAutoFit/>
          </a:bodyPr>
          <a:lstStyle/>
          <a:p>
            <a:r>
              <a:rPr lang="en-US" dirty="0" smtClean="0"/>
              <a:t>Or download directly from:</a:t>
            </a:r>
          </a:p>
          <a:p>
            <a:r>
              <a:rPr lang="en-US" sz="1600" dirty="0" smtClean="0"/>
              <a:t>http</a:t>
            </a:r>
            <a:r>
              <a:rPr lang="en-US" sz="1600" dirty="0"/>
              <a:t>://</a:t>
            </a:r>
            <a:r>
              <a:rPr lang="en-US" sz="1600" dirty="0" smtClean="0"/>
              <a:t>terra.suncoastpc.com.au:8181/data-gateway/release/hsync-0.1.apk </a:t>
            </a:r>
            <a:endParaRPr lang="en-US"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2" y="1757884"/>
            <a:ext cx="1985554" cy="1985554"/>
          </a:xfrm>
          <a:prstGeom prst="rect">
            <a:avLst/>
          </a:prstGeom>
        </p:spPr>
      </p:pic>
    </p:spTree>
    <p:extLst>
      <p:ext uri="{BB962C8B-B14F-4D97-AF65-F5344CB8AC3E}">
        <p14:creationId xmlns:p14="http://schemas.microsoft.com/office/powerpoint/2010/main" val="466057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84212" y="353882"/>
            <a:ext cx="5951719" cy="6005771"/>
          </a:xfrm>
          <a:prstGeom prst="rect">
            <a:avLst/>
          </a:prstGeom>
        </p:spPr>
      </p:pic>
    </p:spTree>
    <p:extLst>
      <p:ext uri="{BB962C8B-B14F-4D97-AF65-F5344CB8AC3E}">
        <p14:creationId xmlns:p14="http://schemas.microsoft.com/office/powerpoint/2010/main" val="3336897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Swarms vs. Crowds</a:t>
            </a:r>
            <a:endParaRPr lang="en-US" cap="none"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Crowds are Chaotic</a:t>
            </a:r>
            <a:endParaRPr lang="en-US" dirty="0">
              <a:solidFill>
                <a:srgbClr val="92D050"/>
              </a:solidFill>
            </a:endParaRPr>
          </a:p>
        </p:txBody>
      </p:sp>
      <p:pic>
        <p:nvPicPr>
          <p:cNvPr id="4" name="Picture 3"/>
          <p:cNvPicPr>
            <a:picLocks noChangeAspect="1"/>
          </p:cNvPicPr>
          <p:nvPr/>
        </p:nvPicPr>
        <p:blipFill>
          <a:blip r:embed="rId3"/>
          <a:stretch>
            <a:fillRect/>
          </a:stretch>
        </p:blipFill>
        <p:spPr>
          <a:xfrm>
            <a:off x="684211" y="1062681"/>
            <a:ext cx="9438699" cy="4654377"/>
          </a:xfrm>
          <a:prstGeom prst="rect">
            <a:avLst/>
          </a:prstGeom>
        </p:spPr>
      </p:pic>
    </p:spTree>
    <p:extLst>
      <p:ext uri="{BB962C8B-B14F-4D97-AF65-F5344CB8AC3E}">
        <p14:creationId xmlns:p14="http://schemas.microsoft.com/office/powerpoint/2010/main" val="343789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Swarms vs. Crowds</a:t>
            </a:r>
            <a:endParaRPr lang="en-US" cap="none"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Also, go Marriage Equality!</a:t>
            </a:r>
            <a:endParaRPr lang="en-US" dirty="0">
              <a:solidFill>
                <a:srgbClr val="92D050"/>
              </a:solidFill>
            </a:endParaRPr>
          </a:p>
        </p:txBody>
      </p:sp>
      <p:pic>
        <p:nvPicPr>
          <p:cNvPr id="4" name="Picture 3"/>
          <p:cNvPicPr>
            <a:picLocks noChangeAspect="1"/>
          </p:cNvPicPr>
          <p:nvPr/>
        </p:nvPicPr>
        <p:blipFill>
          <a:blip r:embed="rId3"/>
          <a:stretch>
            <a:fillRect/>
          </a:stretch>
        </p:blipFill>
        <p:spPr>
          <a:xfrm>
            <a:off x="684212" y="1062680"/>
            <a:ext cx="9824542" cy="4654377"/>
          </a:xfrm>
          <a:prstGeom prst="rect">
            <a:avLst/>
          </a:prstGeom>
        </p:spPr>
      </p:pic>
    </p:spTree>
    <p:extLst>
      <p:ext uri="{BB962C8B-B14F-4D97-AF65-F5344CB8AC3E}">
        <p14:creationId xmlns:p14="http://schemas.microsoft.com/office/powerpoint/2010/main" val="3165909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Smartening the Swarm</a:t>
            </a:r>
            <a:endParaRPr lang="en-US" cap="none"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Technology enabling Art</a:t>
            </a:r>
            <a:endParaRPr lang="en-US" dirty="0">
              <a:solidFill>
                <a:srgbClr val="92D050"/>
              </a:solidFill>
            </a:endParaRPr>
          </a:p>
        </p:txBody>
      </p:sp>
    </p:spTree>
    <p:extLst>
      <p:ext uri="{BB962C8B-B14F-4D97-AF65-F5344CB8AC3E}">
        <p14:creationId xmlns:p14="http://schemas.microsoft.com/office/powerpoint/2010/main" val="1074348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Smartening the Swarm</a:t>
            </a:r>
            <a:endParaRPr lang="en-US" cap="none"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Technology enabling Art</a:t>
            </a:r>
            <a:endParaRPr lang="en-US" dirty="0">
              <a:solidFill>
                <a:srgbClr val="92D050"/>
              </a:solidFill>
            </a:endParaRPr>
          </a:p>
        </p:txBody>
      </p:sp>
      <p:sp>
        <p:nvSpPr>
          <p:cNvPr id="4" name="Subtitle 2"/>
          <p:cNvSpPr txBox="1">
            <a:spLocks/>
          </p:cNvSpPr>
          <p:nvPr/>
        </p:nvSpPr>
        <p:spPr>
          <a:xfrm>
            <a:off x="684212" y="1323584"/>
            <a:ext cx="6400800" cy="38754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342900" indent="-342900">
              <a:buFont typeface="Arial" panose="020B0604020202020204" pitchFamily="34" charset="0"/>
              <a:buChar char="•"/>
            </a:pPr>
            <a:r>
              <a:rPr lang="en-US" sz="2400" dirty="0" smtClean="0">
                <a:solidFill>
                  <a:schemeClr val="tx2">
                    <a:lumMod val="20000"/>
                    <a:lumOff val="80000"/>
                  </a:schemeClr>
                </a:solidFill>
              </a:rPr>
              <a:t>Event </a:t>
            </a:r>
            <a:r>
              <a:rPr lang="en-US" sz="2400" dirty="0" err="1" smtClean="0">
                <a:solidFill>
                  <a:schemeClr val="tx2">
                    <a:lumMod val="20000"/>
                    <a:lumOff val="80000"/>
                  </a:schemeClr>
                </a:solidFill>
              </a:rPr>
              <a:t>geofencing</a:t>
            </a:r>
            <a:r>
              <a:rPr lang="en-US" sz="2400" dirty="0" smtClean="0">
                <a:solidFill>
                  <a:schemeClr val="tx2">
                    <a:lumMod val="20000"/>
                    <a:lumOff val="80000"/>
                  </a:schemeClr>
                </a:solidFill>
              </a:rPr>
              <a:t> and </a:t>
            </a:r>
            <a:r>
              <a:rPr lang="en-US" sz="2400" dirty="0" err="1" smtClean="0">
                <a:solidFill>
                  <a:schemeClr val="tx2">
                    <a:lumMod val="20000"/>
                    <a:lumOff val="80000"/>
                  </a:schemeClr>
                </a:solidFill>
              </a:rPr>
              <a:t>autodetection</a:t>
            </a:r>
            <a:endParaRPr lang="en-US" sz="2400" dirty="0">
              <a:solidFill>
                <a:schemeClr val="tx2">
                  <a:lumMod val="20000"/>
                  <a:lumOff val="80000"/>
                </a:schemeClr>
              </a:solidFill>
            </a:endParaRPr>
          </a:p>
        </p:txBody>
      </p:sp>
    </p:spTree>
    <p:extLst>
      <p:ext uri="{BB962C8B-B14F-4D97-AF65-F5344CB8AC3E}">
        <p14:creationId xmlns:p14="http://schemas.microsoft.com/office/powerpoint/2010/main" val="4108553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Smartening the Swarm</a:t>
            </a:r>
            <a:endParaRPr lang="en-US" cap="none"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Technology enabling Art</a:t>
            </a:r>
            <a:endParaRPr lang="en-US" dirty="0">
              <a:solidFill>
                <a:srgbClr val="92D050"/>
              </a:solidFill>
            </a:endParaRPr>
          </a:p>
        </p:txBody>
      </p:sp>
      <p:sp>
        <p:nvSpPr>
          <p:cNvPr id="4" name="Subtitle 2"/>
          <p:cNvSpPr txBox="1">
            <a:spLocks/>
          </p:cNvSpPr>
          <p:nvPr/>
        </p:nvSpPr>
        <p:spPr>
          <a:xfrm>
            <a:off x="684212" y="1323584"/>
            <a:ext cx="6400800" cy="38754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342900" indent="-342900">
              <a:buFont typeface="Arial" panose="020B0604020202020204" pitchFamily="34" charset="0"/>
              <a:buChar char="•"/>
            </a:pPr>
            <a:r>
              <a:rPr lang="en-US" sz="2400" dirty="0" smtClean="0">
                <a:solidFill>
                  <a:schemeClr val="tx2">
                    <a:lumMod val="20000"/>
                    <a:lumOff val="80000"/>
                  </a:schemeClr>
                </a:solidFill>
              </a:rPr>
              <a:t>Event </a:t>
            </a:r>
            <a:r>
              <a:rPr lang="en-US" sz="2400" dirty="0" err="1" smtClean="0">
                <a:solidFill>
                  <a:schemeClr val="tx2">
                    <a:lumMod val="20000"/>
                    <a:lumOff val="80000"/>
                  </a:schemeClr>
                </a:solidFill>
              </a:rPr>
              <a:t>geofencing</a:t>
            </a:r>
            <a:r>
              <a:rPr lang="en-US" sz="2400" dirty="0" smtClean="0">
                <a:solidFill>
                  <a:schemeClr val="tx2">
                    <a:lumMod val="20000"/>
                    <a:lumOff val="80000"/>
                  </a:schemeClr>
                </a:solidFill>
              </a:rPr>
              <a:t> and </a:t>
            </a:r>
            <a:r>
              <a:rPr lang="en-US" sz="2400" dirty="0" err="1" smtClean="0">
                <a:solidFill>
                  <a:schemeClr val="tx2">
                    <a:lumMod val="20000"/>
                    <a:lumOff val="80000"/>
                  </a:schemeClr>
                </a:solidFill>
              </a:rPr>
              <a:t>autodetection</a:t>
            </a:r>
            <a:endParaRPr lang="en-US" sz="2400" dirty="0" smtClean="0">
              <a:solidFill>
                <a:schemeClr val="tx2">
                  <a:lumMod val="20000"/>
                  <a:lumOff val="80000"/>
                </a:schemeClr>
              </a:solidFill>
            </a:endParaRPr>
          </a:p>
          <a:p>
            <a:pPr marL="342900" indent="-342900">
              <a:buFont typeface="Arial" panose="020B0604020202020204" pitchFamily="34" charset="0"/>
              <a:buChar char="•"/>
            </a:pPr>
            <a:r>
              <a:rPr lang="en-US" sz="2400" dirty="0" smtClean="0">
                <a:solidFill>
                  <a:schemeClr val="tx2">
                    <a:lumMod val="20000"/>
                    <a:lumOff val="80000"/>
                  </a:schemeClr>
                </a:solidFill>
              </a:rPr>
              <a:t>Automatic zone assignment</a:t>
            </a:r>
            <a:endParaRPr lang="en-US" sz="2400" dirty="0">
              <a:solidFill>
                <a:schemeClr val="tx2">
                  <a:lumMod val="20000"/>
                  <a:lumOff val="80000"/>
                </a:schemeClr>
              </a:solidFill>
            </a:endParaRPr>
          </a:p>
        </p:txBody>
      </p:sp>
    </p:spTree>
    <p:extLst>
      <p:ext uri="{BB962C8B-B14F-4D97-AF65-F5344CB8AC3E}">
        <p14:creationId xmlns:p14="http://schemas.microsoft.com/office/powerpoint/2010/main" val="4077670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1"/>
            <a:ext cx="8001000" cy="947350"/>
          </a:xfrm>
        </p:spPr>
        <p:txBody>
          <a:bodyPr>
            <a:normAutofit/>
          </a:bodyPr>
          <a:lstStyle/>
          <a:p>
            <a:r>
              <a:rPr lang="en-US" cap="none" dirty="0" smtClean="0"/>
              <a:t>Smartening the Swarm</a:t>
            </a:r>
            <a:endParaRPr lang="en-US" cap="none" dirty="0"/>
          </a:p>
        </p:txBody>
      </p:sp>
      <p:sp>
        <p:nvSpPr>
          <p:cNvPr id="3" name="Subtitle 2"/>
          <p:cNvSpPr>
            <a:spLocks noGrp="1"/>
          </p:cNvSpPr>
          <p:nvPr>
            <p:ph type="subTitle" idx="1"/>
          </p:nvPr>
        </p:nvSpPr>
        <p:spPr>
          <a:xfrm>
            <a:off x="684212" y="5717058"/>
            <a:ext cx="6400800" cy="461319"/>
          </a:xfrm>
        </p:spPr>
        <p:txBody>
          <a:bodyPr/>
          <a:lstStyle/>
          <a:p>
            <a:r>
              <a:rPr lang="en-US" dirty="0" smtClean="0">
                <a:solidFill>
                  <a:srgbClr val="92D050"/>
                </a:solidFill>
              </a:rPr>
              <a:t>Technology enabling Art</a:t>
            </a:r>
            <a:endParaRPr lang="en-US" dirty="0">
              <a:solidFill>
                <a:srgbClr val="92D050"/>
              </a:solidFill>
            </a:endParaRPr>
          </a:p>
        </p:txBody>
      </p:sp>
      <p:sp>
        <p:nvSpPr>
          <p:cNvPr id="4" name="Subtitle 2"/>
          <p:cNvSpPr txBox="1">
            <a:spLocks/>
          </p:cNvSpPr>
          <p:nvPr/>
        </p:nvSpPr>
        <p:spPr>
          <a:xfrm>
            <a:off x="684212" y="1323584"/>
            <a:ext cx="6400800" cy="38754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342900" indent="-342900">
              <a:buFont typeface="Arial" panose="020B0604020202020204" pitchFamily="34" charset="0"/>
              <a:buChar char="•"/>
            </a:pPr>
            <a:r>
              <a:rPr lang="en-US" sz="2400" dirty="0" smtClean="0">
                <a:solidFill>
                  <a:schemeClr val="tx2">
                    <a:lumMod val="20000"/>
                    <a:lumOff val="80000"/>
                  </a:schemeClr>
                </a:solidFill>
              </a:rPr>
              <a:t>Event </a:t>
            </a:r>
            <a:r>
              <a:rPr lang="en-US" sz="2400" dirty="0" err="1" smtClean="0">
                <a:solidFill>
                  <a:schemeClr val="tx2">
                    <a:lumMod val="20000"/>
                    <a:lumOff val="80000"/>
                  </a:schemeClr>
                </a:solidFill>
              </a:rPr>
              <a:t>geofencing</a:t>
            </a:r>
            <a:r>
              <a:rPr lang="en-US" sz="2400" dirty="0" smtClean="0">
                <a:solidFill>
                  <a:schemeClr val="tx2">
                    <a:lumMod val="20000"/>
                    <a:lumOff val="80000"/>
                  </a:schemeClr>
                </a:solidFill>
              </a:rPr>
              <a:t> and </a:t>
            </a:r>
            <a:r>
              <a:rPr lang="en-US" sz="2400" dirty="0" err="1" smtClean="0">
                <a:solidFill>
                  <a:schemeClr val="tx2">
                    <a:lumMod val="20000"/>
                    <a:lumOff val="80000"/>
                  </a:schemeClr>
                </a:solidFill>
              </a:rPr>
              <a:t>autodetection</a:t>
            </a:r>
            <a:endParaRPr lang="en-US" sz="2400" dirty="0" smtClean="0">
              <a:solidFill>
                <a:schemeClr val="tx2">
                  <a:lumMod val="20000"/>
                  <a:lumOff val="80000"/>
                </a:schemeClr>
              </a:solidFill>
            </a:endParaRPr>
          </a:p>
          <a:p>
            <a:pPr marL="342900" indent="-342900">
              <a:buFont typeface="Arial" panose="020B0604020202020204" pitchFamily="34" charset="0"/>
              <a:buChar char="•"/>
            </a:pPr>
            <a:r>
              <a:rPr lang="en-US" sz="2400" dirty="0" smtClean="0">
                <a:solidFill>
                  <a:schemeClr val="tx2">
                    <a:lumMod val="20000"/>
                    <a:lumOff val="80000"/>
                  </a:schemeClr>
                </a:solidFill>
              </a:rPr>
              <a:t>Automatic zone assignment</a:t>
            </a:r>
          </a:p>
          <a:p>
            <a:pPr marL="342900" indent="-342900">
              <a:buFont typeface="Arial" panose="020B0604020202020204" pitchFamily="34" charset="0"/>
              <a:buChar char="•"/>
            </a:pPr>
            <a:r>
              <a:rPr lang="en-US" sz="2400" dirty="0" smtClean="0">
                <a:solidFill>
                  <a:schemeClr val="tx2">
                    <a:lumMod val="20000"/>
                    <a:lumOff val="80000"/>
                  </a:schemeClr>
                </a:solidFill>
              </a:rPr>
              <a:t>Devices within a zone can be synchronized to within +/- 50ms of each other</a:t>
            </a:r>
            <a:endParaRPr lang="en-US" sz="2400" dirty="0">
              <a:solidFill>
                <a:schemeClr val="tx2">
                  <a:lumMod val="20000"/>
                  <a:lumOff val="80000"/>
                </a:schemeClr>
              </a:solidFill>
            </a:endParaRPr>
          </a:p>
        </p:txBody>
      </p:sp>
    </p:spTree>
    <p:extLst>
      <p:ext uri="{BB962C8B-B14F-4D97-AF65-F5344CB8AC3E}">
        <p14:creationId xmlns:p14="http://schemas.microsoft.com/office/powerpoint/2010/main" val="1783297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0"/>
            <a:ext cx="8001000" cy="2784623"/>
          </a:xfrm>
        </p:spPr>
        <p:txBody>
          <a:bodyPr>
            <a:normAutofit/>
          </a:bodyPr>
          <a:lstStyle/>
          <a:p>
            <a:r>
              <a:rPr lang="en-US" cap="none" dirty="0" smtClean="0"/>
              <a:t>Live Demo </a:t>
            </a:r>
            <a:r>
              <a:rPr lang="en-US" cap="none" dirty="0" smtClean="0"/>
              <a:t/>
            </a:r>
            <a:br>
              <a:rPr lang="en-US" cap="none" dirty="0" smtClean="0"/>
            </a:br>
            <a:r>
              <a:rPr lang="en-US" cap="none" dirty="0"/>
              <a:t/>
            </a:r>
            <a:br>
              <a:rPr lang="en-US" cap="none" dirty="0"/>
            </a:br>
            <a:r>
              <a:rPr lang="en-US" cap="none" dirty="0" smtClean="0"/>
              <a:t>(</a:t>
            </a:r>
            <a:r>
              <a:rPr lang="en-US" cap="none" dirty="0" smtClean="0"/>
              <a:t>insert </a:t>
            </a:r>
            <a:r>
              <a:rPr lang="en-US" cap="none" dirty="0" smtClean="0"/>
              <a:t>‘wave’ video</a:t>
            </a:r>
            <a:r>
              <a:rPr lang="en-US" cap="none" dirty="0" smtClean="0"/>
              <a:t>)</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spTree>
    <p:extLst>
      <p:ext uri="{BB962C8B-B14F-4D97-AF65-F5344CB8AC3E}">
        <p14:creationId xmlns:p14="http://schemas.microsoft.com/office/powerpoint/2010/main" val="2377637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15330"/>
            <a:ext cx="8001000" cy="2784623"/>
          </a:xfrm>
        </p:spPr>
        <p:txBody>
          <a:bodyPr>
            <a:normAutofit/>
          </a:bodyPr>
          <a:lstStyle/>
          <a:p>
            <a:r>
              <a:rPr lang="en-US" cap="none" dirty="0" smtClean="0"/>
              <a:t>Live Demo </a:t>
            </a:r>
            <a:r>
              <a:rPr lang="en-US" cap="none" dirty="0" smtClean="0"/>
              <a:t/>
            </a:r>
            <a:br>
              <a:rPr lang="en-US" cap="none" dirty="0" smtClean="0"/>
            </a:br>
            <a:r>
              <a:rPr lang="en-US" cap="none" dirty="0"/>
              <a:t/>
            </a:r>
            <a:br>
              <a:rPr lang="en-US" cap="none" dirty="0"/>
            </a:br>
            <a:r>
              <a:rPr lang="en-US" cap="none" dirty="0" smtClean="0"/>
              <a:t>(</a:t>
            </a:r>
            <a:r>
              <a:rPr lang="en-US" cap="none" dirty="0" smtClean="0"/>
              <a:t>insert </a:t>
            </a:r>
            <a:r>
              <a:rPr lang="en-US" cap="none" dirty="0" smtClean="0"/>
              <a:t>‘sync’ video</a:t>
            </a:r>
            <a:r>
              <a:rPr lang="en-US" cap="none" dirty="0" smtClean="0"/>
              <a:t>)</a:t>
            </a:r>
            <a:endParaRPr lang="en-US" cap="none" dirty="0"/>
          </a:p>
        </p:txBody>
      </p:sp>
      <p:sp>
        <p:nvSpPr>
          <p:cNvPr id="3" name="Subtitle 2"/>
          <p:cNvSpPr>
            <a:spLocks noGrp="1"/>
          </p:cNvSpPr>
          <p:nvPr>
            <p:ph type="subTitle" idx="1"/>
          </p:nvPr>
        </p:nvSpPr>
        <p:spPr>
          <a:xfrm>
            <a:off x="684212" y="5717058"/>
            <a:ext cx="6400800" cy="461319"/>
          </a:xfrm>
        </p:spPr>
        <p:txBody>
          <a:bodyPr/>
          <a:lstStyle/>
          <a:p>
            <a:endParaRPr lang="en-US" dirty="0">
              <a:solidFill>
                <a:srgbClr val="92D050"/>
              </a:solidFill>
            </a:endParaRPr>
          </a:p>
        </p:txBody>
      </p:sp>
    </p:spTree>
    <p:extLst>
      <p:ext uri="{BB962C8B-B14F-4D97-AF65-F5344CB8AC3E}">
        <p14:creationId xmlns:p14="http://schemas.microsoft.com/office/powerpoint/2010/main" val="3681630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668</TotalTime>
  <Words>622</Words>
  <Application>Microsoft Office PowerPoint</Application>
  <PresentationFormat>Widescreen</PresentationFormat>
  <Paragraphs>55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Slice</vt:lpstr>
      <vt:lpstr>Horizon Sync</vt:lpstr>
      <vt:lpstr>Swarms vs. Crowds</vt:lpstr>
      <vt:lpstr>Swarms vs. Crowds</vt:lpstr>
      <vt:lpstr>Smartening the Swarm</vt:lpstr>
      <vt:lpstr>Smartening the Swarm</vt:lpstr>
      <vt:lpstr>Smartening the Swarm</vt:lpstr>
      <vt:lpstr>Smartening the Swarm</vt:lpstr>
      <vt:lpstr>Live Demo   (insert ‘wave’ video)</vt:lpstr>
      <vt:lpstr>Live Demo   (insert ‘sync’ video)</vt:lpstr>
      <vt:lpstr>Live Demo   (insert ‘zone’ video)</vt:lpstr>
      <vt:lpstr>Live Demo   (insert ‘server’ screencast)</vt:lpstr>
      <vt:lpstr>Install Today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Coast Live!</dc:title>
  <dc:creator>aroth</dc:creator>
  <cp:lastModifiedBy>aroth</cp:lastModifiedBy>
  <cp:revision>22</cp:revision>
  <dcterms:created xsi:type="dcterms:W3CDTF">2016-11-20T04:04:30Z</dcterms:created>
  <dcterms:modified xsi:type="dcterms:W3CDTF">2017-11-25T18:34:25Z</dcterms:modified>
</cp:coreProperties>
</file>