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FAC28F-966E-4DFD-9D8D-12F8A5BD2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53AD1F0-762C-4893-813D-4637BFC5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A8AB8C-33E3-445C-9F6F-091DD84D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E5D-AD3A-4032-9B53-D3E0BC223844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E4F64B-9886-4395-AAF6-8D80AC19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D9373F-F90E-4251-9E18-F6C80963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9AB-2BB3-424A-A89B-F80845F2B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7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9F7F93-4A3A-44A4-96E7-F1A806D5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BB4A1E9-1251-4D5E-8C45-F205266C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856B94-7D6D-4E32-8F17-E478885B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E5D-AD3A-4032-9B53-D3E0BC223844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A34B5E-8306-4125-B881-8463E1D4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F285FE-FA8D-425E-8434-667C0C55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9AB-2BB3-424A-A89B-F80845F2B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9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D52A18F-CB21-4B3A-9826-45185D8E5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F63AE1C-CA6C-4755-94C1-0335C5865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7DB9F7-F3F4-4C64-ACE0-C9358330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E5D-AD3A-4032-9B53-D3E0BC223844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86683F-BF8F-4F7E-BCC9-A20A74E8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A0A847-FCF0-4207-8990-5F8C11BB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9AB-2BB3-424A-A89B-F80845F2B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5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9C16BC-610E-41B2-9F66-F555EC5E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BF1708-C188-49B0-8756-81595C18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12F11E-38A3-4E7F-A473-77FD0D36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E5D-AD3A-4032-9B53-D3E0BC223844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14AECE-EF70-4907-AC6D-3B226D51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2B666B-0C0E-4898-9F3D-D7EA09E9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9AB-2BB3-424A-A89B-F80845F2B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0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AB90BD-AA57-493A-A347-92CFB511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D8FAEC9-933F-40AB-B112-0410CD799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4BEF30-44CB-4429-A37C-A91B5980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E5D-AD3A-4032-9B53-D3E0BC223844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185F57-3C2C-45AA-8192-8AC82A51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6156D-860D-4974-B2AB-2FAE55E2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9AB-2BB3-424A-A89B-F80845F2B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EF6FD-76BF-4B23-AACC-07E7A9FF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3A703F-A8CE-48DE-AF09-D263D165F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F7E8015-1A04-43A4-876D-1BB920E2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8950FA-3808-41C4-A876-8D24D565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E5D-AD3A-4032-9B53-D3E0BC223844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5E435F1-34EC-4EA9-96DB-37EBAB35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DBAEB79-2687-455B-9E58-FEA57CF3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9AB-2BB3-424A-A89B-F80845F2B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0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BDA483-DEAD-4A8A-A6D9-D24685A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260D35-A2E4-426D-8C31-30932D34B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C15244B-3912-458A-AE8D-A11E88FC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F3148C2-0DB7-4EC2-AFF2-1DA6A8EAD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E08A758-0E2C-442E-83AB-D38EFFFF7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B86AAD8-E45B-4486-9497-3CE16860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E5D-AD3A-4032-9B53-D3E0BC223844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4FCA304-FD4A-4F5A-BA6D-D8AC43F4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563ED82-122F-4218-8E3C-B730BF53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9AB-2BB3-424A-A89B-F80845F2B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51FA3C-17AE-4B30-A15A-51906570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EF7AF46-282F-44F6-95C8-3A185E84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E5D-AD3A-4032-9B53-D3E0BC223844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2FAC2A2-57B5-4224-B22F-DACDCA95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F8C4764-1FBF-4A45-AAED-EB73F6FE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9AB-2BB3-424A-A89B-F80845F2B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5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BC3FFF-6D87-4765-B12E-9884C898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E5D-AD3A-4032-9B53-D3E0BC223844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4C3EB8C-E935-4720-B8D3-E5837D1C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D64EFD8-8550-4D9C-855A-3A146D24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9AB-2BB3-424A-A89B-F80845F2B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6B114D-5EA4-46FC-9D20-DBD05A64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5257AE-7502-4742-81C9-04C324D3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5C4BEE-37C6-467F-9414-6D633242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759725A-0163-4389-8B94-06069D20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E5D-AD3A-4032-9B53-D3E0BC223844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CDC8C3-332B-4173-AD6D-8E12C13F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8A582E-C059-4FD1-9D6E-EC9CD895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9AB-2BB3-424A-A89B-F80845F2B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3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458E4E-3CFC-4009-9B43-FCAC15B8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2A440D5-2F5B-4D67-B712-3EB2F65ED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76F1D6B-401F-4124-AA50-800F98CDA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5675B1-F156-4925-9BCB-8E2A5703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DE5D-AD3A-4032-9B53-D3E0BC223844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24E296-BCE8-4F73-93D7-ECDB99C5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35B3A2-756D-4429-95DE-BD586E0E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E9AB-2BB3-424A-A89B-F80845F2B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D4F2E12-B3AC-497A-86DE-D576B137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D3D2D7A-ADA8-411A-A5C9-C50B52B7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9ED3DD-A4BA-472E-AB3F-2A391DD20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DE5D-AD3A-4032-9B53-D3E0BC223844}" type="datetimeFigureOut">
              <a:rPr lang="en-GB" smtClean="0"/>
              <a:t>12/10/2019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CFA9DE0-0AE4-43FC-880C-CB6D0023B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5A2708-786C-4006-B7D5-948567FA2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E9AB-2BB3-424A-A89B-F80845F2B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1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259877-230E-488E-974A-B832AA972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Podstawy Agile i </a:t>
            </a:r>
            <a:r>
              <a:rPr lang="pl-PL" b="1" dirty="0" err="1"/>
              <a:t>Scrum</a:t>
            </a:r>
            <a:endParaRPr lang="en-GB" b="1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F97E25C-6BC3-4C41-9153-A13722B87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Łukasz Muszyński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35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7A267F-4C51-4616-B59B-9F80F703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Założenia Manifestu Agile </a:t>
            </a:r>
            <a:r>
              <a:rPr lang="pl-PL" b="1" dirty="0" err="1"/>
              <a:t>cz</a:t>
            </a:r>
            <a:r>
              <a:rPr lang="pl-PL" b="1" dirty="0"/>
              <a:t> 3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E85DF2-3454-44EE-B36A-6F8887BC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Twórzcie projekty wokół zmotywowanych ludzi.</a:t>
            </a:r>
            <a:br>
              <a:rPr lang="pl-PL" dirty="0"/>
            </a:br>
            <a:r>
              <a:rPr lang="pl-PL" dirty="0"/>
              <a:t>Zapewnijcie im potrzebne środowisko oraz wsparcie i zaufajcie, że</a:t>
            </a:r>
            <a:br>
              <a:rPr lang="pl-PL" dirty="0"/>
            </a:br>
            <a:r>
              <a:rPr lang="pl-PL" dirty="0"/>
              <a:t>wykonają powierzone zadanie. </a:t>
            </a:r>
          </a:p>
          <a:p>
            <a:r>
              <a:rPr lang="pl-PL" dirty="0"/>
              <a:t>Najbardziej efektywnym i wydajnym sposobem przekazywania</a:t>
            </a:r>
            <a:br>
              <a:rPr lang="pl-PL" dirty="0"/>
            </a:br>
            <a:r>
              <a:rPr lang="pl-PL" dirty="0"/>
              <a:t>informacji zespołowi deweloperskiemu i wewnątrz niego jest</a:t>
            </a:r>
            <a:br>
              <a:rPr lang="pl-PL" dirty="0"/>
            </a:br>
            <a:r>
              <a:rPr lang="pl-PL" dirty="0"/>
              <a:t>rozmowa twarzą w twarz.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66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12FCAD-0472-45AB-8E06-A002A174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Założenia Manifestu Agile </a:t>
            </a:r>
            <a:r>
              <a:rPr lang="pl-PL" b="1" dirty="0" err="1"/>
              <a:t>cz</a:t>
            </a:r>
            <a:r>
              <a:rPr lang="pl-PL" b="1" dirty="0"/>
              <a:t> 4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70CB62-0A0D-42A7-A0C1-8E7B75AE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Działające oprogramowanie jest podstawową miarą postępu. </a:t>
            </a:r>
          </a:p>
          <a:p>
            <a:r>
              <a:rPr lang="pl-PL" dirty="0"/>
              <a:t>Procesy zwinne umożliwiają zrównoważony rozwój.</a:t>
            </a:r>
            <a:br>
              <a:rPr lang="pl-PL" dirty="0"/>
            </a:br>
            <a:r>
              <a:rPr lang="pl-PL" dirty="0"/>
              <a:t>Sponsorzy, deweloperzy oraz użytkownicy powinni być w stanie</a:t>
            </a:r>
            <a:br>
              <a:rPr lang="pl-PL" dirty="0"/>
            </a:br>
            <a:r>
              <a:rPr lang="pl-PL" dirty="0"/>
              <a:t>utrzymywać równe tempo pracy.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13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EED1D8-B6EE-486A-8717-E471025A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Założenia Manifestu Agile </a:t>
            </a:r>
            <a:r>
              <a:rPr lang="pl-PL" b="1" dirty="0" err="1"/>
              <a:t>cz</a:t>
            </a:r>
            <a:r>
              <a:rPr lang="pl-PL" b="1" dirty="0"/>
              <a:t> 5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296FE4-231A-4788-8150-A730847E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Ciągłe skupienie na technicznej doskonałości i dobrym</a:t>
            </a:r>
            <a:br>
              <a:rPr lang="pl-PL" dirty="0"/>
            </a:br>
            <a:r>
              <a:rPr lang="pl-PL" dirty="0"/>
              <a:t>projektowaniu zwiększa zwinność. </a:t>
            </a:r>
          </a:p>
          <a:p>
            <a:r>
              <a:rPr lang="pl-PL" dirty="0"/>
              <a:t>Prostota – sztuka minimalizowania ilości koniecznej pracy – jest kluczowa.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92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402F1D-2445-42F7-A77E-058B296E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Założenia Manifestu Agile </a:t>
            </a:r>
            <a:r>
              <a:rPr lang="pl-PL" b="1" dirty="0" err="1"/>
              <a:t>cz</a:t>
            </a:r>
            <a:r>
              <a:rPr lang="pl-PL" b="1" dirty="0"/>
              <a:t> 6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054905-1BEB-420F-AE28-BEC85A69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Najlepsze rozwiązania architektoniczne, wymagania i projekty</a:t>
            </a:r>
            <a:br>
              <a:rPr lang="pl-PL" dirty="0"/>
            </a:br>
            <a:r>
              <a:rPr lang="pl-PL" dirty="0"/>
              <a:t>pochodzą od samoorganizujących się zespołów. </a:t>
            </a:r>
          </a:p>
          <a:p>
            <a:r>
              <a:rPr lang="pl-PL" dirty="0"/>
              <a:t>W regularnych odstępach czasu zespół analizuje możliwości</a:t>
            </a:r>
            <a:br>
              <a:rPr lang="pl-PL" dirty="0"/>
            </a:br>
            <a:r>
              <a:rPr lang="pl-PL" dirty="0"/>
              <a:t>poprawy swojej wydajności, a następnie dostraja i dostosowuje</a:t>
            </a:r>
            <a:br>
              <a:rPr lang="pl-PL" dirty="0"/>
            </a:br>
            <a:r>
              <a:rPr lang="pl-PL" dirty="0"/>
              <a:t>swoje działania do wyciągniętych wniosków.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14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AC8386-2D65-45C4-A9EB-6935A9C3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Etapy realizacji zadań w Agile</a:t>
            </a:r>
            <a:endParaRPr lang="en-GB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A83D03-F6B5-4B07-83AE-6DC3BF38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Plan (Planowanie)</a:t>
            </a:r>
          </a:p>
          <a:p>
            <a:r>
              <a:rPr lang="pl-PL" dirty="0"/>
              <a:t>Design (Projektowanie)</a:t>
            </a:r>
          </a:p>
          <a:p>
            <a:r>
              <a:rPr lang="pl-PL" dirty="0" err="1"/>
              <a:t>Develop</a:t>
            </a:r>
            <a:r>
              <a:rPr lang="pl-PL" dirty="0"/>
              <a:t> (Programowanie)</a:t>
            </a:r>
          </a:p>
          <a:p>
            <a:r>
              <a:rPr lang="pl-PL" dirty="0"/>
              <a:t>Test (Testowanie)</a:t>
            </a:r>
          </a:p>
          <a:p>
            <a:r>
              <a:rPr lang="pl-PL" dirty="0" err="1"/>
              <a:t>Release</a:t>
            </a:r>
            <a:r>
              <a:rPr lang="pl-PL" dirty="0"/>
              <a:t> (Implementacja)</a:t>
            </a:r>
          </a:p>
          <a:p>
            <a:r>
              <a:rPr lang="pl-PL" dirty="0"/>
              <a:t>Feedback (Informacja zwrotna)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77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D68241-4055-4677-A010-52EEF69C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realizacji zadań w Agile </a:t>
            </a:r>
            <a:r>
              <a:rPr lang="pl-PL" dirty="0" err="1"/>
              <a:t>cz</a:t>
            </a:r>
            <a:r>
              <a:rPr lang="pl-PL" dirty="0"/>
              <a:t> 1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D3F55E-A610-490C-B929-3917C8199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Planowanie</a:t>
            </a:r>
            <a:r>
              <a:rPr lang="pl-PL" dirty="0"/>
              <a:t> - zbieranie dokładnych wymagań od klienta dotyczących danego zadania, ich analiza oraz zaplanowanie kroków koniecznych do realizacji danego zadania w oparciu o pozyskane informacje.</a:t>
            </a:r>
          </a:p>
          <a:p>
            <a:endParaRPr lang="pl-PL" dirty="0"/>
          </a:p>
          <a:p>
            <a:r>
              <a:rPr lang="pl-PL" b="1" dirty="0"/>
              <a:t>Projektowanie</a:t>
            </a:r>
            <a:r>
              <a:rPr lang="pl-PL" dirty="0"/>
              <a:t> - projektowanie wykonania danego elementu będącego celem zadania na bazie informacji zebranych na etapie Planowania.</a:t>
            </a:r>
          </a:p>
          <a:p>
            <a:endParaRPr lang="pl-PL" dirty="0"/>
          </a:p>
          <a:p>
            <a:r>
              <a:rPr lang="en-GB" b="1" dirty="0" err="1"/>
              <a:t>Programowanie</a:t>
            </a:r>
            <a:r>
              <a:rPr lang="en-GB" dirty="0"/>
              <a:t> - </a:t>
            </a:r>
            <a:r>
              <a:rPr lang="en-GB" dirty="0" err="1"/>
              <a:t>właściwy</a:t>
            </a:r>
            <a:r>
              <a:rPr lang="en-GB" dirty="0"/>
              <a:t> </a:t>
            </a:r>
            <a:r>
              <a:rPr lang="en-GB" dirty="0" err="1"/>
              <a:t>etap</a:t>
            </a:r>
            <a:r>
              <a:rPr lang="en-GB" dirty="0"/>
              <a:t> </a:t>
            </a:r>
            <a:r>
              <a:rPr lang="en-GB" dirty="0" err="1"/>
              <a:t>prac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69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D04F75-02A6-4841-A4AA-60E620EA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realizacji zadań w Agile </a:t>
            </a:r>
            <a:r>
              <a:rPr lang="pl-PL" dirty="0" err="1"/>
              <a:t>cz</a:t>
            </a:r>
            <a:r>
              <a:rPr lang="pl-PL" dirty="0"/>
              <a:t> 2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A0EC7C-C271-4C6B-AEBB-8962CBEF6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Testowanie</a:t>
            </a:r>
            <a:r>
              <a:rPr lang="pl-PL" dirty="0"/>
              <a:t> - testowanie danego elementu będącego podmiotem zadania od strony technicznej przez osobę lub zespół wykonujący dane zadanie oraz od strony klienta (User </a:t>
            </a:r>
            <a:r>
              <a:rPr lang="pl-PL" dirty="0" err="1"/>
              <a:t>Acceptance</a:t>
            </a:r>
            <a:r>
              <a:rPr lang="pl-PL" dirty="0"/>
              <a:t> Test) czy dany element jest tym czego klient oczekiwał</a:t>
            </a:r>
          </a:p>
          <a:p>
            <a:endParaRPr lang="pl-PL" dirty="0"/>
          </a:p>
          <a:p>
            <a:r>
              <a:rPr lang="pl-PL" b="1" dirty="0"/>
              <a:t>Implementacja</a:t>
            </a:r>
            <a:r>
              <a:rPr lang="pl-PL" dirty="0"/>
              <a:t> - po pozytywnych wynikach testów zarówno technicznych jak i klienckich (akceptacji przez klienta) przekazanie danego elementu projektu na "produkcję" do finalnego użytkowania przez klienta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9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AD266E-044C-4B4D-A04B-04C82314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realizacji zadań w Agile </a:t>
            </a:r>
            <a:r>
              <a:rPr lang="pl-PL" dirty="0" err="1"/>
              <a:t>cz</a:t>
            </a:r>
            <a:r>
              <a:rPr lang="pl-PL" dirty="0"/>
              <a:t> 3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B35DBD-B27A-404F-A060-0D2A68CB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Informacja zwrotna</a:t>
            </a:r>
            <a:r>
              <a:rPr lang="pl-PL" dirty="0"/>
              <a:t> - przekazanie informacji zwrotnej przez klienta do osoby lub zespołu realizującego dane zadanie w projekcie odnośnie ewentualnych mniejszych błędów, których nie wykryto podczas testów, zgłaszanie potencjalnych usprawnień do realizacji w kolejnych cyklach lub zgłoszenie zmiany wymagań klienta.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070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75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B0461D-E1F4-4A63-A362-5ED14671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Cykl Deminga (PDCA)</a:t>
            </a:r>
          </a:p>
        </p:txBody>
      </p:sp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Znalezione obrazy dla zapytania cykl deminga">
            <a:extLst>
              <a:ext uri="{FF2B5EF4-FFF2-40B4-BE49-F238E27FC236}">
                <a16:creationId xmlns:a16="http://schemas.microsoft.com/office/drawing/2014/main" id="{1A06365E-4488-479D-B58E-BC544C1A0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9753"/>
            <a:ext cx="5459470" cy="54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3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B1188B-65FE-4838-AD90-49E9BECA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Cykl </a:t>
            </a:r>
            <a:r>
              <a:rPr lang="pl-PL" b="1" dirty="0" err="1"/>
              <a:t>Deminga</a:t>
            </a:r>
            <a:endParaRPr lang="en-GB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738353-F3D3-471E-81ED-43B6AF53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Podstawowa zasada ciągłego ulepszania (ciągłego doskonalenia, </a:t>
            </a:r>
            <a:r>
              <a:rPr lang="pl-PL" dirty="0" err="1"/>
              <a:t>kaizen</a:t>
            </a:r>
            <a:r>
              <a:rPr lang="pl-PL" dirty="0"/>
              <a:t>), stworzona przez Williama Edwardsa </a:t>
            </a:r>
            <a:r>
              <a:rPr lang="pl-PL" dirty="0" err="1"/>
              <a:t>Deminga</a:t>
            </a:r>
            <a:r>
              <a:rPr lang="pl-PL" dirty="0"/>
              <a:t>, amerykańskiego specjalistę statystyka pracującego w Japonii.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ZAPLANUJ (ang. </a:t>
            </a:r>
            <a:r>
              <a:rPr lang="pl-PL" i="1" dirty="0"/>
              <a:t>Plan</a:t>
            </a:r>
            <a:r>
              <a:rPr lang="pl-PL" dirty="0"/>
              <a:t>)</a:t>
            </a:r>
          </a:p>
          <a:p>
            <a:r>
              <a:rPr lang="pl-PL" dirty="0"/>
              <a:t>WYKONAJ, ZRÓB (ang. </a:t>
            </a:r>
            <a:r>
              <a:rPr lang="pl-PL" i="1" dirty="0"/>
              <a:t>Do</a:t>
            </a:r>
            <a:r>
              <a:rPr lang="pl-PL" dirty="0"/>
              <a:t>) </a:t>
            </a:r>
          </a:p>
          <a:p>
            <a:r>
              <a:rPr lang="pl-PL" dirty="0"/>
              <a:t>SPRAWDŹ (ang. </a:t>
            </a:r>
            <a:r>
              <a:rPr lang="pl-PL" i="1" dirty="0" err="1"/>
              <a:t>Check</a:t>
            </a:r>
            <a:r>
              <a:rPr lang="pl-PL" i="1" dirty="0"/>
              <a:t>)</a:t>
            </a:r>
          </a:p>
          <a:p>
            <a:r>
              <a:rPr lang="pl-PL" dirty="0"/>
              <a:t>POPRAW (ang. </a:t>
            </a:r>
            <a:r>
              <a:rPr lang="pl-PL" i="1" dirty="0" err="1"/>
              <a:t>Act</a:t>
            </a:r>
            <a:r>
              <a:rPr lang="pl-P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5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994A1F-BBFC-4BC0-A7B9-35845F29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Agile</a:t>
            </a:r>
            <a:endParaRPr lang="en-GB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3D2C26-847B-4AED-8B8B-31618F02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Programowanie zwinne</a:t>
            </a:r>
            <a:r>
              <a:rPr lang="pl-PL" dirty="0"/>
              <a:t> (ang. agile software development) – grupa metod wytwarzania oprogramowania opartego na programowaniu </a:t>
            </a:r>
            <a:r>
              <a:rPr lang="pl-PL" b="1" dirty="0"/>
              <a:t>iteracyjno-przyrostowym</a:t>
            </a:r>
            <a:r>
              <a:rPr lang="pl-PL" dirty="0"/>
              <a:t>, powstałe jako alternatywa do tradycyjnych metod typu </a:t>
            </a:r>
            <a:r>
              <a:rPr lang="pl-PL" b="1" dirty="0" err="1"/>
              <a:t>waterfall</a:t>
            </a:r>
            <a:r>
              <a:rPr lang="pl-PL" dirty="0"/>
              <a:t>. Najważniejszym założeniem metodyk zwinnych jest obserwacja, że </a:t>
            </a:r>
            <a:r>
              <a:rPr lang="pl-PL" b="1" dirty="0"/>
              <a:t>wymagania odbiorcy (klienta) często ewoluują </a:t>
            </a:r>
            <a:r>
              <a:rPr lang="pl-PL" dirty="0"/>
              <a:t>podczas trwania projektu. Oprogramowanie wytwarzane jest przy współpracy </a:t>
            </a:r>
            <a:r>
              <a:rPr lang="pl-PL" b="1" dirty="0" err="1"/>
              <a:t>samozarządzalnych</a:t>
            </a:r>
            <a:r>
              <a:rPr lang="pl-PL" dirty="0"/>
              <a:t> zespołów, których celem jest przeprowadzanie procesów wytwarzania oprogramowania. Pojęcie zwinnego programowania zostało zaproponowane w 2001 w Agile </a:t>
            </a:r>
            <a:r>
              <a:rPr lang="pl-PL" dirty="0" err="1"/>
              <a:t>Manifesto</a:t>
            </a:r>
            <a:r>
              <a:rPr lang="pl-PL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47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FC0252-A9F5-4F4B-BC61-AF5D15FE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Metodyki programowania zwinnego</a:t>
            </a:r>
            <a:endParaRPr lang="en-GB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946BDD-7F8D-4315-B97C-809D882A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Extreme Programming</a:t>
            </a:r>
          </a:p>
          <a:p>
            <a:r>
              <a:rPr lang="pl-PL" dirty="0"/>
              <a:t>Lean</a:t>
            </a:r>
          </a:p>
          <a:p>
            <a:r>
              <a:rPr lang="pl-PL" dirty="0" err="1"/>
              <a:t>Kanban</a:t>
            </a:r>
            <a:endParaRPr lang="pl-PL" dirty="0"/>
          </a:p>
          <a:p>
            <a:r>
              <a:rPr lang="pl-PL" dirty="0" err="1"/>
              <a:t>Scrum</a:t>
            </a:r>
            <a:endParaRPr lang="pl-PL" dirty="0"/>
          </a:p>
          <a:p>
            <a:r>
              <a:rPr lang="pl-PL" dirty="0" err="1"/>
              <a:t>Dynamic</a:t>
            </a:r>
            <a:r>
              <a:rPr lang="pl-PL" dirty="0"/>
              <a:t> Systems Development Method</a:t>
            </a:r>
          </a:p>
          <a:p>
            <a:r>
              <a:rPr lang="pl-PL" dirty="0"/>
              <a:t>Agile Project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3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E88D70-614E-4972-99B2-C769F00D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Extreme Programming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8DD3CA-C6E9-4A60-9852-E80C55EE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Metodyka programowania </a:t>
            </a:r>
            <a:r>
              <a:rPr lang="pl-PL" dirty="0"/>
              <a:t>mające na celu wydajne tworzenie małych i średnich "projektów wysokiego ryzyka", czyli takich, w których nie wiadomo do końca, co się tak naprawdę robi i jak to prawidłowo zrobić.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621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7D28B9-DFE3-4A9A-92D2-6645F6BC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XP zalecenia </a:t>
            </a:r>
            <a:r>
              <a:rPr lang="pl-PL" b="1" dirty="0" err="1"/>
              <a:t>cz</a:t>
            </a:r>
            <a:r>
              <a:rPr lang="pl-PL" b="1" dirty="0"/>
              <a:t> 1</a:t>
            </a:r>
            <a:endParaRPr lang="en-GB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8B2D5E-6079-4868-AF12-1A3017E6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Iteracyjność</a:t>
            </a:r>
            <a:r>
              <a:rPr lang="pl-PL" dirty="0"/>
              <a:t> - Program tworzy się w iteracjach (krótkie, przyrostowe kroki programistyczne) - i co ważniejsze - planuje tylko następną iterację.</a:t>
            </a:r>
          </a:p>
          <a:p>
            <a:r>
              <a:rPr lang="pl-PL" b="1" dirty="0"/>
              <a:t>Nie projektować z góry </a:t>
            </a:r>
            <a:r>
              <a:rPr lang="pl-PL" dirty="0"/>
              <a:t>- Nie można z góry przewidzieć, jaka architektura będzie najlepsza dla danego problemu. Dlatego należy ją tworzyć w miarę rozszerzania programu.</a:t>
            </a:r>
          </a:p>
          <a:p>
            <a:r>
              <a:rPr lang="pl-PL" b="1" dirty="0"/>
              <a:t>Testy Jednostkowe </a:t>
            </a:r>
            <a:r>
              <a:rPr lang="pl-PL" dirty="0"/>
              <a:t>- Pisze się zanim w ogóle zacznie się pisać kod - najlepiej na początku iteracji. Potem pisze się kod, który potrafi je wszystkie przejść.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45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6E9C43-EA88-4228-B2FB-2A869B5F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XP zalecenia </a:t>
            </a:r>
            <a:r>
              <a:rPr lang="pl-PL" b="1" dirty="0" err="1"/>
              <a:t>cz</a:t>
            </a:r>
            <a:r>
              <a:rPr lang="pl-PL" b="1" dirty="0"/>
              <a:t> 2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77EF1D-0301-4BFB-9999-3EDA2C7F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Ciągłe modyfikowanie architektury </a:t>
            </a:r>
            <a:r>
              <a:rPr lang="pl-PL" dirty="0"/>
              <a:t>- Architektura nie jest czymś, czego nie wolno zmieniać.</a:t>
            </a:r>
          </a:p>
          <a:p>
            <a:r>
              <a:rPr lang="en-GB" b="1" dirty="0" err="1"/>
              <a:t>Programowanie</a:t>
            </a:r>
            <a:r>
              <a:rPr lang="en-GB" b="1" dirty="0"/>
              <a:t> </a:t>
            </a:r>
            <a:r>
              <a:rPr lang="en-GB" b="1" dirty="0" err="1"/>
              <a:t>parami</a:t>
            </a:r>
            <a:r>
              <a:rPr lang="pl-PL" b="1" dirty="0"/>
              <a:t> </a:t>
            </a:r>
            <a:r>
              <a:rPr lang="pl-PL" dirty="0"/>
              <a:t>- Programiści piszą w parach: jedna osoba pracuje przy klawiaturze i jest głównym koderem, druga obserwuje pierwszą, zgłasza poprawki, zadaje pytania wyjaśniające. Programiści programujący w parze zamieniają się rolami co kilkadziesiąt minut.</a:t>
            </a:r>
          </a:p>
          <a:p>
            <a:r>
              <a:rPr lang="en-GB" b="1" dirty="0" err="1"/>
              <a:t>Stały</a:t>
            </a:r>
            <a:r>
              <a:rPr lang="en-GB" b="1" dirty="0"/>
              <a:t> </a:t>
            </a:r>
            <a:r>
              <a:rPr lang="en-GB" b="1" dirty="0" err="1"/>
              <a:t>kontakt</a:t>
            </a:r>
            <a:r>
              <a:rPr lang="en-GB" b="1" dirty="0"/>
              <a:t> z </a:t>
            </a:r>
            <a:r>
              <a:rPr lang="en-GB" b="1" dirty="0" err="1"/>
              <a:t>klientem</a:t>
            </a:r>
            <a:r>
              <a:rPr lang="pl-PL" b="1" dirty="0"/>
              <a:t> </a:t>
            </a:r>
            <a:r>
              <a:rPr lang="pl-PL" dirty="0"/>
              <a:t>- Specyfikacje są prawie zawsze wieloznaczne, dziurawe i sprzeczne ze sobą. Tak więc należy mieć stały kontakt z tym, dla kogo to oprogramowanie jest tworzone</a:t>
            </a:r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69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226E4A-9BE1-4517-9947-40898287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Lean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22D6DC-EE53-4D1F-A8CF-6C50070D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Metoda została zaadoptowana przez Mary </a:t>
            </a:r>
            <a:r>
              <a:rPr lang="pl-PL" dirty="0" err="1"/>
              <a:t>Poppendieck</a:t>
            </a:r>
            <a:r>
              <a:rPr lang="pl-PL" dirty="0"/>
              <a:t> i Toma </a:t>
            </a:r>
            <a:r>
              <a:rPr lang="pl-PL" dirty="0" err="1"/>
              <a:t>Poppendiecka</a:t>
            </a:r>
            <a:r>
              <a:rPr lang="pl-PL" dirty="0"/>
              <a:t>. W szczupłym wytwarzaniu oprogramowania wyróżnia się 7 zasad wspomaganych przez 22 narzędzia.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51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6D35F7-961E-46DA-A6FD-B9A48EF5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Lean – zasady </a:t>
            </a:r>
            <a:r>
              <a:rPr lang="pl-PL" dirty="0" err="1"/>
              <a:t>cz</a:t>
            </a:r>
            <a:r>
              <a:rPr lang="pl-PL" dirty="0"/>
              <a:t> 1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4E1062-4470-4A54-9917-8F2D677B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Eliminacja strat </a:t>
            </a:r>
            <a:r>
              <a:rPr lang="pl-PL" dirty="0"/>
              <a:t>- Marnotrawstwo to wszystko, co nie dodaje wartości do produktu. To klient definiuje wartość.</a:t>
            </a:r>
          </a:p>
          <a:p>
            <a:r>
              <a:rPr lang="pl-PL" b="1" dirty="0"/>
              <a:t>Tworzenie jakości i spójności </a:t>
            </a:r>
            <a:r>
              <a:rPr lang="pl-PL" dirty="0"/>
              <a:t>- Jakość i spójność produktu finalnego polega na uzyskaniu równowagi pomiędzy funkcjami aplikacji, jej niezawodnością i wartością ekonomiczną wytworzoną dla klienta firmy.</a:t>
            </a:r>
          </a:p>
          <a:p>
            <a:r>
              <a:rPr lang="pl-PL" b="1" dirty="0"/>
              <a:t>Wzmocnienie pozyskania wiedzy - </a:t>
            </a:r>
            <a:r>
              <a:rPr lang="pl-PL" dirty="0"/>
              <a:t>Tworzenie oprogramowania jest jednocześnie procesem uczenia się, poznajemy nową organizację, nowe zasady rządzące danym biznesem dla którego tworzymy aplikację. Dlatego też bardzo istotnym jest uzyskanie jak najlepszego sprzężenia zwrotnego.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907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18A64F-1D45-425F-9510-0E0ECDD3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Lean – zasady </a:t>
            </a:r>
            <a:r>
              <a:rPr lang="pl-PL" dirty="0" err="1"/>
              <a:t>cz</a:t>
            </a:r>
            <a:r>
              <a:rPr lang="pl-PL" dirty="0"/>
              <a:t> 2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E35C0C-0A6E-4712-94A7-356BDA4A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Podejmowanie decyzji najpóźniej jak to możliwe </a:t>
            </a:r>
            <a:r>
              <a:rPr lang="pl-PL" dirty="0"/>
              <a:t>- Podczas tworzenia oprogramowania zespół musi podjąć szereg decyzji, choćby takich jaką technologię zastosować, z którą bazą danych związać produkt itp.</a:t>
            </a:r>
          </a:p>
          <a:p>
            <a:r>
              <a:rPr lang="pl-PL" b="1" dirty="0"/>
              <a:t>Wdrażanie najwcześniej jak to możliwe - </a:t>
            </a:r>
            <a:r>
              <a:rPr lang="pl-PL" dirty="0"/>
              <a:t>Zalecane jest dostarczenie produktu szybko i w małych porcjach, implementując je w poszczególnych iteracjach. </a:t>
            </a:r>
          </a:p>
          <a:p>
            <a:r>
              <a:rPr lang="pl-PL" b="1" dirty="0"/>
              <a:t>Respektowanie zespołu - </a:t>
            </a:r>
            <a:r>
              <a:rPr lang="pl-PL" dirty="0"/>
              <a:t>Idealnym zespołem jest zespół samoorganizujący się</a:t>
            </a:r>
          </a:p>
          <a:p>
            <a:r>
              <a:rPr lang="pl-PL" b="1" dirty="0"/>
              <a:t>Spojrzenie na całość - </a:t>
            </a:r>
            <a:r>
              <a:rPr lang="pl-PL" dirty="0"/>
              <a:t>Należy widzieć produkt jako całość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42541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712552-7BFE-4B9A-98A1-04F1DC42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Kanban</a:t>
            </a:r>
            <a:endParaRPr lang="en-GB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022D7A-45AF-400A-8842-59EE3B04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Głównym celem zastosowania koncepcji </a:t>
            </a:r>
            <a:r>
              <a:rPr lang="pl-PL" dirty="0" err="1"/>
              <a:t>Kanban</a:t>
            </a:r>
            <a:r>
              <a:rPr lang="pl-PL" dirty="0"/>
              <a:t> w inżynierii oprogramowania jest terminowe dostarczenie klientom oprogramowania o wysokiej jakości. </a:t>
            </a:r>
            <a:r>
              <a:rPr lang="pl-PL" dirty="0" err="1"/>
              <a:t>Kanban</a:t>
            </a:r>
            <a:r>
              <a:rPr lang="pl-PL" dirty="0"/>
              <a:t> umożliwia sprawowanie pełnej kontroli nad procesem tworzenia oprogramowania, pozwala na wyeliminowanie przyczyn nieefektywności i zwiększenie produktywności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48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743D9A-0D3A-4898-B55B-D2F1398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Podstawowe zasady </a:t>
            </a:r>
            <a:r>
              <a:rPr lang="pl-PL" sz="3200" dirty="0" err="1"/>
              <a:t>kanban</a:t>
            </a:r>
            <a:r>
              <a:rPr lang="pl-PL" sz="3200" dirty="0"/>
              <a:t> w tworzeniu oprogramowania</a:t>
            </a:r>
            <a:endParaRPr lang="en-GB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2D1D19-FBAE-47F3-B70B-26C47FB2F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Wizualizacja</a:t>
            </a:r>
            <a:r>
              <a:rPr lang="pl-PL" dirty="0"/>
              <a:t> – przedstawienie kolejnych etapów procesów na tablicy (ściennej lub elektronicznej) np. analiza, wytwarzanie, testowanie, wdrażanie, zadania skończone. Następnie zapisanie zadań na kartkach i umieszczenie w odpowiednich kolumnach</a:t>
            </a:r>
          </a:p>
          <a:p>
            <a:r>
              <a:rPr lang="pl-PL" b="1" dirty="0"/>
              <a:t>Ograniczenie pracy w toku </a:t>
            </a:r>
            <a:r>
              <a:rPr lang="pl-PL" dirty="0"/>
              <a:t>– ustalenie maksymalnej dopuszczalnej liczby zadań, które mogą znajdować się w danej kolumnie. W tym celu wykorzystywane jest m.in. prawo </a:t>
            </a:r>
            <a:r>
              <a:rPr lang="pl-PL" dirty="0" err="1"/>
              <a:t>Little'a</a:t>
            </a:r>
            <a:r>
              <a:rPr lang="pl-PL" dirty="0"/>
              <a:t>.</a:t>
            </a:r>
          </a:p>
          <a:p>
            <a:r>
              <a:rPr lang="pl-PL" b="1" dirty="0"/>
              <a:t>Zarządzanie strumieniem </a:t>
            </a:r>
            <a:r>
              <a:rPr lang="pl-PL" dirty="0"/>
              <a:t>– systematyczny pomiar takich wartości, jak czas i płynność wykonywania zadań, w celu optymalizacji procesów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492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929BC85-4D75-47EE-8840-5E477271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Tablica Kanban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Znalezione obrazy dla zapytania tablica kanban">
            <a:extLst>
              <a:ext uri="{FF2B5EF4-FFF2-40B4-BE49-F238E27FC236}">
                <a16:creationId xmlns:a16="http://schemas.microsoft.com/office/drawing/2014/main" id="{D31C9F1E-73A4-4A34-BE43-D0C12D9EFC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43" y="2509911"/>
            <a:ext cx="878601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41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438FA6-DECC-4D3E-9B4D-DEA4CA1B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Waterfall</a:t>
            </a:r>
            <a:endParaRPr lang="en-GB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783CF4-1B4B-4535-B9DB-9C3E00C4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Proces wytwarzania oprogramowania. Polega on na wykonywaniu podstawowych czynności jako odrębnych faz projektowych, w porządku jeden po drugim.</a:t>
            </a:r>
          </a:p>
          <a:p>
            <a:pPr lvl="1"/>
            <a:r>
              <a:rPr lang="pl-PL" u="sng" dirty="0"/>
              <a:t>Planowanie systemu </a:t>
            </a:r>
            <a:r>
              <a:rPr lang="pl-PL" dirty="0"/>
              <a:t>(w tym specyfikacja wymagań).</a:t>
            </a:r>
          </a:p>
          <a:p>
            <a:pPr lvl="1"/>
            <a:r>
              <a:rPr lang="pl-PL" u="sng" dirty="0"/>
              <a:t>Analiza systemu </a:t>
            </a:r>
            <a:r>
              <a:rPr lang="pl-PL" dirty="0"/>
              <a:t>(w tym analiza wymagań i studium wykonalności).</a:t>
            </a:r>
          </a:p>
          <a:p>
            <a:pPr lvl="1"/>
            <a:r>
              <a:rPr lang="pl-PL" u="sng" dirty="0"/>
              <a:t>Projekt systemu </a:t>
            </a:r>
            <a:r>
              <a:rPr lang="pl-PL" dirty="0"/>
              <a:t>(poszczególnych struktur itp.).</a:t>
            </a:r>
          </a:p>
          <a:p>
            <a:pPr lvl="1"/>
            <a:r>
              <a:rPr lang="pl-PL" u="sng" dirty="0"/>
              <a:t>Implementacja</a:t>
            </a:r>
            <a:r>
              <a:rPr lang="pl-PL" dirty="0"/>
              <a:t> (wytworzenie kodu).</a:t>
            </a:r>
          </a:p>
          <a:p>
            <a:pPr lvl="1"/>
            <a:r>
              <a:rPr lang="pl-PL" u="sng" dirty="0"/>
              <a:t>Testowanie</a:t>
            </a:r>
            <a:r>
              <a:rPr lang="pl-PL" dirty="0"/>
              <a:t> (poszczególnych elementów systemu oraz elementów połączonych w całość).</a:t>
            </a:r>
          </a:p>
          <a:p>
            <a:pPr lvl="1"/>
            <a:r>
              <a:rPr lang="pl-PL" u="sng" dirty="0"/>
              <a:t>Wdrożenie i pielęgnacja </a:t>
            </a:r>
            <a:r>
              <a:rPr lang="pl-PL" dirty="0"/>
              <a:t>powstałego systemu.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390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EA1F53-D1DD-4380-B490-D9A01525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Agile vs </a:t>
            </a:r>
            <a:r>
              <a:rPr lang="pl-PL" dirty="0" err="1"/>
              <a:t>Waterfall</a:t>
            </a:r>
            <a:r>
              <a:rPr lang="pl-PL" dirty="0"/>
              <a:t> zalety</a:t>
            </a:r>
            <a:endParaRPr lang="en-GB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49AD33B3-C031-4C58-9D9A-A21B71CC0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945393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334921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2262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Agile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Waterfall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7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Pozwala na systematyczne wprowadzanie zmian przez klienta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Dzięki ciągłym modyfikacjom pozwala na ulepszenie programu i nadążanie za zmianami w branży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Pod koniec sprintu planowane są priorytety projektu dzięki czemu na bieżąco możny uzyskiwać pożądany efekt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err="1"/>
                        <a:t>Testowaie</a:t>
                      </a:r>
                      <a:r>
                        <a:rPr lang="pl-PL" dirty="0"/>
                        <a:t> na każdy etapie pozwala szybko eliminować błędy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Produkt może zostać uruchomiony na koniec dowolnego cyklu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err="1"/>
                        <a:t>Pokreśla</a:t>
                      </a:r>
                      <a:r>
                        <a:rPr lang="pl-PL" dirty="0"/>
                        <a:t> istotność dokumentacji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Klient wie czego i kiedy się spodziewać zna harmonogram prac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W przypadku rotacji pracowników silna dokumentacja powoduje mniejszy wpływ na projekt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0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00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7C495C-F829-4E9E-8336-C62F782E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Agile vs </a:t>
            </a:r>
            <a:r>
              <a:rPr lang="pl-PL" dirty="0" err="1"/>
              <a:t>Waterfall</a:t>
            </a:r>
            <a:r>
              <a:rPr lang="pl-PL" dirty="0"/>
              <a:t> Wady</a:t>
            </a:r>
            <a:endParaRPr lang="en-GB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345B3B89-150E-463E-A04C-76F1C57111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080940"/>
              </p:ext>
            </p:extLst>
          </p:nvPr>
        </p:nvGraphicFramePr>
        <p:xfrm>
          <a:off x="838200" y="1964170"/>
          <a:ext cx="10515600" cy="30253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334921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2262679"/>
                    </a:ext>
                  </a:extLst>
                </a:gridCol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Agile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Waterfall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7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Ciężej jest mierzyć postęp prac ponieważ występuje on pomiędzy kilkoma cyklami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Wymagane są większe umiejętności od Developerów i Klienta w zakresie definiowania </a:t>
                      </a:r>
                      <a:r>
                        <a:rPr lang="pl-PL"/>
                        <a:t>i realizowania zadań</a:t>
                      </a:r>
                      <a:endParaRPr lang="pl-PL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Projekt łatwo może wyjść poza plan jeżeli klient nie wie czego oczekuje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Po ukończeniu kroku programiści nie mogą do niego wrócić i zrealizować zmian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Wszystko zależy od początkowych wymagań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W przypadku znalezienie błędu koncepcyjnego projekt musi zostać zrealizowany od początku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Cały projekt jest testowany na końcu. Ich istnienie może wpływać na sposób wytworzenia oprogramowania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Plan nie uwzględnia </a:t>
                      </a:r>
                      <a:r>
                        <a:rPr lang="pl-PL" dirty="0" err="1"/>
                        <a:t>ewuloujących</a:t>
                      </a:r>
                      <a:r>
                        <a:rPr lang="pl-PL" dirty="0"/>
                        <a:t> potrzeb klienta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0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50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D0281-6BE7-472B-889E-0F9E77BB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Agile vs </a:t>
            </a:r>
            <a:r>
              <a:rPr lang="pl-PL" dirty="0" err="1"/>
              <a:t>Waterfall</a:t>
            </a:r>
            <a:r>
              <a:rPr lang="pl-PL" dirty="0"/>
              <a:t> kiedy używać</a:t>
            </a:r>
            <a:endParaRPr lang="en-GB" dirty="0"/>
          </a:p>
        </p:txBody>
      </p:sp>
      <p:graphicFrame>
        <p:nvGraphicFramePr>
          <p:cNvPr id="5" name="Symbol zastępczy zawartości 3">
            <a:extLst>
              <a:ext uri="{FF2B5EF4-FFF2-40B4-BE49-F238E27FC236}">
                <a16:creationId xmlns:a16="http://schemas.microsoft.com/office/drawing/2014/main" id="{0E885E04-EAB9-4698-8E9B-C239B2FBE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920588"/>
              </p:ext>
            </p:extLst>
          </p:nvPr>
        </p:nvGraphicFramePr>
        <p:xfrm>
          <a:off x="838200" y="1964170"/>
          <a:ext cx="10515600" cy="27509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334921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2262679"/>
                    </a:ext>
                  </a:extLst>
                </a:gridCol>
              </a:tblGrid>
              <a:tr h="46499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Agile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Waterfall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7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Kiedy szybka produkcja jest ważniejsza od jakości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Kiedy klienci będą mogli zmieniać zakres projektu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Kiedy nie wiadomo jak ma wyglądać projekt końcowy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Kiedy zespół developerski jest doświadczony i potrafi pracować niezależnie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Kiedy produkt jest kierowany do często zmieniającego się środowiska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Kiedy wiemy dokładnie jak ma wyglądać projekt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Kiedy klienci nie będą mieli możliwości zmiany zakresu projektu po jego rozpoczęciu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Kiedy zakres a nie czas jest głównym celem projektu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0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9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960773-E904-4E6B-A8DF-EA275A2E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Schemat </a:t>
            </a:r>
            <a:r>
              <a:rPr lang="pl-PL" b="1" dirty="0" err="1"/>
              <a:t>Waterfall</a:t>
            </a:r>
            <a:endParaRPr lang="en-GB" b="1" dirty="0"/>
          </a:p>
        </p:txBody>
      </p:sp>
      <p:pic>
        <p:nvPicPr>
          <p:cNvPr id="1026" name="Picture 2" descr="https://upload.wikimedia.org/wikipedia/commons/thumb/e/e9/POL_model_kaskadowy.svg/567px-POL_model_kaskadowy.svg.png">
            <a:extLst>
              <a:ext uri="{FF2B5EF4-FFF2-40B4-BE49-F238E27FC236}">
                <a16:creationId xmlns:a16="http://schemas.microsoft.com/office/drawing/2014/main" id="{7F206CDA-45D2-4FFE-B078-9F9F2DA846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753" y="1916830"/>
            <a:ext cx="6613576" cy="421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2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6F205-133F-4FC2-B57F-427397E1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Kluczowe wady </a:t>
            </a:r>
            <a:r>
              <a:rPr lang="pl-PL" b="1" dirty="0" err="1"/>
              <a:t>waterfall</a:t>
            </a:r>
            <a:endParaRPr lang="en-GB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4EC2CD-319F-47D6-A7C7-0CD96DB3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Nieelastyczny podział na kolejne rozłączne iteracyjne fazy</a:t>
            </a:r>
          </a:p>
          <a:p>
            <a:r>
              <a:rPr lang="pl-PL" dirty="0"/>
              <a:t>Przejście do następnej fazy możliwe po zakończeniu poprzedniej</a:t>
            </a:r>
          </a:p>
          <a:p>
            <a:r>
              <a:rPr lang="pl-PL" dirty="0"/>
              <a:t>Wysoki koszt iteracji przez powtarzanie wielu czynności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54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805D7E-A824-491C-9733-4B10F18D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b="1" dirty="0"/>
              <a:t>Manifest Zwinnego Oprogramowania (Agile </a:t>
            </a:r>
            <a:r>
              <a:rPr lang="pl-PL" sz="3600" b="1" dirty="0" err="1"/>
              <a:t>Manifesto</a:t>
            </a:r>
            <a:r>
              <a:rPr lang="pl-PL" sz="3600" b="1" dirty="0"/>
              <a:t>)</a:t>
            </a:r>
            <a:endParaRPr lang="en-GB" sz="36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38F234-E5F1-4258-B947-481F9DB05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u="sng" dirty="0"/>
              <a:t>Deklaracja wspólnych zasad</a:t>
            </a:r>
            <a:r>
              <a:rPr lang="pl-PL" dirty="0"/>
              <a:t> dla zwinnych metodyk tworzenia oprogramowania. Została opracowana na spotkaniu jakie miało miejsce w dniach 11-13 lutego 2001 roku w ośrodku wypoczynkowym </a:t>
            </a:r>
            <a:r>
              <a:rPr lang="pl-PL" dirty="0" err="1"/>
              <a:t>Snowbird</a:t>
            </a:r>
            <a:r>
              <a:rPr lang="pl-PL" dirty="0"/>
              <a:t> w USA (stan Utah). Uczestniczyli w nim reprezentanci nowych metodyk tworzenia oprogramowania będących alternatywą dla tradycyjnego podejścia opartego na modelu kaskadowym. Do wspomnianych metodyk należą: programowanie ekstremalne, </a:t>
            </a:r>
            <a:r>
              <a:rPr lang="pl-PL" b="1" u="sng" dirty="0" err="1"/>
              <a:t>scrum</a:t>
            </a:r>
            <a:r>
              <a:rPr lang="pl-PL" dirty="0"/>
              <a:t>, </a:t>
            </a:r>
            <a:r>
              <a:rPr lang="pl-PL" dirty="0" err="1"/>
              <a:t>Dynamic</a:t>
            </a:r>
            <a:r>
              <a:rPr lang="pl-PL" dirty="0"/>
              <a:t> Systems Development Method, </a:t>
            </a:r>
            <a:r>
              <a:rPr lang="pl-PL" dirty="0" err="1"/>
              <a:t>Adaptive</a:t>
            </a:r>
            <a:r>
              <a:rPr lang="pl-PL" dirty="0"/>
              <a:t> Software Development, </a:t>
            </a:r>
            <a:r>
              <a:rPr lang="pl-PL" dirty="0" err="1"/>
              <a:t>Crystal</a:t>
            </a:r>
            <a:r>
              <a:rPr lang="pl-PL" dirty="0"/>
              <a:t> </a:t>
            </a:r>
            <a:r>
              <a:rPr lang="pl-PL" dirty="0" err="1"/>
              <a:t>Clear</a:t>
            </a:r>
            <a:r>
              <a:rPr lang="pl-PL" dirty="0"/>
              <a:t>,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Driven</a:t>
            </a:r>
            <a:r>
              <a:rPr lang="pl-PL" dirty="0"/>
              <a:t> Development, </a:t>
            </a:r>
            <a:r>
              <a:rPr lang="pl-PL" dirty="0" err="1"/>
              <a:t>Pragmatic</a:t>
            </a:r>
            <a:r>
              <a:rPr lang="pl-PL" dirty="0"/>
              <a:t> Programming. Od nazwy manifestu metodyki te zaczęto określać mianem metodyk zwinnych (ang. agile).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93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651F7-9041-4B14-8461-E02593A2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Treść Manifestu Agile</a:t>
            </a:r>
            <a:endParaRPr lang="en-GB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E329F5-5314-4A29-9080-C4B889582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Ludzie i interakcje</a:t>
            </a:r>
            <a:r>
              <a:rPr lang="pl-PL" dirty="0"/>
              <a:t> ponad procesy i narzędzia</a:t>
            </a:r>
          </a:p>
          <a:p>
            <a:r>
              <a:rPr lang="pl-PL" b="1" dirty="0"/>
              <a:t>Działające oprogramowanie</a:t>
            </a:r>
            <a:r>
              <a:rPr lang="pl-PL" dirty="0"/>
              <a:t> ponad obszerną dokumentację</a:t>
            </a:r>
          </a:p>
          <a:p>
            <a:r>
              <a:rPr lang="pl-PL" b="1" dirty="0"/>
              <a:t>Współpracę z klientem</a:t>
            </a:r>
            <a:r>
              <a:rPr lang="pl-PL" dirty="0"/>
              <a:t> ponad formalne ustalenia</a:t>
            </a:r>
          </a:p>
          <a:p>
            <a:r>
              <a:rPr lang="pl-PL" b="1" dirty="0"/>
              <a:t>Reagowanie na zmiany</a:t>
            </a:r>
            <a:r>
              <a:rPr lang="pl-PL" dirty="0"/>
              <a:t> ponad podążanie za planem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84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13ED27-3857-4FF9-A418-68B84DAF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Założenia Manifestu Agile </a:t>
            </a:r>
            <a:r>
              <a:rPr lang="pl-PL" b="1" dirty="0" err="1"/>
              <a:t>cz</a:t>
            </a:r>
            <a:r>
              <a:rPr lang="pl-PL" b="1" dirty="0"/>
              <a:t> 1</a:t>
            </a:r>
            <a:endParaRPr lang="en-GB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EB5E03-89D9-4A78-8E88-B822B159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12 założeń Manifestu Agile</a:t>
            </a:r>
          </a:p>
          <a:p>
            <a:endParaRPr lang="pl-PL" dirty="0"/>
          </a:p>
          <a:p>
            <a:r>
              <a:rPr lang="pl-PL" dirty="0"/>
              <a:t>Najwyższy priorytet ma dla nas zadowolenie klienta</a:t>
            </a:r>
            <a:br>
              <a:rPr lang="pl-PL" dirty="0"/>
            </a:br>
            <a:r>
              <a:rPr lang="pl-PL" dirty="0"/>
              <a:t>dzięki wczesnemu i ciągłemu wdrażaniu</a:t>
            </a:r>
            <a:br>
              <a:rPr lang="pl-PL" dirty="0"/>
            </a:br>
            <a:r>
              <a:rPr lang="pl-PL" dirty="0"/>
              <a:t>wartościowego oprogramowania. </a:t>
            </a:r>
          </a:p>
          <a:p>
            <a:r>
              <a:rPr lang="pl-PL" dirty="0"/>
              <a:t>Bądźcie gotowi na zmiany wymagań</a:t>
            </a:r>
            <a:br>
              <a:rPr lang="pl-PL" dirty="0"/>
            </a:br>
            <a:r>
              <a:rPr lang="pl-PL" dirty="0"/>
              <a:t>nawet na późnym etapie jego rozwoju.</a:t>
            </a:r>
            <a:br>
              <a:rPr lang="pl-PL" dirty="0"/>
            </a:br>
            <a:r>
              <a:rPr lang="pl-PL" dirty="0"/>
              <a:t>Procesy zwinne wykorzystują zmiany</a:t>
            </a:r>
            <a:br>
              <a:rPr lang="pl-PL" dirty="0"/>
            </a:br>
            <a:r>
              <a:rPr lang="pl-PL" dirty="0"/>
              <a:t>dla zapewnienia klientowi konkurencyjności.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74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364878-E6B4-4487-B3A0-B4FA75A0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Założenia Manifestu Agile </a:t>
            </a:r>
            <a:r>
              <a:rPr lang="pl-PL" b="1" dirty="0" err="1"/>
              <a:t>cz</a:t>
            </a:r>
            <a:r>
              <a:rPr lang="pl-PL" b="1" dirty="0"/>
              <a:t> 2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86580E-B600-461B-9150-4C01A5345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Dostarczajcie funkcjonujące oprogramowanie często,</a:t>
            </a:r>
            <a:br>
              <a:rPr lang="pl-PL" dirty="0"/>
            </a:br>
            <a:r>
              <a:rPr lang="pl-PL" dirty="0"/>
              <a:t>w kilkutygodniowych lub kilkumiesięcznych odstępach.</a:t>
            </a:r>
            <a:br>
              <a:rPr lang="pl-PL" dirty="0"/>
            </a:br>
            <a:r>
              <a:rPr lang="pl-PL" dirty="0"/>
              <a:t>Im częściej, tym lepiej. </a:t>
            </a:r>
          </a:p>
          <a:p>
            <a:r>
              <a:rPr lang="pl-PL" dirty="0"/>
              <a:t>Zespoły biznesowe i deweloperskie muszą ściśle ze sobą</a:t>
            </a:r>
            <a:br>
              <a:rPr lang="pl-PL" dirty="0"/>
            </a:br>
            <a:r>
              <a:rPr lang="pl-PL" dirty="0"/>
              <a:t>współpracować w codziennej pracy przez cały czas trwania</a:t>
            </a:r>
            <a:br>
              <a:rPr lang="pl-PL" dirty="0"/>
            </a:br>
            <a:r>
              <a:rPr lang="pl-PL" dirty="0"/>
              <a:t>projektu.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991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1157</Words>
  <Application>Microsoft Office PowerPoint</Application>
  <PresentationFormat>Panoramiczny</PresentationFormat>
  <Paragraphs>139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Motyw pakietu Office</vt:lpstr>
      <vt:lpstr>Podstawy Agile i Scrum</vt:lpstr>
      <vt:lpstr>Agile</vt:lpstr>
      <vt:lpstr>Waterfall</vt:lpstr>
      <vt:lpstr>Schemat Waterfall</vt:lpstr>
      <vt:lpstr>Kluczowe wady waterfall</vt:lpstr>
      <vt:lpstr>Manifest Zwinnego Oprogramowania (Agile Manifesto)</vt:lpstr>
      <vt:lpstr>Treść Manifestu Agile</vt:lpstr>
      <vt:lpstr>Założenia Manifestu Agile cz 1</vt:lpstr>
      <vt:lpstr>Założenia Manifestu Agile cz 2</vt:lpstr>
      <vt:lpstr>Założenia Manifestu Agile cz 3</vt:lpstr>
      <vt:lpstr>Założenia Manifestu Agile cz 4</vt:lpstr>
      <vt:lpstr>Założenia Manifestu Agile cz 5</vt:lpstr>
      <vt:lpstr>Założenia Manifestu Agile cz 6</vt:lpstr>
      <vt:lpstr>Etapy realizacji zadań w Agile</vt:lpstr>
      <vt:lpstr>Etapy realizacji zadań w Agile cz 1</vt:lpstr>
      <vt:lpstr>Etapy realizacji zadań w Agile cz 2</vt:lpstr>
      <vt:lpstr>Etapy realizacji zadań w Agile cz 3</vt:lpstr>
      <vt:lpstr>Cykl Deminga (PDCA)</vt:lpstr>
      <vt:lpstr>Cykl Deminga</vt:lpstr>
      <vt:lpstr>Metodyki programowania zwinnego</vt:lpstr>
      <vt:lpstr>Extreme Programming</vt:lpstr>
      <vt:lpstr>XP zalecenia cz 1</vt:lpstr>
      <vt:lpstr>XP zalecenia cz 2</vt:lpstr>
      <vt:lpstr>Lean </vt:lpstr>
      <vt:lpstr>Lean – zasady cz 1</vt:lpstr>
      <vt:lpstr>Lean – zasady cz 2</vt:lpstr>
      <vt:lpstr>Kanban</vt:lpstr>
      <vt:lpstr>Podstawowe zasady kanban w tworzeniu oprogramowania</vt:lpstr>
      <vt:lpstr>Tablica Kanban</vt:lpstr>
      <vt:lpstr>Agile vs Waterfall zalety</vt:lpstr>
      <vt:lpstr>Agile vs Waterfall Wady</vt:lpstr>
      <vt:lpstr>Agile vs Waterfall kiedy używać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Agile i Scrum</dc:title>
  <dc:creator>Łukasz Muszyński</dc:creator>
  <cp:lastModifiedBy>Łukasz Muszyński</cp:lastModifiedBy>
  <cp:revision>5</cp:revision>
  <dcterms:created xsi:type="dcterms:W3CDTF">2018-10-21T04:59:15Z</dcterms:created>
  <dcterms:modified xsi:type="dcterms:W3CDTF">2019-10-13T01:49:03Z</dcterms:modified>
</cp:coreProperties>
</file>