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95" r:id="rId13"/>
    <p:sldId id="267" r:id="rId14"/>
    <p:sldId id="268" r:id="rId15"/>
    <p:sldId id="269" r:id="rId16"/>
    <p:sldId id="271" r:id="rId17"/>
    <p:sldId id="270" r:id="rId18"/>
    <p:sldId id="272" r:id="rId19"/>
    <p:sldId id="273" r:id="rId20"/>
    <p:sldId id="274" r:id="rId21"/>
    <p:sldId id="275" r:id="rId22"/>
    <p:sldId id="276" r:id="rId23"/>
    <p:sldId id="277" r:id="rId24"/>
    <p:sldId id="278" r:id="rId25"/>
    <p:sldId id="294" r:id="rId26"/>
    <p:sldId id="279" r:id="rId27"/>
    <p:sldId id="280" r:id="rId28"/>
    <p:sldId id="30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7" r:id="rId43"/>
    <p:sldId id="296" r:id="rId44"/>
    <p:sldId id="298" r:id="rId45"/>
    <p:sldId id="299"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81" autoAdjust="0"/>
    <p:restoredTop sz="94660"/>
  </p:normalViewPr>
  <p:slideViewPr>
    <p:cSldViewPr snapToGrid="0">
      <p:cViewPr varScale="1">
        <p:scale>
          <a:sx n="83" d="100"/>
          <a:sy n="83" d="100"/>
        </p:scale>
        <p:origin x="629"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537D169-7B99-4985-96EC-7F7C4A68EFDB}"/>
              </a:ext>
            </a:extLst>
          </p:cNvPr>
          <p:cNvSpPr>
            <a:spLocks noGrp="1"/>
          </p:cNvSpPr>
          <p:nvPr>
            <p:ph type="ctrTitle"/>
          </p:nvPr>
        </p:nvSpPr>
        <p:spPr>
          <a:xfrm>
            <a:off x="1524000" y="1122363"/>
            <a:ext cx="9144000" cy="2387600"/>
          </a:xfrm>
        </p:spPr>
        <p:txBody>
          <a:bodyPr anchor="b"/>
          <a:lstStyle>
            <a:lvl1pPr algn="ctr">
              <a:defRPr sz="6000"/>
            </a:lvl1pPr>
          </a:lstStyle>
          <a:p>
            <a:r>
              <a:rPr lang="pl-PL"/>
              <a:t>Kliknij, aby edytować styl</a:t>
            </a:r>
            <a:endParaRPr lang="en-GB"/>
          </a:p>
        </p:txBody>
      </p:sp>
      <p:sp>
        <p:nvSpPr>
          <p:cNvPr id="3" name="Podtytuł 2">
            <a:extLst>
              <a:ext uri="{FF2B5EF4-FFF2-40B4-BE49-F238E27FC236}">
                <a16:creationId xmlns:a16="http://schemas.microsoft.com/office/drawing/2014/main" id="{2066C3A8-56D7-4A0F-9C69-5B3281FD0B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endParaRPr lang="en-GB"/>
          </a:p>
        </p:txBody>
      </p:sp>
      <p:sp>
        <p:nvSpPr>
          <p:cNvPr id="4" name="Symbol zastępczy daty 3">
            <a:extLst>
              <a:ext uri="{FF2B5EF4-FFF2-40B4-BE49-F238E27FC236}">
                <a16:creationId xmlns:a16="http://schemas.microsoft.com/office/drawing/2014/main" id="{D14228A1-2D9E-4DCA-9772-6ADFBE3371A9}"/>
              </a:ext>
            </a:extLst>
          </p:cNvPr>
          <p:cNvSpPr>
            <a:spLocks noGrp="1"/>
          </p:cNvSpPr>
          <p:nvPr>
            <p:ph type="dt" sz="half" idx="10"/>
          </p:nvPr>
        </p:nvSpPr>
        <p:spPr/>
        <p:txBody>
          <a:bodyPr/>
          <a:lstStyle/>
          <a:p>
            <a:fld id="{17FA5A9A-C949-4650-A2B0-4149550A88FA}" type="datetimeFigureOut">
              <a:rPr lang="en-GB" smtClean="0"/>
              <a:t>28/10/2018</a:t>
            </a:fld>
            <a:endParaRPr lang="en-GB"/>
          </a:p>
        </p:txBody>
      </p:sp>
      <p:sp>
        <p:nvSpPr>
          <p:cNvPr id="5" name="Symbol zastępczy stopki 4">
            <a:extLst>
              <a:ext uri="{FF2B5EF4-FFF2-40B4-BE49-F238E27FC236}">
                <a16:creationId xmlns:a16="http://schemas.microsoft.com/office/drawing/2014/main" id="{69A7435A-626A-4057-9817-94AD761EB59B}"/>
              </a:ext>
            </a:extLst>
          </p:cNvPr>
          <p:cNvSpPr>
            <a:spLocks noGrp="1"/>
          </p:cNvSpPr>
          <p:nvPr>
            <p:ph type="ftr" sz="quarter" idx="11"/>
          </p:nvPr>
        </p:nvSpPr>
        <p:spPr/>
        <p:txBody>
          <a:bodyPr/>
          <a:lstStyle/>
          <a:p>
            <a:endParaRPr lang="en-GB"/>
          </a:p>
        </p:txBody>
      </p:sp>
      <p:sp>
        <p:nvSpPr>
          <p:cNvPr id="6" name="Symbol zastępczy numeru slajdu 5">
            <a:extLst>
              <a:ext uri="{FF2B5EF4-FFF2-40B4-BE49-F238E27FC236}">
                <a16:creationId xmlns:a16="http://schemas.microsoft.com/office/drawing/2014/main" id="{173CECF4-A39A-4699-B317-77F6131B63A4}"/>
              </a:ext>
            </a:extLst>
          </p:cNvPr>
          <p:cNvSpPr>
            <a:spLocks noGrp="1"/>
          </p:cNvSpPr>
          <p:nvPr>
            <p:ph type="sldNum" sz="quarter" idx="12"/>
          </p:nvPr>
        </p:nvSpPr>
        <p:spPr/>
        <p:txBody>
          <a:bodyPr/>
          <a:lstStyle/>
          <a:p>
            <a:fld id="{82866F96-B5FB-44D0-BED4-8217834052F6}" type="slidenum">
              <a:rPr lang="en-GB" smtClean="0"/>
              <a:t>‹#›</a:t>
            </a:fld>
            <a:endParaRPr lang="en-GB"/>
          </a:p>
        </p:txBody>
      </p:sp>
    </p:spTree>
    <p:extLst>
      <p:ext uri="{BB962C8B-B14F-4D97-AF65-F5344CB8AC3E}">
        <p14:creationId xmlns:p14="http://schemas.microsoft.com/office/powerpoint/2010/main" val="2466856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6AFD1C4-2A41-42F9-A275-BA5740A4EF63}"/>
              </a:ext>
            </a:extLst>
          </p:cNvPr>
          <p:cNvSpPr>
            <a:spLocks noGrp="1"/>
          </p:cNvSpPr>
          <p:nvPr>
            <p:ph type="title"/>
          </p:nvPr>
        </p:nvSpPr>
        <p:spPr/>
        <p:txBody>
          <a:bodyPr/>
          <a:lstStyle/>
          <a:p>
            <a:r>
              <a:rPr lang="pl-PL"/>
              <a:t>Kliknij, aby edytować styl</a:t>
            </a:r>
            <a:endParaRPr lang="en-GB"/>
          </a:p>
        </p:txBody>
      </p:sp>
      <p:sp>
        <p:nvSpPr>
          <p:cNvPr id="3" name="Symbol zastępczy tytułu pionowego 2">
            <a:extLst>
              <a:ext uri="{FF2B5EF4-FFF2-40B4-BE49-F238E27FC236}">
                <a16:creationId xmlns:a16="http://schemas.microsoft.com/office/drawing/2014/main" id="{5F8CDAD2-6BE1-4BAC-8611-7839015F1F8B}"/>
              </a:ext>
            </a:extLst>
          </p:cNvPr>
          <p:cNvSpPr>
            <a:spLocks noGrp="1"/>
          </p:cNvSpPr>
          <p:nvPr>
            <p:ph type="body" orient="vert" idx="1"/>
          </p:nvPr>
        </p:nvSpPr>
        <p:spPr/>
        <p:txBody>
          <a:bodyPr vert="eaVe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4" name="Symbol zastępczy daty 3">
            <a:extLst>
              <a:ext uri="{FF2B5EF4-FFF2-40B4-BE49-F238E27FC236}">
                <a16:creationId xmlns:a16="http://schemas.microsoft.com/office/drawing/2014/main" id="{6499EAB1-6F39-4BDF-828E-8D5BB01EBDB9}"/>
              </a:ext>
            </a:extLst>
          </p:cNvPr>
          <p:cNvSpPr>
            <a:spLocks noGrp="1"/>
          </p:cNvSpPr>
          <p:nvPr>
            <p:ph type="dt" sz="half" idx="10"/>
          </p:nvPr>
        </p:nvSpPr>
        <p:spPr/>
        <p:txBody>
          <a:bodyPr/>
          <a:lstStyle/>
          <a:p>
            <a:fld id="{17FA5A9A-C949-4650-A2B0-4149550A88FA}" type="datetimeFigureOut">
              <a:rPr lang="en-GB" smtClean="0"/>
              <a:t>28/10/2018</a:t>
            </a:fld>
            <a:endParaRPr lang="en-GB"/>
          </a:p>
        </p:txBody>
      </p:sp>
      <p:sp>
        <p:nvSpPr>
          <p:cNvPr id="5" name="Symbol zastępczy stopki 4">
            <a:extLst>
              <a:ext uri="{FF2B5EF4-FFF2-40B4-BE49-F238E27FC236}">
                <a16:creationId xmlns:a16="http://schemas.microsoft.com/office/drawing/2014/main" id="{4EF9C0F9-CFA0-409F-AF7D-BC8DB2430729}"/>
              </a:ext>
            </a:extLst>
          </p:cNvPr>
          <p:cNvSpPr>
            <a:spLocks noGrp="1"/>
          </p:cNvSpPr>
          <p:nvPr>
            <p:ph type="ftr" sz="quarter" idx="11"/>
          </p:nvPr>
        </p:nvSpPr>
        <p:spPr/>
        <p:txBody>
          <a:bodyPr/>
          <a:lstStyle/>
          <a:p>
            <a:endParaRPr lang="en-GB"/>
          </a:p>
        </p:txBody>
      </p:sp>
      <p:sp>
        <p:nvSpPr>
          <p:cNvPr id="6" name="Symbol zastępczy numeru slajdu 5">
            <a:extLst>
              <a:ext uri="{FF2B5EF4-FFF2-40B4-BE49-F238E27FC236}">
                <a16:creationId xmlns:a16="http://schemas.microsoft.com/office/drawing/2014/main" id="{D875FBD8-32A6-4F1E-8F1D-06B1B95C2141}"/>
              </a:ext>
            </a:extLst>
          </p:cNvPr>
          <p:cNvSpPr>
            <a:spLocks noGrp="1"/>
          </p:cNvSpPr>
          <p:nvPr>
            <p:ph type="sldNum" sz="quarter" idx="12"/>
          </p:nvPr>
        </p:nvSpPr>
        <p:spPr/>
        <p:txBody>
          <a:bodyPr/>
          <a:lstStyle/>
          <a:p>
            <a:fld id="{82866F96-B5FB-44D0-BED4-8217834052F6}" type="slidenum">
              <a:rPr lang="en-GB" smtClean="0"/>
              <a:t>‹#›</a:t>
            </a:fld>
            <a:endParaRPr lang="en-GB"/>
          </a:p>
        </p:txBody>
      </p:sp>
    </p:spTree>
    <p:extLst>
      <p:ext uri="{BB962C8B-B14F-4D97-AF65-F5344CB8AC3E}">
        <p14:creationId xmlns:p14="http://schemas.microsoft.com/office/powerpoint/2010/main" val="7839701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a:extLst>
              <a:ext uri="{FF2B5EF4-FFF2-40B4-BE49-F238E27FC236}">
                <a16:creationId xmlns:a16="http://schemas.microsoft.com/office/drawing/2014/main" id="{C8160D57-ABF0-45DF-97C9-5E97B0940350}"/>
              </a:ext>
            </a:extLst>
          </p:cNvPr>
          <p:cNvSpPr>
            <a:spLocks noGrp="1"/>
          </p:cNvSpPr>
          <p:nvPr>
            <p:ph type="title" orient="vert"/>
          </p:nvPr>
        </p:nvSpPr>
        <p:spPr>
          <a:xfrm>
            <a:off x="8724900" y="365125"/>
            <a:ext cx="2628900" cy="5811838"/>
          </a:xfrm>
        </p:spPr>
        <p:txBody>
          <a:bodyPr vert="eaVert"/>
          <a:lstStyle/>
          <a:p>
            <a:r>
              <a:rPr lang="pl-PL"/>
              <a:t>Kliknij, aby edytować styl</a:t>
            </a:r>
            <a:endParaRPr lang="en-GB"/>
          </a:p>
        </p:txBody>
      </p:sp>
      <p:sp>
        <p:nvSpPr>
          <p:cNvPr id="3" name="Symbol zastępczy tytułu pionowego 2">
            <a:extLst>
              <a:ext uri="{FF2B5EF4-FFF2-40B4-BE49-F238E27FC236}">
                <a16:creationId xmlns:a16="http://schemas.microsoft.com/office/drawing/2014/main" id="{BF1BCE15-C0F1-44A9-9C30-D25CE246D9F7}"/>
              </a:ext>
            </a:extLst>
          </p:cNvPr>
          <p:cNvSpPr>
            <a:spLocks noGrp="1"/>
          </p:cNvSpPr>
          <p:nvPr>
            <p:ph type="body" orient="vert" idx="1"/>
          </p:nvPr>
        </p:nvSpPr>
        <p:spPr>
          <a:xfrm>
            <a:off x="838200" y="365125"/>
            <a:ext cx="7734300" cy="5811838"/>
          </a:xfrm>
        </p:spPr>
        <p:txBody>
          <a:bodyPr vert="eaVe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4" name="Symbol zastępczy daty 3">
            <a:extLst>
              <a:ext uri="{FF2B5EF4-FFF2-40B4-BE49-F238E27FC236}">
                <a16:creationId xmlns:a16="http://schemas.microsoft.com/office/drawing/2014/main" id="{87979053-0A4A-4A25-9E17-17FCF88B8F1A}"/>
              </a:ext>
            </a:extLst>
          </p:cNvPr>
          <p:cNvSpPr>
            <a:spLocks noGrp="1"/>
          </p:cNvSpPr>
          <p:nvPr>
            <p:ph type="dt" sz="half" idx="10"/>
          </p:nvPr>
        </p:nvSpPr>
        <p:spPr/>
        <p:txBody>
          <a:bodyPr/>
          <a:lstStyle/>
          <a:p>
            <a:fld id="{17FA5A9A-C949-4650-A2B0-4149550A88FA}" type="datetimeFigureOut">
              <a:rPr lang="en-GB" smtClean="0"/>
              <a:t>28/10/2018</a:t>
            </a:fld>
            <a:endParaRPr lang="en-GB"/>
          </a:p>
        </p:txBody>
      </p:sp>
      <p:sp>
        <p:nvSpPr>
          <p:cNvPr id="5" name="Symbol zastępczy stopki 4">
            <a:extLst>
              <a:ext uri="{FF2B5EF4-FFF2-40B4-BE49-F238E27FC236}">
                <a16:creationId xmlns:a16="http://schemas.microsoft.com/office/drawing/2014/main" id="{EFD910BA-6AA1-4340-B0C0-4EF67E48D964}"/>
              </a:ext>
            </a:extLst>
          </p:cNvPr>
          <p:cNvSpPr>
            <a:spLocks noGrp="1"/>
          </p:cNvSpPr>
          <p:nvPr>
            <p:ph type="ftr" sz="quarter" idx="11"/>
          </p:nvPr>
        </p:nvSpPr>
        <p:spPr/>
        <p:txBody>
          <a:bodyPr/>
          <a:lstStyle/>
          <a:p>
            <a:endParaRPr lang="en-GB"/>
          </a:p>
        </p:txBody>
      </p:sp>
      <p:sp>
        <p:nvSpPr>
          <p:cNvPr id="6" name="Symbol zastępczy numeru slajdu 5">
            <a:extLst>
              <a:ext uri="{FF2B5EF4-FFF2-40B4-BE49-F238E27FC236}">
                <a16:creationId xmlns:a16="http://schemas.microsoft.com/office/drawing/2014/main" id="{03F3ABEC-DD45-41B6-ACA2-7A41E6056372}"/>
              </a:ext>
            </a:extLst>
          </p:cNvPr>
          <p:cNvSpPr>
            <a:spLocks noGrp="1"/>
          </p:cNvSpPr>
          <p:nvPr>
            <p:ph type="sldNum" sz="quarter" idx="12"/>
          </p:nvPr>
        </p:nvSpPr>
        <p:spPr/>
        <p:txBody>
          <a:bodyPr/>
          <a:lstStyle/>
          <a:p>
            <a:fld id="{82866F96-B5FB-44D0-BED4-8217834052F6}" type="slidenum">
              <a:rPr lang="en-GB" smtClean="0"/>
              <a:t>‹#›</a:t>
            </a:fld>
            <a:endParaRPr lang="en-GB"/>
          </a:p>
        </p:txBody>
      </p:sp>
    </p:spTree>
    <p:extLst>
      <p:ext uri="{BB962C8B-B14F-4D97-AF65-F5344CB8AC3E}">
        <p14:creationId xmlns:p14="http://schemas.microsoft.com/office/powerpoint/2010/main" val="2157589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6F6204E-84E4-4138-9AAF-FDFE75B21C17}"/>
              </a:ext>
            </a:extLst>
          </p:cNvPr>
          <p:cNvSpPr>
            <a:spLocks noGrp="1"/>
          </p:cNvSpPr>
          <p:nvPr>
            <p:ph type="title"/>
          </p:nvPr>
        </p:nvSpPr>
        <p:spPr/>
        <p:txBody>
          <a:bodyPr/>
          <a:lstStyle/>
          <a:p>
            <a:r>
              <a:rPr lang="pl-PL"/>
              <a:t>Kliknij, aby edytować styl</a:t>
            </a:r>
            <a:endParaRPr lang="en-GB"/>
          </a:p>
        </p:txBody>
      </p:sp>
      <p:sp>
        <p:nvSpPr>
          <p:cNvPr id="3" name="Symbol zastępczy zawartości 2">
            <a:extLst>
              <a:ext uri="{FF2B5EF4-FFF2-40B4-BE49-F238E27FC236}">
                <a16:creationId xmlns:a16="http://schemas.microsoft.com/office/drawing/2014/main" id="{1B90EA32-F402-4244-936C-31B23B12A201}"/>
              </a:ext>
            </a:extLst>
          </p:cNvPr>
          <p:cNvSpPr>
            <a:spLocks noGrp="1"/>
          </p:cNvSpPr>
          <p:nvPr>
            <p:ph idx="1"/>
          </p:nvPr>
        </p:nvSpPr>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4" name="Symbol zastępczy daty 3">
            <a:extLst>
              <a:ext uri="{FF2B5EF4-FFF2-40B4-BE49-F238E27FC236}">
                <a16:creationId xmlns:a16="http://schemas.microsoft.com/office/drawing/2014/main" id="{F2B8F026-DEA2-4890-A4D8-FAFB0A8E28F3}"/>
              </a:ext>
            </a:extLst>
          </p:cNvPr>
          <p:cNvSpPr>
            <a:spLocks noGrp="1"/>
          </p:cNvSpPr>
          <p:nvPr>
            <p:ph type="dt" sz="half" idx="10"/>
          </p:nvPr>
        </p:nvSpPr>
        <p:spPr/>
        <p:txBody>
          <a:bodyPr/>
          <a:lstStyle/>
          <a:p>
            <a:fld id="{17FA5A9A-C949-4650-A2B0-4149550A88FA}" type="datetimeFigureOut">
              <a:rPr lang="en-GB" smtClean="0"/>
              <a:t>28/10/2018</a:t>
            </a:fld>
            <a:endParaRPr lang="en-GB"/>
          </a:p>
        </p:txBody>
      </p:sp>
      <p:sp>
        <p:nvSpPr>
          <p:cNvPr id="5" name="Symbol zastępczy stopki 4">
            <a:extLst>
              <a:ext uri="{FF2B5EF4-FFF2-40B4-BE49-F238E27FC236}">
                <a16:creationId xmlns:a16="http://schemas.microsoft.com/office/drawing/2014/main" id="{73F5CB36-39B0-46C4-A69B-7BB76D00E552}"/>
              </a:ext>
            </a:extLst>
          </p:cNvPr>
          <p:cNvSpPr>
            <a:spLocks noGrp="1"/>
          </p:cNvSpPr>
          <p:nvPr>
            <p:ph type="ftr" sz="quarter" idx="11"/>
          </p:nvPr>
        </p:nvSpPr>
        <p:spPr/>
        <p:txBody>
          <a:bodyPr/>
          <a:lstStyle/>
          <a:p>
            <a:endParaRPr lang="en-GB"/>
          </a:p>
        </p:txBody>
      </p:sp>
      <p:sp>
        <p:nvSpPr>
          <p:cNvPr id="6" name="Symbol zastępczy numeru slajdu 5">
            <a:extLst>
              <a:ext uri="{FF2B5EF4-FFF2-40B4-BE49-F238E27FC236}">
                <a16:creationId xmlns:a16="http://schemas.microsoft.com/office/drawing/2014/main" id="{4D01A658-A72C-4621-BE47-0077F9D4AAD3}"/>
              </a:ext>
            </a:extLst>
          </p:cNvPr>
          <p:cNvSpPr>
            <a:spLocks noGrp="1"/>
          </p:cNvSpPr>
          <p:nvPr>
            <p:ph type="sldNum" sz="quarter" idx="12"/>
          </p:nvPr>
        </p:nvSpPr>
        <p:spPr/>
        <p:txBody>
          <a:bodyPr/>
          <a:lstStyle/>
          <a:p>
            <a:fld id="{82866F96-B5FB-44D0-BED4-8217834052F6}" type="slidenum">
              <a:rPr lang="en-GB" smtClean="0"/>
              <a:t>‹#›</a:t>
            </a:fld>
            <a:endParaRPr lang="en-GB"/>
          </a:p>
        </p:txBody>
      </p:sp>
    </p:spTree>
    <p:extLst>
      <p:ext uri="{BB962C8B-B14F-4D97-AF65-F5344CB8AC3E}">
        <p14:creationId xmlns:p14="http://schemas.microsoft.com/office/powerpoint/2010/main" val="1012542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8E007D4-3734-489D-8F9A-3E3D42A7A01E}"/>
              </a:ext>
            </a:extLst>
          </p:cNvPr>
          <p:cNvSpPr>
            <a:spLocks noGrp="1"/>
          </p:cNvSpPr>
          <p:nvPr>
            <p:ph type="title"/>
          </p:nvPr>
        </p:nvSpPr>
        <p:spPr>
          <a:xfrm>
            <a:off x="831850" y="1709738"/>
            <a:ext cx="10515600" cy="2852737"/>
          </a:xfrm>
        </p:spPr>
        <p:txBody>
          <a:bodyPr anchor="b"/>
          <a:lstStyle>
            <a:lvl1pPr>
              <a:defRPr sz="6000"/>
            </a:lvl1pPr>
          </a:lstStyle>
          <a:p>
            <a:r>
              <a:rPr lang="pl-PL"/>
              <a:t>Kliknij, aby edytować styl</a:t>
            </a:r>
            <a:endParaRPr lang="en-GB"/>
          </a:p>
        </p:txBody>
      </p:sp>
      <p:sp>
        <p:nvSpPr>
          <p:cNvPr id="3" name="Symbol zastępczy tekstu 2">
            <a:extLst>
              <a:ext uri="{FF2B5EF4-FFF2-40B4-BE49-F238E27FC236}">
                <a16:creationId xmlns:a16="http://schemas.microsoft.com/office/drawing/2014/main" id="{0571D9D0-DC02-44E9-B940-5D8CBAC77B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a:t>Edytuj style wzorca tekstu</a:t>
            </a:r>
          </a:p>
        </p:txBody>
      </p:sp>
      <p:sp>
        <p:nvSpPr>
          <p:cNvPr id="4" name="Symbol zastępczy daty 3">
            <a:extLst>
              <a:ext uri="{FF2B5EF4-FFF2-40B4-BE49-F238E27FC236}">
                <a16:creationId xmlns:a16="http://schemas.microsoft.com/office/drawing/2014/main" id="{292413C2-E996-4B67-8E6B-9EF30F3E5A54}"/>
              </a:ext>
            </a:extLst>
          </p:cNvPr>
          <p:cNvSpPr>
            <a:spLocks noGrp="1"/>
          </p:cNvSpPr>
          <p:nvPr>
            <p:ph type="dt" sz="half" idx="10"/>
          </p:nvPr>
        </p:nvSpPr>
        <p:spPr/>
        <p:txBody>
          <a:bodyPr/>
          <a:lstStyle/>
          <a:p>
            <a:fld id="{17FA5A9A-C949-4650-A2B0-4149550A88FA}" type="datetimeFigureOut">
              <a:rPr lang="en-GB" smtClean="0"/>
              <a:t>28/10/2018</a:t>
            </a:fld>
            <a:endParaRPr lang="en-GB"/>
          </a:p>
        </p:txBody>
      </p:sp>
      <p:sp>
        <p:nvSpPr>
          <p:cNvPr id="5" name="Symbol zastępczy stopki 4">
            <a:extLst>
              <a:ext uri="{FF2B5EF4-FFF2-40B4-BE49-F238E27FC236}">
                <a16:creationId xmlns:a16="http://schemas.microsoft.com/office/drawing/2014/main" id="{80775A40-29B0-4617-AC06-451C164B783E}"/>
              </a:ext>
            </a:extLst>
          </p:cNvPr>
          <p:cNvSpPr>
            <a:spLocks noGrp="1"/>
          </p:cNvSpPr>
          <p:nvPr>
            <p:ph type="ftr" sz="quarter" idx="11"/>
          </p:nvPr>
        </p:nvSpPr>
        <p:spPr/>
        <p:txBody>
          <a:bodyPr/>
          <a:lstStyle/>
          <a:p>
            <a:endParaRPr lang="en-GB"/>
          </a:p>
        </p:txBody>
      </p:sp>
      <p:sp>
        <p:nvSpPr>
          <p:cNvPr id="6" name="Symbol zastępczy numeru slajdu 5">
            <a:extLst>
              <a:ext uri="{FF2B5EF4-FFF2-40B4-BE49-F238E27FC236}">
                <a16:creationId xmlns:a16="http://schemas.microsoft.com/office/drawing/2014/main" id="{A00D7906-ADB2-4BE9-98AB-15825EF25055}"/>
              </a:ext>
            </a:extLst>
          </p:cNvPr>
          <p:cNvSpPr>
            <a:spLocks noGrp="1"/>
          </p:cNvSpPr>
          <p:nvPr>
            <p:ph type="sldNum" sz="quarter" idx="12"/>
          </p:nvPr>
        </p:nvSpPr>
        <p:spPr/>
        <p:txBody>
          <a:bodyPr/>
          <a:lstStyle/>
          <a:p>
            <a:fld id="{82866F96-B5FB-44D0-BED4-8217834052F6}" type="slidenum">
              <a:rPr lang="en-GB" smtClean="0"/>
              <a:t>‹#›</a:t>
            </a:fld>
            <a:endParaRPr lang="en-GB"/>
          </a:p>
        </p:txBody>
      </p:sp>
    </p:spTree>
    <p:extLst>
      <p:ext uri="{BB962C8B-B14F-4D97-AF65-F5344CB8AC3E}">
        <p14:creationId xmlns:p14="http://schemas.microsoft.com/office/powerpoint/2010/main" val="2613342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B941979-3F82-46F8-9635-CD89B39C148D}"/>
              </a:ext>
            </a:extLst>
          </p:cNvPr>
          <p:cNvSpPr>
            <a:spLocks noGrp="1"/>
          </p:cNvSpPr>
          <p:nvPr>
            <p:ph type="title"/>
          </p:nvPr>
        </p:nvSpPr>
        <p:spPr/>
        <p:txBody>
          <a:bodyPr/>
          <a:lstStyle/>
          <a:p>
            <a:r>
              <a:rPr lang="pl-PL"/>
              <a:t>Kliknij, aby edytować styl</a:t>
            </a:r>
            <a:endParaRPr lang="en-GB"/>
          </a:p>
        </p:txBody>
      </p:sp>
      <p:sp>
        <p:nvSpPr>
          <p:cNvPr id="3" name="Symbol zastępczy zawartości 2">
            <a:extLst>
              <a:ext uri="{FF2B5EF4-FFF2-40B4-BE49-F238E27FC236}">
                <a16:creationId xmlns:a16="http://schemas.microsoft.com/office/drawing/2014/main" id="{8236178E-1E38-403C-80E0-050193F4C941}"/>
              </a:ext>
            </a:extLst>
          </p:cNvPr>
          <p:cNvSpPr>
            <a:spLocks noGrp="1"/>
          </p:cNvSpPr>
          <p:nvPr>
            <p:ph sz="half" idx="1"/>
          </p:nvPr>
        </p:nvSpPr>
        <p:spPr>
          <a:xfrm>
            <a:off x="838200" y="1825625"/>
            <a:ext cx="5181600" cy="4351338"/>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4" name="Symbol zastępczy zawartości 3">
            <a:extLst>
              <a:ext uri="{FF2B5EF4-FFF2-40B4-BE49-F238E27FC236}">
                <a16:creationId xmlns:a16="http://schemas.microsoft.com/office/drawing/2014/main" id="{8A3CFF12-C79E-4E86-83C0-D65567C90505}"/>
              </a:ext>
            </a:extLst>
          </p:cNvPr>
          <p:cNvSpPr>
            <a:spLocks noGrp="1"/>
          </p:cNvSpPr>
          <p:nvPr>
            <p:ph sz="half" idx="2"/>
          </p:nvPr>
        </p:nvSpPr>
        <p:spPr>
          <a:xfrm>
            <a:off x="6172200" y="1825625"/>
            <a:ext cx="5181600" cy="4351338"/>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5" name="Symbol zastępczy daty 4">
            <a:extLst>
              <a:ext uri="{FF2B5EF4-FFF2-40B4-BE49-F238E27FC236}">
                <a16:creationId xmlns:a16="http://schemas.microsoft.com/office/drawing/2014/main" id="{AD9956E6-882B-4AA6-9CDE-7FB2E1060E33}"/>
              </a:ext>
            </a:extLst>
          </p:cNvPr>
          <p:cNvSpPr>
            <a:spLocks noGrp="1"/>
          </p:cNvSpPr>
          <p:nvPr>
            <p:ph type="dt" sz="half" idx="10"/>
          </p:nvPr>
        </p:nvSpPr>
        <p:spPr/>
        <p:txBody>
          <a:bodyPr/>
          <a:lstStyle/>
          <a:p>
            <a:fld id="{17FA5A9A-C949-4650-A2B0-4149550A88FA}" type="datetimeFigureOut">
              <a:rPr lang="en-GB" smtClean="0"/>
              <a:t>28/10/2018</a:t>
            </a:fld>
            <a:endParaRPr lang="en-GB"/>
          </a:p>
        </p:txBody>
      </p:sp>
      <p:sp>
        <p:nvSpPr>
          <p:cNvPr id="6" name="Symbol zastępczy stopki 5">
            <a:extLst>
              <a:ext uri="{FF2B5EF4-FFF2-40B4-BE49-F238E27FC236}">
                <a16:creationId xmlns:a16="http://schemas.microsoft.com/office/drawing/2014/main" id="{DF672926-66B3-4D25-B091-F98DCE11F57B}"/>
              </a:ext>
            </a:extLst>
          </p:cNvPr>
          <p:cNvSpPr>
            <a:spLocks noGrp="1"/>
          </p:cNvSpPr>
          <p:nvPr>
            <p:ph type="ftr" sz="quarter" idx="11"/>
          </p:nvPr>
        </p:nvSpPr>
        <p:spPr/>
        <p:txBody>
          <a:bodyPr/>
          <a:lstStyle/>
          <a:p>
            <a:endParaRPr lang="en-GB"/>
          </a:p>
        </p:txBody>
      </p:sp>
      <p:sp>
        <p:nvSpPr>
          <p:cNvPr id="7" name="Symbol zastępczy numeru slajdu 6">
            <a:extLst>
              <a:ext uri="{FF2B5EF4-FFF2-40B4-BE49-F238E27FC236}">
                <a16:creationId xmlns:a16="http://schemas.microsoft.com/office/drawing/2014/main" id="{3FE08133-A2E9-48A8-8EB5-CA2752503BF2}"/>
              </a:ext>
            </a:extLst>
          </p:cNvPr>
          <p:cNvSpPr>
            <a:spLocks noGrp="1"/>
          </p:cNvSpPr>
          <p:nvPr>
            <p:ph type="sldNum" sz="quarter" idx="12"/>
          </p:nvPr>
        </p:nvSpPr>
        <p:spPr/>
        <p:txBody>
          <a:bodyPr/>
          <a:lstStyle/>
          <a:p>
            <a:fld id="{82866F96-B5FB-44D0-BED4-8217834052F6}" type="slidenum">
              <a:rPr lang="en-GB" smtClean="0"/>
              <a:t>‹#›</a:t>
            </a:fld>
            <a:endParaRPr lang="en-GB"/>
          </a:p>
        </p:txBody>
      </p:sp>
    </p:spTree>
    <p:extLst>
      <p:ext uri="{BB962C8B-B14F-4D97-AF65-F5344CB8AC3E}">
        <p14:creationId xmlns:p14="http://schemas.microsoft.com/office/powerpoint/2010/main" val="2918671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242E540-AD05-4AE0-802F-8BDB37528FD6}"/>
              </a:ext>
            </a:extLst>
          </p:cNvPr>
          <p:cNvSpPr>
            <a:spLocks noGrp="1"/>
          </p:cNvSpPr>
          <p:nvPr>
            <p:ph type="title"/>
          </p:nvPr>
        </p:nvSpPr>
        <p:spPr>
          <a:xfrm>
            <a:off x="839788" y="365125"/>
            <a:ext cx="10515600" cy="1325563"/>
          </a:xfrm>
        </p:spPr>
        <p:txBody>
          <a:bodyPr/>
          <a:lstStyle/>
          <a:p>
            <a:r>
              <a:rPr lang="pl-PL"/>
              <a:t>Kliknij, aby edytować styl</a:t>
            </a:r>
            <a:endParaRPr lang="en-GB"/>
          </a:p>
        </p:txBody>
      </p:sp>
      <p:sp>
        <p:nvSpPr>
          <p:cNvPr id="3" name="Symbol zastępczy tekstu 2">
            <a:extLst>
              <a:ext uri="{FF2B5EF4-FFF2-40B4-BE49-F238E27FC236}">
                <a16:creationId xmlns:a16="http://schemas.microsoft.com/office/drawing/2014/main" id="{A5963922-4300-44C1-95BE-EC847F7CA7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4" name="Symbol zastępczy zawartości 3">
            <a:extLst>
              <a:ext uri="{FF2B5EF4-FFF2-40B4-BE49-F238E27FC236}">
                <a16:creationId xmlns:a16="http://schemas.microsoft.com/office/drawing/2014/main" id="{30C9BB96-079A-482A-8C81-1E66CADAE9D3}"/>
              </a:ext>
            </a:extLst>
          </p:cNvPr>
          <p:cNvSpPr>
            <a:spLocks noGrp="1"/>
          </p:cNvSpPr>
          <p:nvPr>
            <p:ph sz="half" idx="2"/>
          </p:nvPr>
        </p:nvSpPr>
        <p:spPr>
          <a:xfrm>
            <a:off x="839788" y="2505075"/>
            <a:ext cx="5157787" cy="3684588"/>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5" name="Symbol zastępczy tekstu 4">
            <a:extLst>
              <a:ext uri="{FF2B5EF4-FFF2-40B4-BE49-F238E27FC236}">
                <a16:creationId xmlns:a16="http://schemas.microsoft.com/office/drawing/2014/main" id="{C10C0B4A-089A-4787-99BD-6709D484F5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6" name="Symbol zastępczy zawartości 5">
            <a:extLst>
              <a:ext uri="{FF2B5EF4-FFF2-40B4-BE49-F238E27FC236}">
                <a16:creationId xmlns:a16="http://schemas.microsoft.com/office/drawing/2014/main" id="{838D3761-7A90-4D76-A832-0962C1676598}"/>
              </a:ext>
            </a:extLst>
          </p:cNvPr>
          <p:cNvSpPr>
            <a:spLocks noGrp="1"/>
          </p:cNvSpPr>
          <p:nvPr>
            <p:ph sz="quarter" idx="4"/>
          </p:nvPr>
        </p:nvSpPr>
        <p:spPr>
          <a:xfrm>
            <a:off x="6172200" y="2505075"/>
            <a:ext cx="5183188" cy="3684588"/>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7" name="Symbol zastępczy daty 6">
            <a:extLst>
              <a:ext uri="{FF2B5EF4-FFF2-40B4-BE49-F238E27FC236}">
                <a16:creationId xmlns:a16="http://schemas.microsoft.com/office/drawing/2014/main" id="{3318665A-969E-4147-A4CC-6D668E4F3DF6}"/>
              </a:ext>
            </a:extLst>
          </p:cNvPr>
          <p:cNvSpPr>
            <a:spLocks noGrp="1"/>
          </p:cNvSpPr>
          <p:nvPr>
            <p:ph type="dt" sz="half" idx="10"/>
          </p:nvPr>
        </p:nvSpPr>
        <p:spPr/>
        <p:txBody>
          <a:bodyPr/>
          <a:lstStyle/>
          <a:p>
            <a:fld id="{17FA5A9A-C949-4650-A2B0-4149550A88FA}" type="datetimeFigureOut">
              <a:rPr lang="en-GB" smtClean="0"/>
              <a:t>28/10/2018</a:t>
            </a:fld>
            <a:endParaRPr lang="en-GB"/>
          </a:p>
        </p:txBody>
      </p:sp>
      <p:sp>
        <p:nvSpPr>
          <p:cNvPr id="8" name="Symbol zastępczy stopki 7">
            <a:extLst>
              <a:ext uri="{FF2B5EF4-FFF2-40B4-BE49-F238E27FC236}">
                <a16:creationId xmlns:a16="http://schemas.microsoft.com/office/drawing/2014/main" id="{BFE9F5AA-9611-4653-A6A9-0EE424817364}"/>
              </a:ext>
            </a:extLst>
          </p:cNvPr>
          <p:cNvSpPr>
            <a:spLocks noGrp="1"/>
          </p:cNvSpPr>
          <p:nvPr>
            <p:ph type="ftr" sz="quarter" idx="11"/>
          </p:nvPr>
        </p:nvSpPr>
        <p:spPr/>
        <p:txBody>
          <a:bodyPr/>
          <a:lstStyle/>
          <a:p>
            <a:endParaRPr lang="en-GB"/>
          </a:p>
        </p:txBody>
      </p:sp>
      <p:sp>
        <p:nvSpPr>
          <p:cNvPr id="9" name="Symbol zastępczy numeru slajdu 8">
            <a:extLst>
              <a:ext uri="{FF2B5EF4-FFF2-40B4-BE49-F238E27FC236}">
                <a16:creationId xmlns:a16="http://schemas.microsoft.com/office/drawing/2014/main" id="{296B31A4-25DF-4ED8-9A9C-CC444FAC0CE5}"/>
              </a:ext>
            </a:extLst>
          </p:cNvPr>
          <p:cNvSpPr>
            <a:spLocks noGrp="1"/>
          </p:cNvSpPr>
          <p:nvPr>
            <p:ph type="sldNum" sz="quarter" idx="12"/>
          </p:nvPr>
        </p:nvSpPr>
        <p:spPr/>
        <p:txBody>
          <a:bodyPr/>
          <a:lstStyle/>
          <a:p>
            <a:fld id="{82866F96-B5FB-44D0-BED4-8217834052F6}" type="slidenum">
              <a:rPr lang="en-GB" smtClean="0"/>
              <a:t>‹#›</a:t>
            </a:fld>
            <a:endParaRPr lang="en-GB"/>
          </a:p>
        </p:txBody>
      </p:sp>
    </p:spTree>
    <p:extLst>
      <p:ext uri="{BB962C8B-B14F-4D97-AF65-F5344CB8AC3E}">
        <p14:creationId xmlns:p14="http://schemas.microsoft.com/office/powerpoint/2010/main" val="1165897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3933B37-7751-4727-B6E4-AE0A6B3E29C5}"/>
              </a:ext>
            </a:extLst>
          </p:cNvPr>
          <p:cNvSpPr>
            <a:spLocks noGrp="1"/>
          </p:cNvSpPr>
          <p:nvPr>
            <p:ph type="title"/>
          </p:nvPr>
        </p:nvSpPr>
        <p:spPr/>
        <p:txBody>
          <a:bodyPr/>
          <a:lstStyle/>
          <a:p>
            <a:r>
              <a:rPr lang="pl-PL"/>
              <a:t>Kliknij, aby edytować styl</a:t>
            </a:r>
            <a:endParaRPr lang="en-GB"/>
          </a:p>
        </p:txBody>
      </p:sp>
      <p:sp>
        <p:nvSpPr>
          <p:cNvPr id="3" name="Symbol zastępczy daty 2">
            <a:extLst>
              <a:ext uri="{FF2B5EF4-FFF2-40B4-BE49-F238E27FC236}">
                <a16:creationId xmlns:a16="http://schemas.microsoft.com/office/drawing/2014/main" id="{742DA8C5-5A6C-43FB-A9DE-61380772083A}"/>
              </a:ext>
            </a:extLst>
          </p:cNvPr>
          <p:cNvSpPr>
            <a:spLocks noGrp="1"/>
          </p:cNvSpPr>
          <p:nvPr>
            <p:ph type="dt" sz="half" idx="10"/>
          </p:nvPr>
        </p:nvSpPr>
        <p:spPr/>
        <p:txBody>
          <a:bodyPr/>
          <a:lstStyle/>
          <a:p>
            <a:fld id="{17FA5A9A-C949-4650-A2B0-4149550A88FA}" type="datetimeFigureOut">
              <a:rPr lang="en-GB" smtClean="0"/>
              <a:t>28/10/2018</a:t>
            </a:fld>
            <a:endParaRPr lang="en-GB"/>
          </a:p>
        </p:txBody>
      </p:sp>
      <p:sp>
        <p:nvSpPr>
          <p:cNvPr id="4" name="Symbol zastępczy stopki 3">
            <a:extLst>
              <a:ext uri="{FF2B5EF4-FFF2-40B4-BE49-F238E27FC236}">
                <a16:creationId xmlns:a16="http://schemas.microsoft.com/office/drawing/2014/main" id="{E56B56EC-3CEA-4EAF-9E82-20CE063B797B}"/>
              </a:ext>
            </a:extLst>
          </p:cNvPr>
          <p:cNvSpPr>
            <a:spLocks noGrp="1"/>
          </p:cNvSpPr>
          <p:nvPr>
            <p:ph type="ftr" sz="quarter" idx="11"/>
          </p:nvPr>
        </p:nvSpPr>
        <p:spPr/>
        <p:txBody>
          <a:bodyPr/>
          <a:lstStyle/>
          <a:p>
            <a:endParaRPr lang="en-GB"/>
          </a:p>
        </p:txBody>
      </p:sp>
      <p:sp>
        <p:nvSpPr>
          <p:cNvPr id="5" name="Symbol zastępczy numeru slajdu 4">
            <a:extLst>
              <a:ext uri="{FF2B5EF4-FFF2-40B4-BE49-F238E27FC236}">
                <a16:creationId xmlns:a16="http://schemas.microsoft.com/office/drawing/2014/main" id="{A93148BD-F9E0-407D-A813-A572C1511876}"/>
              </a:ext>
            </a:extLst>
          </p:cNvPr>
          <p:cNvSpPr>
            <a:spLocks noGrp="1"/>
          </p:cNvSpPr>
          <p:nvPr>
            <p:ph type="sldNum" sz="quarter" idx="12"/>
          </p:nvPr>
        </p:nvSpPr>
        <p:spPr/>
        <p:txBody>
          <a:bodyPr/>
          <a:lstStyle/>
          <a:p>
            <a:fld id="{82866F96-B5FB-44D0-BED4-8217834052F6}" type="slidenum">
              <a:rPr lang="en-GB" smtClean="0"/>
              <a:t>‹#›</a:t>
            </a:fld>
            <a:endParaRPr lang="en-GB"/>
          </a:p>
        </p:txBody>
      </p:sp>
    </p:spTree>
    <p:extLst>
      <p:ext uri="{BB962C8B-B14F-4D97-AF65-F5344CB8AC3E}">
        <p14:creationId xmlns:p14="http://schemas.microsoft.com/office/powerpoint/2010/main" val="2470511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a:extLst>
              <a:ext uri="{FF2B5EF4-FFF2-40B4-BE49-F238E27FC236}">
                <a16:creationId xmlns:a16="http://schemas.microsoft.com/office/drawing/2014/main" id="{4CC80474-0079-4B99-887F-135E893CB5F6}"/>
              </a:ext>
            </a:extLst>
          </p:cNvPr>
          <p:cNvSpPr>
            <a:spLocks noGrp="1"/>
          </p:cNvSpPr>
          <p:nvPr>
            <p:ph type="dt" sz="half" idx="10"/>
          </p:nvPr>
        </p:nvSpPr>
        <p:spPr/>
        <p:txBody>
          <a:bodyPr/>
          <a:lstStyle/>
          <a:p>
            <a:fld id="{17FA5A9A-C949-4650-A2B0-4149550A88FA}" type="datetimeFigureOut">
              <a:rPr lang="en-GB" smtClean="0"/>
              <a:t>28/10/2018</a:t>
            </a:fld>
            <a:endParaRPr lang="en-GB"/>
          </a:p>
        </p:txBody>
      </p:sp>
      <p:sp>
        <p:nvSpPr>
          <p:cNvPr id="3" name="Symbol zastępczy stopki 2">
            <a:extLst>
              <a:ext uri="{FF2B5EF4-FFF2-40B4-BE49-F238E27FC236}">
                <a16:creationId xmlns:a16="http://schemas.microsoft.com/office/drawing/2014/main" id="{ED998E7A-D2FF-4EE8-A227-3681BE9F2015}"/>
              </a:ext>
            </a:extLst>
          </p:cNvPr>
          <p:cNvSpPr>
            <a:spLocks noGrp="1"/>
          </p:cNvSpPr>
          <p:nvPr>
            <p:ph type="ftr" sz="quarter" idx="11"/>
          </p:nvPr>
        </p:nvSpPr>
        <p:spPr/>
        <p:txBody>
          <a:bodyPr/>
          <a:lstStyle/>
          <a:p>
            <a:endParaRPr lang="en-GB"/>
          </a:p>
        </p:txBody>
      </p:sp>
      <p:sp>
        <p:nvSpPr>
          <p:cNvPr id="4" name="Symbol zastępczy numeru slajdu 3">
            <a:extLst>
              <a:ext uri="{FF2B5EF4-FFF2-40B4-BE49-F238E27FC236}">
                <a16:creationId xmlns:a16="http://schemas.microsoft.com/office/drawing/2014/main" id="{0A67893C-FD24-486C-83D7-84F246A144B7}"/>
              </a:ext>
            </a:extLst>
          </p:cNvPr>
          <p:cNvSpPr>
            <a:spLocks noGrp="1"/>
          </p:cNvSpPr>
          <p:nvPr>
            <p:ph type="sldNum" sz="quarter" idx="12"/>
          </p:nvPr>
        </p:nvSpPr>
        <p:spPr/>
        <p:txBody>
          <a:bodyPr/>
          <a:lstStyle/>
          <a:p>
            <a:fld id="{82866F96-B5FB-44D0-BED4-8217834052F6}" type="slidenum">
              <a:rPr lang="en-GB" smtClean="0"/>
              <a:t>‹#›</a:t>
            </a:fld>
            <a:endParaRPr lang="en-GB"/>
          </a:p>
        </p:txBody>
      </p:sp>
    </p:spTree>
    <p:extLst>
      <p:ext uri="{BB962C8B-B14F-4D97-AF65-F5344CB8AC3E}">
        <p14:creationId xmlns:p14="http://schemas.microsoft.com/office/powerpoint/2010/main" val="3025205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78A2491-F70C-46B9-8C95-0EED7280C5CE}"/>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endParaRPr lang="en-GB"/>
          </a:p>
        </p:txBody>
      </p:sp>
      <p:sp>
        <p:nvSpPr>
          <p:cNvPr id="3" name="Symbol zastępczy zawartości 2">
            <a:extLst>
              <a:ext uri="{FF2B5EF4-FFF2-40B4-BE49-F238E27FC236}">
                <a16:creationId xmlns:a16="http://schemas.microsoft.com/office/drawing/2014/main" id="{6AA54A17-A785-4A5D-AFCC-7656B480D4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4" name="Symbol zastępczy tekstu 3">
            <a:extLst>
              <a:ext uri="{FF2B5EF4-FFF2-40B4-BE49-F238E27FC236}">
                <a16:creationId xmlns:a16="http://schemas.microsoft.com/office/drawing/2014/main" id="{15178CF8-CC44-46A5-8B5F-6238F69492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Edytuj style wzorca tekstu</a:t>
            </a:r>
          </a:p>
        </p:txBody>
      </p:sp>
      <p:sp>
        <p:nvSpPr>
          <p:cNvPr id="5" name="Symbol zastępczy daty 4">
            <a:extLst>
              <a:ext uri="{FF2B5EF4-FFF2-40B4-BE49-F238E27FC236}">
                <a16:creationId xmlns:a16="http://schemas.microsoft.com/office/drawing/2014/main" id="{BE83A001-D592-4576-9302-E6B7C79CCB5B}"/>
              </a:ext>
            </a:extLst>
          </p:cNvPr>
          <p:cNvSpPr>
            <a:spLocks noGrp="1"/>
          </p:cNvSpPr>
          <p:nvPr>
            <p:ph type="dt" sz="half" idx="10"/>
          </p:nvPr>
        </p:nvSpPr>
        <p:spPr/>
        <p:txBody>
          <a:bodyPr/>
          <a:lstStyle/>
          <a:p>
            <a:fld id="{17FA5A9A-C949-4650-A2B0-4149550A88FA}" type="datetimeFigureOut">
              <a:rPr lang="en-GB" smtClean="0"/>
              <a:t>28/10/2018</a:t>
            </a:fld>
            <a:endParaRPr lang="en-GB"/>
          </a:p>
        </p:txBody>
      </p:sp>
      <p:sp>
        <p:nvSpPr>
          <p:cNvPr id="6" name="Symbol zastępczy stopki 5">
            <a:extLst>
              <a:ext uri="{FF2B5EF4-FFF2-40B4-BE49-F238E27FC236}">
                <a16:creationId xmlns:a16="http://schemas.microsoft.com/office/drawing/2014/main" id="{8CF0D2D5-AAF9-4DAC-99AB-64726C62DA12}"/>
              </a:ext>
            </a:extLst>
          </p:cNvPr>
          <p:cNvSpPr>
            <a:spLocks noGrp="1"/>
          </p:cNvSpPr>
          <p:nvPr>
            <p:ph type="ftr" sz="quarter" idx="11"/>
          </p:nvPr>
        </p:nvSpPr>
        <p:spPr/>
        <p:txBody>
          <a:bodyPr/>
          <a:lstStyle/>
          <a:p>
            <a:endParaRPr lang="en-GB"/>
          </a:p>
        </p:txBody>
      </p:sp>
      <p:sp>
        <p:nvSpPr>
          <p:cNvPr id="7" name="Symbol zastępczy numeru slajdu 6">
            <a:extLst>
              <a:ext uri="{FF2B5EF4-FFF2-40B4-BE49-F238E27FC236}">
                <a16:creationId xmlns:a16="http://schemas.microsoft.com/office/drawing/2014/main" id="{35AC40F0-88A2-49C0-AF00-EBDCFBD9D713}"/>
              </a:ext>
            </a:extLst>
          </p:cNvPr>
          <p:cNvSpPr>
            <a:spLocks noGrp="1"/>
          </p:cNvSpPr>
          <p:nvPr>
            <p:ph type="sldNum" sz="quarter" idx="12"/>
          </p:nvPr>
        </p:nvSpPr>
        <p:spPr/>
        <p:txBody>
          <a:bodyPr/>
          <a:lstStyle/>
          <a:p>
            <a:fld id="{82866F96-B5FB-44D0-BED4-8217834052F6}" type="slidenum">
              <a:rPr lang="en-GB" smtClean="0"/>
              <a:t>‹#›</a:t>
            </a:fld>
            <a:endParaRPr lang="en-GB"/>
          </a:p>
        </p:txBody>
      </p:sp>
    </p:spTree>
    <p:extLst>
      <p:ext uri="{BB962C8B-B14F-4D97-AF65-F5344CB8AC3E}">
        <p14:creationId xmlns:p14="http://schemas.microsoft.com/office/powerpoint/2010/main" val="1970218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260A1A4-A486-479F-A189-91BA076097DB}"/>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endParaRPr lang="en-GB"/>
          </a:p>
        </p:txBody>
      </p:sp>
      <p:sp>
        <p:nvSpPr>
          <p:cNvPr id="3" name="Symbol zastępczy obrazu 2">
            <a:extLst>
              <a:ext uri="{FF2B5EF4-FFF2-40B4-BE49-F238E27FC236}">
                <a16:creationId xmlns:a16="http://schemas.microsoft.com/office/drawing/2014/main" id="{252B6616-33E1-4D4C-AF4C-7258103616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Symbol zastępczy tekstu 3">
            <a:extLst>
              <a:ext uri="{FF2B5EF4-FFF2-40B4-BE49-F238E27FC236}">
                <a16:creationId xmlns:a16="http://schemas.microsoft.com/office/drawing/2014/main" id="{B0ECCB26-CD56-4C65-ABF7-97DE51A094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Edytuj style wzorca tekstu</a:t>
            </a:r>
          </a:p>
        </p:txBody>
      </p:sp>
      <p:sp>
        <p:nvSpPr>
          <p:cNvPr id="5" name="Symbol zastępczy daty 4">
            <a:extLst>
              <a:ext uri="{FF2B5EF4-FFF2-40B4-BE49-F238E27FC236}">
                <a16:creationId xmlns:a16="http://schemas.microsoft.com/office/drawing/2014/main" id="{303FBE58-B536-4AC5-A5D9-224DFC8840C1}"/>
              </a:ext>
            </a:extLst>
          </p:cNvPr>
          <p:cNvSpPr>
            <a:spLocks noGrp="1"/>
          </p:cNvSpPr>
          <p:nvPr>
            <p:ph type="dt" sz="half" idx="10"/>
          </p:nvPr>
        </p:nvSpPr>
        <p:spPr/>
        <p:txBody>
          <a:bodyPr/>
          <a:lstStyle/>
          <a:p>
            <a:fld id="{17FA5A9A-C949-4650-A2B0-4149550A88FA}" type="datetimeFigureOut">
              <a:rPr lang="en-GB" smtClean="0"/>
              <a:t>28/10/2018</a:t>
            </a:fld>
            <a:endParaRPr lang="en-GB"/>
          </a:p>
        </p:txBody>
      </p:sp>
      <p:sp>
        <p:nvSpPr>
          <p:cNvPr id="6" name="Symbol zastępczy stopki 5">
            <a:extLst>
              <a:ext uri="{FF2B5EF4-FFF2-40B4-BE49-F238E27FC236}">
                <a16:creationId xmlns:a16="http://schemas.microsoft.com/office/drawing/2014/main" id="{91A1C641-8BBE-4C4F-BF0F-C577C75F6C21}"/>
              </a:ext>
            </a:extLst>
          </p:cNvPr>
          <p:cNvSpPr>
            <a:spLocks noGrp="1"/>
          </p:cNvSpPr>
          <p:nvPr>
            <p:ph type="ftr" sz="quarter" idx="11"/>
          </p:nvPr>
        </p:nvSpPr>
        <p:spPr/>
        <p:txBody>
          <a:bodyPr/>
          <a:lstStyle/>
          <a:p>
            <a:endParaRPr lang="en-GB"/>
          </a:p>
        </p:txBody>
      </p:sp>
      <p:sp>
        <p:nvSpPr>
          <p:cNvPr id="7" name="Symbol zastępczy numeru slajdu 6">
            <a:extLst>
              <a:ext uri="{FF2B5EF4-FFF2-40B4-BE49-F238E27FC236}">
                <a16:creationId xmlns:a16="http://schemas.microsoft.com/office/drawing/2014/main" id="{D4D32B19-79F9-4EAC-B448-EC425482FDE2}"/>
              </a:ext>
            </a:extLst>
          </p:cNvPr>
          <p:cNvSpPr>
            <a:spLocks noGrp="1"/>
          </p:cNvSpPr>
          <p:nvPr>
            <p:ph type="sldNum" sz="quarter" idx="12"/>
          </p:nvPr>
        </p:nvSpPr>
        <p:spPr/>
        <p:txBody>
          <a:bodyPr/>
          <a:lstStyle/>
          <a:p>
            <a:fld id="{82866F96-B5FB-44D0-BED4-8217834052F6}" type="slidenum">
              <a:rPr lang="en-GB" smtClean="0"/>
              <a:t>‹#›</a:t>
            </a:fld>
            <a:endParaRPr lang="en-GB"/>
          </a:p>
        </p:txBody>
      </p:sp>
    </p:spTree>
    <p:extLst>
      <p:ext uri="{BB962C8B-B14F-4D97-AF65-F5344CB8AC3E}">
        <p14:creationId xmlns:p14="http://schemas.microsoft.com/office/powerpoint/2010/main" val="2166034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a:extLst>
              <a:ext uri="{FF2B5EF4-FFF2-40B4-BE49-F238E27FC236}">
                <a16:creationId xmlns:a16="http://schemas.microsoft.com/office/drawing/2014/main" id="{0DC397FC-C407-412D-AC51-53EB44A48A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l-PL"/>
              <a:t>Kliknij, aby edytować styl</a:t>
            </a:r>
            <a:endParaRPr lang="en-GB"/>
          </a:p>
        </p:txBody>
      </p:sp>
      <p:sp>
        <p:nvSpPr>
          <p:cNvPr id="3" name="Symbol zastępczy tekstu 2">
            <a:extLst>
              <a:ext uri="{FF2B5EF4-FFF2-40B4-BE49-F238E27FC236}">
                <a16:creationId xmlns:a16="http://schemas.microsoft.com/office/drawing/2014/main" id="{F37ED87E-29F0-46E5-B473-40DC77FF2D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4" name="Symbol zastępczy daty 3">
            <a:extLst>
              <a:ext uri="{FF2B5EF4-FFF2-40B4-BE49-F238E27FC236}">
                <a16:creationId xmlns:a16="http://schemas.microsoft.com/office/drawing/2014/main" id="{33A2D88C-C02B-4A4A-A485-57798212E5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FA5A9A-C949-4650-A2B0-4149550A88FA}" type="datetimeFigureOut">
              <a:rPr lang="en-GB" smtClean="0"/>
              <a:t>28/10/2018</a:t>
            </a:fld>
            <a:endParaRPr lang="en-GB"/>
          </a:p>
        </p:txBody>
      </p:sp>
      <p:sp>
        <p:nvSpPr>
          <p:cNvPr id="5" name="Symbol zastępczy stopki 4">
            <a:extLst>
              <a:ext uri="{FF2B5EF4-FFF2-40B4-BE49-F238E27FC236}">
                <a16:creationId xmlns:a16="http://schemas.microsoft.com/office/drawing/2014/main" id="{14A69624-A216-45C6-B32E-9338345FB6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ymbol zastępczy numeru slajdu 5">
            <a:extLst>
              <a:ext uri="{FF2B5EF4-FFF2-40B4-BE49-F238E27FC236}">
                <a16:creationId xmlns:a16="http://schemas.microsoft.com/office/drawing/2014/main" id="{A39AC318-6E71-4E7A-8D1E-0B4EF30839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866F96-B5FB-44D0-BED4-8217834052F6}" type="slidenum">
              <a:rPr lang="en-GB" smtClean="0"/>
              <a:t>‹#›</a:t>
            </a:fld>
            <a:endParaRPr lang="en-GB"/>
          </a:p>
        </p:txBody>
      </p:sp>
    </p:spTree>
    <p:extLst>
      <p:ext uri="{BB962C8B-B14F-4D97-AF65-F5344CB8AC3E}">
        <p14:creationId xmlns:p14="http://schemas.microsoft.com/office/powerpoint/2010/main" val="5744023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www.scrumguides.org/docs/scrumguide/v2017/2017-Scrum-Guide-US.pdf#zoom=100"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ytuł 1">
            <a:extLst>
              <a:ext uri="{FF2B5EF4-FFF2-40B4-BE49-F238E27FC236}">
                <a16:creationId xmlns:a16="http://schemas.microsoft.com/office/drawing/2014/main" id="{E7299DA1-846F-456A-A958-E7AAFD17EB49}"/>
              </a:ext>
            </a:extLst>
          </p:cNvPr>
          <p:cNvSpPr>
            <a:spLocks noGrp="1"/>
          </p:cNvSpPr>
          <p:nvPr>
            <p:ph type="ctrTitle"/>
          </p:nvPr>
        </p:nvSpPr>
        <p:spPr>
          <a:xfrm>
            <a:off x="1524000" y="1122363"/>
            <a:ext cx="9144000" cy="2387600"/>
          </a:xfrm>
        </p:spPr>
        <p:txBody>
          <a:bodyPr/>
          <a:lstStyle/>
          <a:p>
            <a:r>
              <a:rPr lang="pl-PL" b="1" dirty="0"/>
              <a:t>Podstawy Agile i </a:t>
            </a:r>
            <a:r>
              <a:rPr lang="pl-PL" b="1" dirty="0" err="1"/>
              <a:t>Scrum</a:t>
            </a:r>
            <a:endParaRPr lang="en-GB" b="1" dirty="0"/>
          </a:p>
        </p:txBody>
      </p:sp>
      <p:sp>
        <p:nvSpPr>
          <p:cNvPr id="7" name="Podtytuł 2">
            <a:extLst>
              <a:ext uri="{FF2B5EF4-FFF2-40B4-BE49-F238E27FC236}">
                <a16:creationId xmlns:a16="http://schemas.microsoft.com/office/drawing/2014/main" id="{26032AAD-6372-42E5-96A3-0B76B346521B}"/>
              </a:ext>
            </a:extLst>
          </p:cNvPr>
          <p:cNvSpPr>
            <a:spLocks noGrp="1"/>
          </p:cNvSpPr>
          <p:nvPr>
            <p:ph type="subTitle" idx="1"/>
          </p:nvPr>
        </p:nvSpPr>
        <p:spPr>
          <a:xfrm>
            <a:off x="1524000" y="3602038"/>
            <a:ext cx="9144000" cy="1655762"/>
          </a:xfrm>
        </p:spPr>
        <p:txBody>
          <a:bodyPr/>
          <a:lstStyle/>
          <a:p>
            <a:r>
              <a:rPr lang="pl-PL" dirty="0"/>
              <a:t>Łukasz Muszyński</a:t>
            </a:r>
            <a:endParaRPr lang="en-GB" dirty="0"/>
          </a:p>
        </p:txBody>
      </p:sp>
    </p:spTree>
    <p:extLst>
      <p:ext uri="{BB962C8B-B14F-4D97-AF65-F5344CB8AC3E}">
        <p14:creationId xmlns:p14="http://schemas.microsoft.com/office/powerpoint/2010/main" val="41576883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B462CA0-405C-42A3-851C-6B83CEF89B2B}"/>
              </a:ext>
            </a:extLst>
          </p:cNvPr>
          <p:cNvSpPr>
            <a:spLocks noGrp="1"/>
          </p:cNvSpPr>
          <p:nvPr>
            <p:ph type="title"/>
          </p:nvPr>
        </p:nvSpPr>
        <p:spPr/>
        <p:txBody>
          <a:bodyPr/>
          <a:lstStyle/>
          <a:p>
            <a:r>
              <a:rPr lang="pl-PL" dirty="0"/>
              <a:t>Adaptacja</a:t>
            </a:r>
            <a:endParaRPr lang="en-GB" dirty="0"/>
          </a:p>
        </p:txBody>
      </p:sp>
      <p:sp>
        <p:nvSpPr>
          <p:cNvPr id="3" name="Symbol zastępczy zawartości 2">
            <a:extLst>
              <a:ext uri="{FF2B5EF4-FFF2-40B4-BE49-F238E27FC236}">
                <a16:creationId xmlns:a16="http://schemas.microsoft.com/office/drawing/2014/main" id="{A59B8D07-B399-4A4D-A301-003BC4FE908C}"/>
              </a:ext>
            </a:extLst>
          </p:cNvPr>
          <p:cNvSpPr>
            <a:spLocks noGrp="1"/>
          </p:cNvSpPr>
          <p:nvPr>
            <p:ph idx="1"/>
          </p:nvPr>
        </p:nvSpPr>
        <p:spPr/>
        <p:txBody>
          <a:bodyPr>
            <a:normAutofit lnSpcReduction="10000"/>
          </a:bodyPr>
          <a:lstStyle/>
          <a:p>
            <a:pPr marL="0" indent="0">
              <a:buNone/>
            </a:pPr>
            <a:r>
              <a:rPr lang="pl-PL" dirty="0"/>
              <a:t>Jeżeli osoba dokonująca inspekcji ustali, że jeden lub więcej aspektów procesu wykracza poza przyjęte limity oraz że wytwarzany w ten sposób produkt nie będzie akceptowalny, proces lub przetwarzany materiał muszą zostać skorygowane. Korekta musi być wykonana jak najszybciej, by ograniczyć dalsze odstępstwa. </a:t>
            </a:r>
            <a:r>
              <a:rPr lang="pl-PL" dirty="0" err="1"/>
              <a:t>Scrum</a:t>
            </a:r>
            <a:r>
              <a:rPr lang="pl-PL" dirty="0"/>
              <a:t> przewiduje cztery formalne punkty przeprowadzania inspekcji i okazje do dokonania adaptacji (korekty):</a:t>
            </a:r>
          </a:p>
          <a:p>
            <a:r>
              <a:rPr lang="pl-PL" sz="2000" dirty="0"/>
              <a:t>Planowanie Sprintu (ang. Sprint Planning) </a:t>
            </a:r>
          </a:p>
          <a:p>
            <a:r>
              <a:rPr lang="pl-PL" sz="2000" dirty="0"/>
              <a:t>Codzienny </a:t>
            </a:r>
            <a:r>
              <a:rPr lang="pl-PL" sz="2000" dirty="0" err="1"/>
              <a:t>Scrum</a:t>
            </a:r>
            <a:r>
              <a:rPr lang="pl-PL" sz="2000" dirty="0"/>
              <a:t> (ang. </a:t>
            </a:r>
            <a:r>
              <a:rPr lang="pl-PL" sz="2000" dirty="0" err="1"/>
              <a:t>Daily</a:t>
            </a:r>
            <a:r>
              <a:rPr lang="pl-PL" sz="2000" dirty="0"/>
              <a:t> </a:t>
            </a:r>
            <a:r>
              <a:rPr lang="pl-PL" sz="2000" dirty="0" err="1"/>
              <a:t>Scrum</a:t>
            </a:r>
            <a:r>
              <a:rPr lang="pl-PL" sz="2000" dirty="0"/>
              <a:t>) </a:t>
            </a:r>
          </a:p>
          <a:p>
            <a:r>
              <a:rPr lang="pl-PL" sz="2000" dirty="0"/>
              <a:t>Przegląd Sprintu (ang. Sprint </a:t>
            </a:r>
            <a:r>
              <a:rPr lang="pl-PL" sz="2000" dirty="0" err="1"/>
              <a:t>Review</a:t>
            </a:r>
            <a:r>
              <a:rPr lang="pl-PL" sz="2000" dirty="0"/>
              <a:t>) </a:t>
            </a:r>
          </a:p>
          <a:p>
            <a:r>
              <a:rPr lang="pl-PL" sz="2000" dirty="0"/>
              <a:t>Retrospektywa Sprintu (ang. Sprint </a:t>
            </a:r>
            <a:r>
              <a:rPr lang="pl-PL" sz="2000" dirty="0" err="1"/>
              <a:t>Retrospective</a:t>
            </a:r>
            <a:r>
              <a:rPr lang="pl-PL" sz="2000" dirty="0"/>
              <a:t>) </a:t>
            </a:r>
            <a:endParaRPr lang="en-GB" sz="2000" dirty="0"/>
          </a:p>
        </p:txBody>
      </p:sp>
    </p:spTree>
    <p:extLst>
      <p:ext uri="{BB962C8B-B14F-4D97-AF65-F5344CB8AC3E}">
        <p14:creationId xmlns:p14="http://schemas.microsoft.com/office/powerpoint/2010/main" val="1758754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3364FD2-2A4D-4286-A204-B7ABBA09BD6F}"/>
              </a:ext>
            </a:extLst>
          </p:cNvPr>
          <p:cNvSpPr>
            <a:spLocks noGrp="1"/>
          </p:cNvSpPr>
          <p:nvPr>
            <p:ph type="title"/>
          </p:nvPr>
        </p:nvSpPr>
        <p:spPr/>
        <p:txBody>
          <a:bodyPr/>
          <a:lstStyle/>
          <a:p>
            <a:r>
              <a:rPr lang="pl-PL" dirty="0"/>
              <a:t>Wartości </a:t>
            </a:r>
            <a:r>
              <a:rPr lang="pl-PL" dirty="0" err="1"/>
              <a:t>Scruma</a:t>
            </a:r>
            <a:endParaRPr lang="en-GB" dirty="0"/>
          </a:p>
        </p:txBody>
      </p:sp>
      <p:sp>
        <p:nvSpPr>
          <p:cNvPr id="3" name="Symbol zastępczy zawartości 2">
            <a:extLst>
              <a:ext uri="{FF2B5EF4-FFF2-40B4-BE49-F238E27FC236}">
                <a16:creationId xmlns:a16="http://schemas.microsoft.com/office/drawing/2014/main" id="{3D91B38F-62A5-4B17-B438-D4D9773C2006}"/>
              </a:ext>
            </a:extLst>
          </p:cNvPr>
          <p:cNvSpPr>
            <a:spLocks noGrp="1"/>
          </p:cNvSpPr>
          <p:nvPr>
            <p:ph idx="1"/>
          </p:nvPr>
        </p:nvSpPr>
        <p:spPr/>
        <p:txBody>
          <a:bodyPr/>
          <a:lstStyle/>
          <a:p>
            <a:r>
              <a:rPr lang="pl-PL" dirty="0"/>
              <a:t>odwaga, </a:t>
            </a:r>
          </a:p>
          <a:p>
            <a:r>
              <a:rPr lang="pl-PL" dirty="0"/>
              <a:t>skupienie,</a:t>
            </a:r>
          </a:p>
          <a:p>
            <a:r>
              <a:rPr lang="pl-PL" dirty="0"/>
              <a:t>zaangażowanie, </a:t>
            </a:r>
          </a:p>
          <a:p>
            <a:r>
              <a:rPr lang="pl-PL" dirty="0"/>
              <a:t>Poszanowanie,</a:t>
            </a:r>
          </a:p>
          <a:p>
            <a:r>
              <a:rPr lang="pl-PL" dirty="0"/>
              <a:t>otwartość </a:t>
            </a:r>
          </a:p>
        </p:txBody>
      </p:sp>
      <p:pic>
        <p:nvPicPr>
          <p:cNvPr id="3074" name="Picture 2" descr="Znalezione obrazy dla zapytania wartoÅci scruma">
            <a:extLst>
              <a:ext uri="{FF2B5EF4-FFF2-40B4-BE49-F238E27FC236}">
                <a16:creationId xmlns:a16="http://schemas.microsoft.com/office/drawing/2014/main" id="{ED1CFDDE-E0C2-453B-8F88-B5BF775CEF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8731" y="1894451"/>
            <a:ext cx="7143750" cy="3905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1760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2AE7F89F-731E-4A3C-AC33-E54F3A600FF3}"/>
              </a:ext>
            </a:extLst>
          </p:cNvPr>
          <p:cNvSpPr>
            <a:spLocks noGrp="1"/>
          </p:cNvSpPr>
          <p:nvPr>
            <p:ph type="ctrTitle"/>
          </p:nvPr>
        </p:nvSpPr>
        <p:spPr/>
        <p:txBody>
          <a:bodyPr/>
          <a:lstStyle/>
          <a:p>
            <a:r>
              <a:rPr lang="pl-PL" dirty="0"/>
              <a:t>Zespół </a:t>
            </a:r>
            <a:r>
              <a:rPr lang="pl-PL" dirty="0" err="1"/>
              <a:t>scrumowy</a:t>
            </a:r>
            <a:endParaRPr lang="en-GB" dirty="0"/>
          </a:p>
        </p:txBody>
      </p:sp>
      <p:sp>
        <p:nvSpPr>
          <p:cNvPr id="5" name="Podtytuł 4">
            <a:extLst>
              <a:ext uri="{FF2B5EF4-FFF2-40B4-BE49-F238E27FC236}">
                <a16:creationId xmlns:a16="http://schemas.microsoft.com/office/drawing/2014/main" id="{DD55A688-B26B-46AE-B784-15E6B82AF03E}"/>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865139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8132999-4A06-4530-A41A-748E8408A658}"/>
              </a:ext>
            </a:extLst>
          </p:cNvPr>
          <p:cNvSpPr>
            <a:spLocks noGrp="1"/>
          </p:cNvSpPr>
          <p:nvPr>
            <p:ph type="title"/>
          </p:nvPr>
        </p:nvSpPr>
        <p:spPr/>
        <p:txBody>
          <a:bodyPr/>
          <a:lstStyle/>
          <a:p>
            <a:r>
              <a:rPr lang="pl-PL" dirty="0"/>
              <a:t>Zespół </a:t>
            </a:r>
            <a:r>
              <a:rPr lang="pl-PL" dirty="0" err="1"/>
              <a:t>Scrumowy</a:t>
            </a:r>
            <a:endParaRPr lang="en-GB" dirty="0"/>
          </a:p>
        </p:txBody>
      </p:sp>
      <p:sp>
        <p:nvSpPr>
          <p:cNvPr id="3" name="Symbol zastępczy zawartości 2">
            <a:extLst>
              <a:ext uri="{FF2B5EF4-FFF2-40B4-BE49-F238E27FC236}">
                <a16:creationId xmlns:a16="http://schemas.microsoft.com/office/drawing/2014/main" id="{243C8AD7-D49F-4ECB-83EE-0716239AB95C}"/>
              </a:ext>
            </a:extLst>
          </p:cNvPr>
          <p:cNvSpPr>
            <a:spLocks noGrp="1"/>
          </p:cNvSpPr>
          <p:nvPr>
            <p:ph idx="1"/>
          </p:nvPr>
        </p:nvSpPr>
        <p:spPr/>
        <p:txBody>
          <a:bodyPr/>
          <a:lstStyle/>
          <a:p>
            <a:r>
              <a:rPr lang="en-GB" dirty="0" err="1"/>
              <a:t>Właściciel</a:t>
            </a:r>
            <a:r>
              <a:rPr lang="en-GB" dirty="0"/>
              <a:t> </a:t>
            </a:r>
            <a:r>
              <a:rPr lang="en-GB" dirty="0" err="1"/>
              <a:t>Produktu</a:t>
            </a:r>
            <a:r>
              <a:rPr lang="en-GB" dirty="0"/>
              <a:t> (ang. Product Owner), </a:t>
            </a:r>
            <a:endParaRPr lang="pl-PL" dirty="0"/>
          </a:p>
          <a:p>
            <a:r>
              <a:rPr lang="en-GB" dirty="0" err="1"/>
              <a:t>Zespół</a:t>
            </a:r>
            <a:r>
              <a:rPr lang="en-GB" dirty="0"/>
              <a:t> </a:t>
            </a:r>
            <a:r>
              <a:rPr lang="en-GB" dirty="0" err="1"/>
              <a:t>Deweloperski</a:t>
            </a:r>
            <a:r>
              <a:rPr lang="en-GB" dirty="0"/>
              <a:t> (ang. Development Team)</a:t>
            </a:r>
            <a:endParaRPr lang="pl-PL" dirty="0"/>
          </a:p>
          <a:p>
            <a:r>
              <a:rPr lang="en-GB" dirty="0"/>
              <a:t>Scrum Master</a:t>
            </a:r>
          </a:p>
        </p:txBody>
      </p:sp>
      <p:pic>
        <p:nvPicPr>
          <p:cNvPr id="4" name="Picture 2" descr="Znalezione obrazy dla zapytania scrum team">
            <a:extLst>
              <a:ext uri="{FF2B5EF4-FFF2-40B4-BE49-F238E27FC236}">
                <a16:creationId xmlns:a16="http://schemas.microsoft.com/office/drawing/2014/main" id="{9765F4BF-4EBE-43CB-B53D-F075B67192A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7590"/>
          <a:stretch/>
        </p:blipFill>
        <p:spPr bwMode="auto">
          <a:xfrm>
            <a:off x="7332688" y="1238865"/>
            <a:ext cx="4704593" cy="5414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82841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D50BDC0-0F0D-44B2-9A92-151E608E3EE2}"/>
              </a:ext>
            </a:extLst>
          </p:cNvPr>
          <p:cNvSpPr>
            <a:spLocks noGrp="1"/>
          </p:cNvSpPr>
          <p:nvPr>
            <p:ph type="title"/>
          </p:nvPr>
        </p:nvSpPr>
        <p:spPr/>
        <p:txBody>
          <a:bodyPr/>
          <a:lstStyle/>
          <a:p>
            <a:r>
              <a:rPr lang="pl-PL" dirty="0"/>
              <a:t>Zespół </a:t>
            </a:r>
            <a:r>
              <a:rPr lang="pl-PL" dirty="0" err="1"/>
              <a:t>Scrumowy</a:t>
            </a:r>
            <a:r>
              <a:rPr lang="pl-PL" dirty="0"/>
              <a:t> charakterystyka</a:t>
            </a:r>
            <a:endParaRPr lang="en-GB" dirty="0"/>
          </a:p>
        </p:txBody>
      </p:sp>
      <p:sp>
        <p:nvSpPr>
          <p:cNvPr id="3" name="Symbol zastępczy zawartości 2">
            <a:extLst>
              <a:ext uri="{FF2B5EF4-FFF2-40B4-BE49-F238E27FC236}">
                <a16:creationId xmlns:a16="http://schemas.microsoft.com/office/drawing/2014/main" id="{E1B5A974-0617-4E50-A2B9-47FB5B9B8DC3}"/>
              </a:ext>
            </a:extLst>
          </p:cNvPr>
          <p:cNvSpPr>
            <a:spLocks noGrp="1"/>
          </p:cNvSpPr>
          <p:nvPr>
            <p:ph idx="1"/>
          </p:nvPr>
        </p:nvSpPr>
        <p:spPr/>
        <p:txBody>
          <a:bodyPr>
            <a:normAutofit lnSpcReduction="10000"/>
          </a:bodyPr>
          <a:lstStyle/>
          <a:p>
            <a:pPr marL="0" indent="0">
              <a:buNone/>
            </a:pPr>
            <a:r>
              <a:rPr lang="pl-PL" dirty="0"/>
              <a:t>Zespoły </a:t>
            </a:r>
            <a:r>
              <a:rPr lang="pl-PL" dirty="0" err="1"/>
              <a:t>Scrumowe</a:t>
            </a:r>
            <a:r>
              <a:rPr lang="pl-PL" dirty="0"/>
              <a:t> są samoorganizujące się i </a:t>
            </a:r>
            <a:r>
              <a:rPr lang="pl-PL" dirty="0" err="1"/>
              <a:t>międzyfunkcjonalne</a:t>
            </a:r>
            <a:r>
              <a:rPr lang="pl-PL" dirty="0"/>
              <a:t> (ang. cross-</a:t>
            </a:r>
            <a:r>
              <a:rPr lang="pl-PL" dirty="0" err="1"/>
              <a:t>functional</a:t>
            </a:r>
            <a:r>
              <a:rPr lang="pl-PL" dirty="0"/>
              <a:t>). </a:t>
            </a:r>
          </a:p>
          <a:p>
            <a:pPr marL="0" indent="0">
              <a:buNone/>
            </a:pPr>
            <a:endParaRPr lang="pl-PL" dirty="0"/>
          </a:p>
          <a:p>
            <a:r>
              <a:rPr lang="pl-PL" sz="2400" dirty="0"/>
              <a:t>Samoorganizujące się zespoły samodzielnie decydują, w jaki sposób najlepiej wykonywać pracę, nie będąc przy tym kierowanymi przez osoby spoza zespołu. </a:t>
            </a:r>
          </a:p>
          <a:p>
            <a:endParaRPr lang="pl-PL" dirty="0"/>
          </a:p>
          <a:p>
            <a:r>
              <a:rPr lang="pl-PL" sz="2400" dirty="0"/>
              <a:t>Zespoły </a:t>
            </a:r>
            <a:r>
              <a:rPr lang="pl-PL" sz="2400" dirty="0" err="1"/>
              <a:t>międzyfunkcjonalne</a:t>
            </a:r>
            <a:r>
              <a:rPr lang="pl-PL" sz="2400" dirty="0"/>
              <a:t> posiadają wszelkie kompetencje niezbędne do ukończenia pracy, nie będąc zależnymi od osób nienależących do zespołu.</a:t>
            </a:r>
          </a:p>
          <a:p>
            <a:endParaRPr lang="pl-PL" sz="2400" dirty="0"/>
          </a:p>
          <a:p>
            <a:r>
              <a:rPr lang="pl-PL" sz="2400" dirty="0"/>
              <a:t>Zespoły </a:t>
            </a:r>
            <a:r>
              <a:rPr lang="pl-PL" sz="2400" dirty="0" err="1"/>
              <a:t>Scrumowe</a:t>
            </a:r>
            <a:r>
              <a:rPr lang="pl-PL" sz="2400" dirty="0"/>
              <a:t> dostarczają produkty iteracyjnie i przyrostowo, zwiększając szanse na uzyskanie informacji zwrotnej.</a:t>
            </a:r>
            <a:endParaRPr lang="en-GB" sz="2400" dirty="0"/>
          </a:p>
        </p:txBody>
      </p:sp>
    </p:spTree>
    <p:extLst>
      <p:ext uri="{BB962C8B-B14F-4D97-AF65-F5344CB8AC3E}">
        <p14:creationId xmlns:p14="http://schemas.microsoft.com/office/powerpoint/2010/main" val="18968645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9C33AD2-B91F-4E0F-8B47-27B163FDD3EB}"/>
              </a:ext>
            </a:extLst>
          </p:cNvPr>
          <p:cNvSpPr>
            <a:spLocks noGrp="1"/>
          </p:cNvSpPr>
          <p:nvPr>
            <p:ph type="title"/>
          </p:nvPr>
        </p:nvSpPr>
        <p:spPr/>
        <p:txBody>
          <a:bodyPr/>
          <a:lstStyle/>
          <a:p>
            <a:r>
              <a:rPr lang="pl-PL" dirty="0"/>
              <a:t>Właściciel Produktu (Product </a:t>
            </a:r>
            <a:r>
              <a:rPr lang="pl-PL" dirty="0" err="1"/>
              <a:t>Owner</a:t>
            </a:r>
            <a:r>
              <a:rPr lang="pl-PL" dirty="0"/>
              <a:t>)</a:t>
            </a:r>
            <a:endParaRPr lang="en-GB" dirty="0"/>
          </a:p>
        </p:txBody>
      </p:sp>
      <p:sp>
        <p:nvSpPr>
          <p:cNvPr id="3" name="Symbol zastępczy zawartości 2">
            <a:extLst>
              <a:ext uri="{FF2B5EF4-FFF2-40B4-BE49-F238E27FC236}">
                <a16:creationId xmlns:a16="http://schemas.microsoft.com/office/drawing/2014/main" id="{F3694A41-411A-4BBF-A322-4C6F5A2BDAD4}"/>
              </a:ext>
            </a:extLst>
          </p:cNvPr>
          <p:cNvSpPr>
            <a:spLocks noGrp="1"/>
          </p:cNvSpPr>
          <p:nvPr>
            <p:ph idx="1"/>
          </p:nvPr>
        </p:nvSpPr>
        <p:spPr/>
        <p:txBody>
          <a:bodyPr/>
          <a:lstStyle/>
          <a:p>
            <a:pPr marL="0" indent="0">
              <a:buNone/>
            </a:pPr>
            <a:r>
              <a:rPr lang="pl-PL" dirty="0"/>
              <a:t>Właściciel Produktu jest odpowiedzialny za maksymalizację wartości produktu i pracy Zespołu Deweloperskiego. Sposoby osiągania tego celu mogą się znacznie różnić pomiędzy organizacjami, Zespołami </a:t>
            </a:r>
            <a:r>
              <a:rPr lang="pl-PL" dirty="0" err="1"/>
              <a:t>Scrumowymi</a:t>
            </a:r>
            <a:r>
              <a:rPr lang="pl-PL" dirty="0"/>
              <a:t> i poszczególnymi osobami. Właściciel Produktu jest jedyną osobą odpowiedzialną za zarządzanie </a:t>
            </a:r>
            <a:r>
              <a:rPr lang="pl-PL" dirty="0" err="1"/>
              <a:t>Backlogiem</a:t>
            </a:r>
            <a:r>
              <a:rPr lang="pl-PL" dirty="0"/>
              <a:t> Produktu.</a:t>
            </a:r>
            <a:endParaRPr lang="en-GB" dirty="0"/>
          </a:p>
        </p:txBody>
      </p:sp>
    </p:spTree>
    <p:extLst>
      <p:ext uri="{BB962C8B-B14F-4D97-AF65-F5344CB8AC3E}">
        <p14:creationId xmlns:p14="http://schemas.microsoft.com/office/powerpoint/2010/main" val="23622983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5039891-AD2F-4371-8E37-8CD0A15504F7}"/>
              </a:ext>
            </a:extLst>
          </p:cNvPr>
          <p:cNvSpPr>
            <a:spLocks noGrp="1"/>
          </p:cNvSpPr>
          <p:nvPr>
            <p:ph type="title"/>
          </p:nvPr>
        </p:nvSpPr>
        <p:spPr/>
        <p:txBody>
          <a:bodyPr/>
          <a:lstStyle/>
          <a:p>
            <a:r>
              <a:rPr lang="pl-PL" dirty="0"/>
              <a:t>Właściciel Produktu (Product </a:t>
            </a:r>
            <a:r>
              <a:rPr lang="pl-PL" dirty="0" err="1"/>
              <a:t>Owner</a:t>
            </a:r>
            <a:r>
              <a:rPr lang="pl-PL" dirty="0"/>
              <a:t>)</a:t>
            </a:r>
            <a:endParaRPr lang="en-GB" dirty="0"/>
          </a:p>
        </p:txBody>
      </p:sp>
      <p:sp>
        <p:nvSpPr>
          <p:cNvPr id="3" name="Symbol zastępczy zawartości 2">
            <a:extLst>
              <a:ext uri="{FF2B5EF4-FFF2-40B4-BE49-F238E27FC236}">
                <a16:creationId xmlns:a16="http://schemas.microsoft.com/office/drawing/2014/main" id="{35B6B755-366D-4A4A-AF6A-C40BB3F6422A}"/>
              </a:ext>
            </a:extLst>
          </p:cNvPr>
          <p:cNvSpPr>
            <a:spLocks noGrp="1"/>
          </p:cNvSpPr>
          <p:nvPr>
            <p:ph idx="1"/>
          </p:nvPr>
        </p:nvSpPr>
        <p:spPr/>
        <p:txBody>
          <a:bodyPr/>
          <a:lstStyle/>
          <a:p>
            <a:r>
              <a:rPr lang="pl-PL" dirty="0"/>
              <a:t>Właściciel Produktu może zarządzać </a:t>
            </a:r>
            <a:r>
              <a:rPr lang="pl-PL" dirty="0" err="1"/>
              <a:t>backlogiem</a:t>
            </a:r>
            <a:r>
              <a:rPr lang="pl-PL" dirty="0"/>
              <a:t> samodzielnie lub zlecać je Zespołowi Deweloperskiemu, jednak to Właściciel Produktu pozostaje za nie odpowiedzialny.</a:t>
            </a:r>
          </a:p>
          <a:p>
            <a:r>
              <a:rPr lang="pl-PL" dirty="0"/>
              <a:t>Właściciel Produktu to pojedyncza osoba, nie komitet. </a:t>
            </a:r>
          </a:p>
          <a:p>
            <a:r>
              <a:rPr lang="pl-PL" dirty="0"/>
              <a:t>Właściciel Produktu może reprezentować interesy grupy osób, lecz osoby chcące zmienić priorytet elementu </a:t>
            </a:r>
            <a:r>
              <a:rPr lang="pl-PL" dirty="0" err="1"/>
              <a:t>Backlogu</a:t>
            </a:r>
            <a:r>
              <a:rPr lang="pl-PL" dirty="0"/>
              <a:t> Produktu, muszą zwrócić się do Właściciela Produktu.</a:t>
            </a:r>
          </a:p>
          <a:p>
            <a:r>
              <a:rPr lang="pl-PL" dirty="0"/>
              <a:t>Aby Właściciel Produktu mógł odnieść sukces, cała organizacja musi respektować jego decyzje. Nikt nie może nakazać Zespołowi Deweloperskiemu, aby pracował z innym zestawem wymagań.</a:t>
            </a:r>
          </a:p>
          <a:p>
            <a:endParaRPr lang="en-GB" dirty="0"/>
          </a:p>
        </p:txBody>
      </p:sp>
    </p:spTree>
    <p:extLst>
      <p:ext uri="{BB962C8B-B14F-4D97-AF65-F5344CB8AC3E}">
        <p14:creationId xmlns:p14="http://schemas.microsoft.com/office/powerpoint/2010/main" val="38037724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11F82AE-9824-438E-A9F4-CB658388CC4D}"/>
              </a:ext>
            </a:extLst>
          </p:cNvPr>
          <p:cNvSpPr>
            <a:spLocks noGrp="1"/>
          </p:cNvSpPr>
          <p:nvPr>
            <p:ph type="title"/>
          </p:nvPr>
        </p:nvSpPr>
        <p:spPr/>
        <p:txBody>
          <a:bodyPr/>
          <a:lstStyle/>
          <a:p>
            <a:r>
              <a:rPr lang="pl-PL" dirty="0"/>
              <a:t>Zarządzanie Product </a:t>
            </a:r>
            <a:r>
              <a:rPr lang="pl-PL" dirty="0" err="1"/>
              <a:t>Backlogiem</a:t>
            </a:r>
            <a:endParaRPr lang="en-GB" dirty="0"/>
          </a:p>
        </p:txBody>
      </p:sp>
      <p:sp>
        <p:nvSpPr>
          <p:cNvPr id="3" name="Symbol zastępczy zawartości 2">
            <a:extLst>
              <a:ext uri="{FF2B5EF4-FFF2-40B4-BE49-F238E27FC236}">
                <a16:creationId xmlns:a16="http://schemas.microsoft.com/office/drawing/2014/main" id="{9B18E8A7-6698-4B88-9041-EAACC3EEA6A3}"/>
              </a:ext>
            </a:extLst>
          </p:cNvPr>
          <p:cNvSpPr>
            <a:spLocks noGrp="1"/>
          </p:cNvSpPr>
          <p:nvPr>
            <p:ph idx="1"/>
          </p:nvPr>
        </p:nvSpPr>
        <p:spPr/>
        <p:txBody>
          <a:bodyPr>
            <a:normAutofit lnSpcReduction="10000"/>
          </a:bodyPr>
          <a:lstStyle/>
          <a:p>
            <a:r>
              <a:rPr lang="pl-PL" dirty="0"/>
              <a:t>jasne artykułowanie elementów </a:t>
            </a:r>
            <a:r>
              <a:rPr lang="pl-PL" dirty="0" err="1"/>
              <a:t>Backlogu</a:t>
            </a:r>
            <a:r>
              <a:rPr lang="pl-PL" dirty="0"/>
              <a:t> Produktu, </a:t>
            </a:r>
          </a:p>
          <a:p>
            <a:r>
              <a:rPr lang="pl-PL" dirty="0"/>
              <a:t>porządkowanie kolejności elementów </a:t>
            </a:r>
            <a:r>
              <a:rPr lang="pl-PL" dirty="0" err="1"/>
              <a:t>Backlogu</a:t>
            </a:r>
            <a:r>
              <a:rPr lang="pl-PL" dirty="0"/>
              <a:t> Produktu w sposób pozwalający jak najlepiej osiągać założone cele i misje, </a:t>
            </a:r>
          </a:p>
          <a:p>
            <a:r>
              <a:rPr lang="pl-PL" dirty="0"/>
              <a:t> optymalizowanie wartości pracy wykonywanej przez Zespół Deweloperski, </a:t>
            </a:r>
          </a:p>
          <a:p>
            <a:r>
              <a:rPr lang="pl-PL" dirty="0"/>
              <a:t>zapewnianie, że </a:t>
            </a:r>
            <a:r>
              <a:rPr lang="pl-PL" dirty="0" err="1"/>
              <a:t>Backlog</a:t>
            </a:r>
            <a:r>
              <a:rPr lang="pl-PL" dirty="0"/>
              <a:t> Produktu jest dostępny, przejrzysty i jasny dla wszystkich, a także opisuje to, czym Zespół </a:t>
            </a:r>
            <a:r>
              <a:rPr lang="pl-PL" dirty="0" err="1"/>
              <a:t>Scrumowy</a:t>
            </a:r>
            <a:r>
              <a:rPr lang="pl-PL" dirty="0"/>
              <a:t> będzie się zajmował w dalszej kolejności, </a:t>
            </a:r>
          </a:p>
          <a:p>
            <a:r>
              <a:rPr lang="pl-PL" dirty="0"/>
              <a:t>zapewnianie, że Zespół Deweloperski rozumie elementy </a:t>
            </a:r>
            <a:r>
              <a:rPr lang="pl-PL" dirty="0" err="1"/>
              <a:t>Backlogu</a:t>
            </a:r>
            <a:r>
              <a:rPr lang="pl-PL" dirty="0"/>
              <a:t> Produktu w wymaganym stopniu. </a:t>
            </a:r>
            <a:endParaRPr lang="en-GB" dirty="0"/>
          </a:p>
        </p:txBody>
      </p:sp>
    </p:spTree>
    <p:extLst>
      <p:ext uri="{BB962C8B-B14F-4D97-AF65-F5344CB8AC3E}">
        <p14:creationId xmlns:p14="http://schemas.microsoft.com/office/powerpoint/2010/main" val="22943222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DE55D32-CBC6-4107-9849-95C85370F7C4}"/>
              </a:ext>
            </a:extLst>
          </p:cNvPr>
          <p:cNvSpPr>
            <a:spLocks noGrp="1"/>
          </p:cNvSpPr>
          <p:nvPr>
            <p:ph type="title"/>
          </p:nvPr>
        </p:nvSpPr>
        <p:spPr/>
        <p:txBody>
          <a:bodyPr/>
          <a:lstStyle/>
          <a:p>
            <a:r>
              <a:rPr lang="pl-PL" dirty="0"/>
              <a:t>Zespół Developerski</a:t>
            </a:r>
            <a:endParaRPr lang="en-GB" dirty="0"/>
          </a:p>
        </p:txBody>
      </p:sp>
      <p:sp>
        <p:nvSpPr>
          <p:cNvPr id="3" name="Symbol zastępczy zawartości 2">
            <a:extLst>
              <a:ext uri="{FF2B5EF4-FFF2-40B4-BE49-F238E27FC236}">
                <a16:creationId xmlns:a16="http://schemas.microsoft.com/office/drawing/2014/main" id="{A6674918-E83F-44EE-AF26-1CD3FCE3FF61}"/>
              </a:ext>
            </a:extLst>
          </p:cNvPr>
          <p:cNvSpPr>
            <a:spLocks noGrp="1"/>
          </p:cNvSpPr>
          <p:nvPr>
            <p:ph idx="1"/>
          </p:nvPr>
        </p:nvSpPr>
        <p:spPr/>
        <p:txBody>
          <a:bodyPr/>
          <a:lstStyle/>
          <a:p>
            <a:r>
              <a:rPr lang="pl-PL" dirty="0"/>
              <a:t>Zespół Deweloperski złożony jest z profesjonalistów, których zadaniem jest dostarczenie, na zakończenie każdego Sprintu, „Ukończonego” i gotowego do potencjalnego wydania Przyrostu produktu. </a:t>
            </a:r>
          </a:p>
          <a:p>
            <a:r>
              <a:rPr lang="pl-PL" dirty="0"/>
              <a:t>„Ukończony” Przyrost jest wymagany podczas Przeglądu Sprintu.</a:t>
            </a:r>
          </a:p>
          <a:p>
            <a:r>
              <a:rPr lang="pl-PL" dirty="0"/>
              <a:t>Tylko członkowie Zespołu Deweloperskiego tworzą Przyrost. </a:t>
            </a:r>
          </a:p>
          <a:p>
            <a:r>
              <a:rPr lang="pl-PL" dirty="0"/>
              <a:t>Zespoły Deweloperskie są ustanowione i uprawnione przez organizację do samodzielnego organizowania własnej pracy i zarządzania nią. </a:t>
            </a:r>
            <a:endParaRPr lang="en-GB" dirty="0"/>
          </a:p>
        </p:txBody>
      </p:sp>
    </p:spTree>
    <p:extLst>
      <p:ext uri="{BB962C8B-B14F-4D97-AF65-F5344CB8AC3E}">
        <p14:creationId xmlns:p14="http://schemas.microsoft.com/office/powerpoint/2010/main" val="4142113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3FAC07E-069A-4136-9618-22F8C0CED020}"/>
              </a:ext>
            </a:extLst>
          </p:cNvPr>
          <p:cNvSpPr>
            <a:spLocks noGrp="1"/>
          </p:cNvSpPr>
          <p:nvPr>
            <p:ph type="title"/>
          </p:nvPr>
        </p:nvSpPr>
        <p:spPr/>
        <p:txBody>
          <a:bodyPr/>
          <a:lstStyle/>
          <a:p>
            <a:r>
              <a:rPr lang="pl-PL" dirty="0"/>
              <a:t>Zespół Developerski (Charakterystyka)</a:t>
            </a:r>
            <a:endParaRPr lang="en-GB" dirty="0"/>
          </a:p>
        </p:txBody>
      </p:sp>
      <p:sp>
        <p:nvSpPr>
          <p:cNvPr id="3" name="Symbol zastępczy zawartości 2">
            <a:extLst>
              <a:ext uri="{FF2B5EF4-FFF2-40B4-BE49-F238E27FC236}">
                <a16:creationId xmlns:a16="http://schemas.microsoft.com/office/drawing/2014/main" id="{93A686D5-14CF-47E6-88E0-FA9CDF58BA18}"/>
              </a:ext>
            </a:extLst>
          </p:cNvPr>
          <p:cNvSpPr>
            <a:spLocks noGrp="1"/>
          </p:cNvSpPr>
          <p:nvPr>
            <p:ph idx="1"/>
          </p:nvPr>
        </p:nvSpPr>
        <p:spPr/>
        <p:txBody>
          <a:bodyPr/>
          <a:lstStyle/>
          <a:p>
            <a:r>
              <a:rPr lang="pl-PL" dirty="0"/>
              <a:t>Jest samoorganizujący się. Nikt (nawet </a:t>
            </a:r>
            <a:r>
              <a:rPr lang="pl-PL" dirty="0" err="1"/>
              <a:t>Scrum</a:t>
            </a:r>
            <a:r>
              <a:rPr lang="pl-PL" dirty="0"/>
              <a:t> Master) nie może mówić Zespołowi Deweloperskiemu, jak przekształcać elementy </a:t>
            </a:r>
            <a:r>
              <a:rPr lang="pl-PL" dirty="0" err="1"/>
              <a:t>Backlogu</a:t>
            </a:r>
            <a:r>
              <a:rPr lang="pl-PL" dirty="0"/>
              <a:t> Produktu w Przyrosty gotowej do potencjalnego wydania funkcjonalności.</a:t>
            </a:r>
          </a:p>
          <a:p>
            <a:r>
              <a:rPr lang="pl-PL" dirty="0"/>
              <a:t>Zespoły Deweloperskie są </a:t>
            </a:r>
            <a:r>
              <a:rPr lang="pl-PL" dirty="0" err="1"/>
              <a:t>międzyfunkcjonalne</a:t>
            </a:r>
            <a:r>
              <a:rPr lang="pl-PL" dirty="0"/>
              <a:t>, w swoim składzie posiadają wszystkie umiejętności niezbędne do wytworzenia Przyrostu produktu.</a:t>
            </a:r>
          </a:p>
          <a:p>
            <a:r>
              <a:rPr lang="pl-PL" dirty="0" err="1"/>
              <a:t>Scrum</a:t>
            </a:r>
            <a:r>
              <a:rPr lang="pl-PL" dirty="0"/>
              <a:t> nie wyróżnia nazw ról członków Zespołu Deweloperskiego, bez względu na charakter wykonywanej przez nich pracy</a:t>
            </a:r>
            <a:endParaRPr lang="en-GB" dirty="0"/>
          </a:p>
        </p:txBody>
      </p:sp>
    </p:spTree>
    <p:extLst>
      <p:ext uri="{BB962C8B-B14F-4D97-AF65-F5344CB8AC3E}">
        <p14:creationId xmlns:p14="http://schemas.microsoft.com/office/powerpoint/2010/main" val="776490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B6CC533-90D8-45E4-9938-E6DC5318DFFF}"/>
              </a:ext>
            </a:extLst>
          </p:cNvPr>
          <p:cNvSpPr>
            <a:spLocks noGrp="1"/>
          </p:cNvSpPr>
          <p:nvPr>
            <p:ph type="title"/>
          </p:nvPr>
        </p:nvSpPr>
        <p:spPr/>
        <p:txBody>
          <a:bodyPr/>
          <a:lstStyle/>
          <a:p>
            <a:r>
              <a:rPr lang="pl-PL" dirty="0"/>
              <a:t>SCRUM</a:t>
            </a:r>
            <a:endParaRPr lang="en-GB" dirty="0"/>
          </a:p>
        </p:txBody>
      </p:sp>
      <p:sp>
        <p:nvSpPr>
          <p:cNvPr id="3" name="Symbol zastępczy zawartości 2">
            <a:extLst>
              <a:ext uri="{FF2B5EF4-FFF2-40B4-BE49-F238E27FC236}">
                <a16:creationId xmlns:a16="http://schemas.microsoft.com/office/drawing/2014/main" id="{BB8D0AE0-35CD-4B0D-82B6-788E0A94E066}"/>
              </a:ext>
            </a:extLst>
          </p:cNvPr>
          <p:cNvSpPr>
            <a:spLocks noGrp="1"/>
          </p:cNvSpPr>
          <p:nvPr>
            <p:ph idx="1"/>
          </p:nvPr>
        </p:nvSpPr>
        <p:spPr/>
        <p:txBody>
          <a:bodyPr/>
          <a:lstStyle/>
          <a:p>
            <a:r>
              <a:rPr lang="pl-PL" dirty="0"/>
              <a:t>Definicja </a:t>
            </a:r>
            <a:r>
              <a:rPr lang="pl-PL" dirty="0" err="1"/>
              <a:t>Scruma</a:t>
            </a:r>
            <a:endParaRPr lang="pl-PL" dirty="0"/>
          </a:p>
          <a:p>
            <a:r>
              <a:rPr lang="pl-PL" dirty="0"/>
              <a:t>Teoria </a:t>
            </a:r>
            <a:r>
              <a:rPr lang="pl-PL" dirty="0" err="1"/>
              <a:t>Scruma</a:t>
            </a:r>
            <a:endParaRPr lang="pl-PL" dirty="0"/>
          </a:p>
          <a:p>
            <a:r>
              <a:rPr lang="pl-PL" dirty="0"/>
              <a:t>Wartości </a:t>
            </a:r>
            <a:r>
              <a:rPr lang="pl-PL" dirty="0" err="1"/>
              <a:t>Scruma</a:t>
            </a:r>
            <a:endParaRPr lang="pl-PL" dirty="0"/>
          </a:p>
          <a:p>
            <a:r>
              <a:rPr lang="pl-PL" dirty="0"/>
              <a:t>Zespół </a:t>
            </a:r>
            <a:r>
              <a:rPr lang="pl-PL" dirty="0" err="1"/>
              <a:t>Scrumowy</a:t>
            </a:r>
            <a:endParaRPr lang="pl-PL" dirty="0"/>
          </a:p>
          <a:p>
            <a:r>
              <a:rPr lang="pl-PL" dirty="0"/>
              <a:t>Wydarzenia </a:t>
            </a:r>
            <a:r>
              <a:rPr lang="pl-PL" dirty="0" err="1"/>
              <a:t>Scrumowe</a:t>
            </a:r>
            <a:endParaRPr lang="pl-PL" dirty="0"/>
          </a:p>
          <a:p>
            <a:r>
              <a:rPr lang="pl-PL" dirty="0"/>
              <a:t>Artefakty </a:t>
            </a:r>
            <a:r>
              <a:rPr lang="pl-PL" dirty="0" err="1"/>
              <a:t>Scruma</a:t>
            </a:r>
            <a:endParaRPr lang="pl-PL" dirty="0"/>
          </a:p>
          <a:p>
            <a:endParaRPr lang="en-GB" dirty="0"/>
          </a:p>
        </p:txBody>
      </p:sp>
    </p:spTree>
    <p:extLst>
      <p:ext uri="{BB962C8B-B14F-4D97-AF65-F5344CB8AC3E}">
        <p14:creationId xmlns:p14="http://schemas.microsoft.com/office/powerpoint/2010/main" val="42911579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D749173-5C86-4643-9B2F-22D5BD67563C}"/>
              </a:ext>
            </a:extLst>
          </p:cNvPr>
          <p:cNvSpPr>
            <a:spLocks noGrp="1"/>
          </p:cNvSpPr>
          <p:nvPr>
            <p:ph type="title"/>
          </p:nvPr>
        </p:nvSpPr>
        <p:spPr/>
        <p:txBody>
          <a:bodyPr/>
          <a:lstStyle/>
          <a:p>
            <a:r>
              <a:rPr lang="pl-PL" dirty="0"/>
              <a:t>Zespół Developerski (Charakterystyka)</a:t>
            </a:r>
            <a:endParaRPr lang="en-GB" dirty="0"/>
          </a:p>
        </p:txBody>
      </p:sp>
      <p:sp>
        <p:nvSpPr>
          <p:cNvPr id="3" name="Symbol zastępczy zawartości 2">
            <a:extLst>
              <a:ext uri="{FF2B5EF4-FFF2-40B4-BE49-F238E27FC236}">
                <a16:creationId xmlns:a16="http://schemas.microsoft.com/office/drawing/2014/main" id="{0CBD8959-1163-458C-8941-2BFB66591C76}"/>
              </a:ext>
            </a:extLst>
          </p:cNvPr>
          <p:cNvSpPr>
            <a:spLocks noGrp="1"/>
          </p:cNvSpPr>
          <p:nvPr>
            <p:ph idx="1"/>
          </p:nvPr>
        </p:nvSpPr>
        <p:spPr/>
        <p:txBody>
          <a:bodyPr/>
          <a:lstStyle/>
          <a:p>
            <a:r>
              <a:rPr lang="pl-PL" dirty="0" err="1"/>
              <a:t>Scrum</a:t>
            </a:r>
            <a:r>
              <a:rPr lang="pl-PL" dirty="0"/>
              <a:t> nie wyróżnia podzespołów w Zespole Deweloperskim, niezależnie od rodzaju wykonywanych zadań — na przykład testowania, tworzenia architektury, operacji czy analizy biznesowej.</a:t>
            </a:r>
          </a:p>
          <a:p>
            <a:r>
              <a:rPr lang="pl-PL" dirty="0"/>
              <a:t>Mimo, iż pojedynczy członkowie Zespołu Deweloperskiego mogą posiadać wyspecjalizowane umiejętności i mogą skupiać się na konkretnych dziedzinach, odpowiedzialność za wykonywaną pracę ponosi cały Zespół Deweloperski.</a:t>
            </a:r>
          </a:p>
          <a:p>
            <a:r>
              <a:rPr lang="pl-PL" dirty="0"/>
              <a:t>Wielkość zespołu developerskiego od 3 do 9 osób</a:t>
            </a:r>
            <a:endParaRPr lang="en-GB" dirty="0"/>
          </a:p>
        </p:txBody>
      </p:sp>
    </p:spTree>
    <p:extLst>
      <p:ext uri="{BB962C8B-B14F-4D97-AF65-F5344CB8AC3E}">
        <p14:creationId xmlns:p14="http://schemas.microsoft.com/office/powerpoint/2010/main" val="13058604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8A72BB-D094-4B89-A78C-2EC536B05347}"/>
              </a:ext>
            </a:extLst>
          </p:cNvPr>
          <p:cNvSpPr>
            <a:spLocks noGrp="1"/>
          </p:cNvSpPr>
          <p:nvPr>
            <p:ph type="title"/>
          </p:nvPr>
        </p:nvSpPr>
        <p:spPr/>
        <p:txBody>
          <a:bodyPr/>
          <a:lstStyle/>
          <a:p>
            <a:r>
              <a:rPr lang="pl-PL" dirty="0" err="1"/>
              <a:t>Scrum</a:t>
            </a:r>
            <a:r>
              <a:rPr lang="pl-PL" dirty="0"/>
              <a:t> Master</a:t>
            </a:r>
            <a:endParaRPr lang="en-GB" dirty="0"/>
          </a:p>
        </p:txBody>
      </p:sp>
      <p:sp>
        <p:nvSpPr>
          <p:cNvPr id="3" name="Symbol zastępczy zawartości 2">
            <a:extLst>
              <a:ext uri="{FF2B5EF4-FFF2-40B4-BE49-F238E27FC236}">
                <a16:creationId xmlns:a16="http://schemas.microsoft.com/office/drawing/2014/main" id="{955138B8-D6F8-4F53-9866-70FBB4BCE220}"/>
              </a:ext>
            </a:extLst>
          </p:cNvPr>
          <p:cNvSpPr>
            <a:spLocks noGrp="1"/>
          </p:cNvSpPr>
          <p:nvPr>
            <p:ph idx="1"/>
          </p:nvPr>
        </p:nvSpPr>
        <p:spPr/>
        <p:txBody>
          <a:bodyPr>
            <a:normAutofit fontScale="85000" lnSpcReduction="20000"/>
          </a:bodyPr>
          <a:lstStyle/>
          <a:p>
            <a:pPr marL="0" indent="0">
              <a:buNone/>
            </a:pPr>
            <a:r>
              <a:rPr lang="pl-PL" dirty="0" err="1"/>
              <a:t>Scrum</a:t>
            </a:r>
            <a:r>
              <a:rPr lang="pl-PL" dirty="0"/>
              <a:t> Master jest odpowiedzialny za promowanie i wspieranie stosowania </a:t>
            </a:r>
            <a:r>
              <a:rPr lang="pl-PL" dirty="0" err="1"/>
              <a:t>Scruma</a:t>
            </a:r>
            <a:r>
              <a:rPr lang="pl-PL" dirty="0"/>
              <a:t> tak, jak został on zdefiniowany w </a:t>
            </a:r>
            <a:r>
              <a:rPr lang="pl-PL" dirty="0" err="1"/>
              <a:t>Scrum</a:t>
            </a:r>
            <a:r>
              <a:rPr lang="pl-PL" dirty="0"/>
              <a:t> Guide. </a:t>
            </a:r>
            <a:r>
              <a:rPr lang="pl-PL" dirty="0" err="1"/>
              <a:t>Scrum</a:t>
            </a:r>
            <a:r>
              <a:rPr lang="pl-PL" dirty="0"/>
              <a:t> Masterzy osiągają to poprzez pomaganie wszystkim w zrozumieniu teorii </a:t>
            </a:r>
            <a:r>
              <a:rPr lang="pl-PL" dirty="0" err="1"/>
              <a:t>Scruma</a:t>
            </a:r>
            <a:r>
              <a:rPr lang="pl-PL" dirty="0"/>
              <a:t>, jego praktyk, reguł i wartości. </a:t>
            </a:r>
            <a:r>
              <a:rPr lang="pl-PL" dirty="0" err="1"/>
              <a:t>Scrum</a:t>
            </a:r>
            <a:r>
              <a:rPr lang="pl-PL" dirty="0"/>
              <a:t> Master jest przywódcą służebnym </a:t>
            </a:r>
            <a:r>
              <a:rPr lang="pl-PL" b="1" dirty="0"/>
              <a:t>(ang. </a:t>
            </a:r>
            <a:r>
              <a:rPr lang="pl-PL" b="1" dirty="0" err="1"/>
              <a:t>servant</a:t>
            </a:r>
            <a:r>
              <a:rPr lang="pl-PL" b="1" dirty="0"/>
              <a:t> leader) </a:t>
            </a:r>
            <a:r>
              <a:rPr lang="pl-PL" dirty="0"/>
              <a:t>Zespołu </a:t>
            </a:r>
            <a:r>
              <a:rPr lang="pl-PL" dirty="0" err="1"/>
              <a:t>Scrumowego</a:t>
            </a:r>
            <a:r>
              <a:rPr lang="pl-PL" dirty="0"/>
              <a:t>. </a:t>
            </a:r>
          </a:p>
          <a:p>
            <a:pPr marL="0" indent="0">
              <a:buNone/>
            </a:pPr>
            <a:r>
              <a:rPr lang="pl-PL" dirty="0" err="1"/>
              <a:t>Scrum</a:t>
            </a:r>
            <a:r>
              <a:rPr lang="pl-PL" dirty="0"/>
              <a:t> Master pomaga również osobom spoza Zespołu </a:t>
            </a:r>
            <a:r>
              <a:rPr lang="pl-PL" dirty="0" err="1"/>
              <a:t>Scrumowego</a:t>
            </a:r>
            <a:r>
              <a:rPr lang="pl-PL" dirty="0"/>
              <a:t> zrozumieć, które z ich interakcji z Zespołem </a:t>
            </a:r>
            <a:r>
              <a:rPr lang="pl-PL" dirty="0" err="1"/>
              <a:t>Scrumowym</a:t>
            </a:r>
            <a:r>
              <a:rPr lang="pl-PL" dirty="0"/>
              <a:t> są pomocne, a które nie. </a:t>
            </a:r>
            <a:r>
              <a:rPr lang="pl-PL" dirty="0" err="1"/>
              <a:t>Scrum</a:t>
            </a:r>
            <a:r>
              <a:rPr lang="pl-PL" dirty="0"/>
              <a:t> Master pomaga zmieniać te zachowania, aby maksymalizować wartość wytwarzaną przez Zespół </a:t>
            </a:r>
            <a:r>
              <a:rPr lang="pl-PL" dirty="0" err="1"/>
              <a:t>Scrumowy</a:t>
            </a:r>
            <a:r>
              <a:rPr lang="pl-PL" dirty="0"/>
              <a:t>.</a:t>
            </a:r>
          </a:p>
          <a:p>
            <a:pPr marL="0" indent="0">
              <a:buNone/>
            </a:pPr>
            <a:endParaRPr lang="pl-PL" dirty="0"/>
          </a:p>
          <a:p>
            <a:pPr marL="0" indent="0">
              <a:buNone/>
            </a:pPr>
            <a:r>
              <a:rPr lang="pl-PL" sz="2400" dirty="0" err="1"/>
              <a:t>Scrum</a:t>
            </a:r>
            <a:r>
              <a:rPr lang="pl-PL" sz="2400" dirty="0"/>
              <a:t> Master wspiera:</a:t>
            </a:r>
          </a:p>
          <a:p>
            <a:r>
              <a:rPr lang="pl-PL" sz="2400" dirty="0"/>
              <a:t>Zespół Developerski</a:t>
            </a:r>
          </a:p>
          <a:p>
            <a:r>
              <a:rPr lang="pl-PL" sz="2400" dirty="0"/>
              <a:t>Product </a:t>
            </a:r>
            <a:r>
              <a:rPr lang="pl-PL" sz="2400" dirty="0" err="1"/>
              <a:t>Ownera</a:t>
            </a:r>
            <a:endParaRPr lang="pl-PL" sz="2400" dirty="0"/>
          </a:p>
          <a:p>
            <a:r>
              <a:rPr lang="pl-PL" sz="2400" dirty="0"/>
              <a:t>Organizację</a:t>
            </a:r>
            <a:endParaRPr lang="en-GB" sz="2400" dirty="0"/>
          </a:p>
        </p:txBody>
      </p:sp>
    </p:spTree>
    <p:extLst>
      <p:ext uri="{BB962C8B-B14F-4D97-AF65-F5344CB8AC3E}">
        <p14:creationId xmlns:p14="http://schemas.microsoft.com/office/powerpoint/2010/main" val="39949923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9FC58A0-B518-4329-8EBF-1CB1BCBAF01E}"/>
              </a:ext>
            </a:extLst>
          </p:cNvPr>
          <p:cNvSpPr>
            <a:spLocks noGrp="1"/>
          </p:cNvSpPr>
          <p:nvPr>
            <p:ph type="title"/>
          </p:nvPr>
        </p:nvSpPr>
        <p:spPr/>
        <p:txBody>
          <a:bodyPr/>
          <a:lstStyle/>
          <a:p>
            <a:r>
              <a:rPr lang="pl-PL" dirty="0"/>
              <a:t>Jak </a:t>
            </a:r>
            <a:r>
              <a:rPr lang="pl-PL" dirty="0" err="1"/>
              <a:t>Scrum</a:t>
            </a:r>
            <a:r>
              <a:rPr lang="pl-PL" dirty="0"/>
              <a:t> Master wspiera Właściciela Produktu?</a:t>
            </a:r>
            <a:endParaRPr lang="en-GB" dirty="0"/>
          </a:p>
        </p:txBody>
      </p:sp>
      <p:sp>
        <p:nvSpPr>
          <p:cNvPr id="3" name="Symbol zastępczy zawartości 2">
            <a:extLst>
              <a:ext uri="{FF2B5EF4-FFF2-40B4-BE49-F238E27FC236}">
                <a16:creationId xmlns:a16="http://schemas.microsoft.com/office/drawing/2014/main" id="{55314155-FFD6-417E-B3C8-1843D71DA537}"/>
              </a:ext>
            </a:extLst>
          </p:cNvPr>
          <p:cNvSpPr>
            <a:spLocks noGrp="1"/>
          </p:cNvSpPr>
          <p:nvPr>
            <p:ph idx="1"/>
          </p:nvPr>
        </p:nvSpPr>
        <p:spPr/>
        <p:txBody>
          <a:bodyPr>
            <a:normAutofit fontScale="92500" lnSpcReduction="10000"/>
          </a:bodyPr>
          <a:lstStyle/>
          <a:p>
            <a:r>
              <a:rPr lang="pl-PL" dirty="0"/>
              <a:t>zapewniając, że cele, zakres i domena produktowa są zrozumiałe dla wszystkich w Zespole </a:t>
            </a:r>
            <a:r>
              <a:rPr lang="pl-PL" dirty="0" err="1"/>
              <a:t>Scrumowym</a:t>
            </a:r>
            <a:r>
              <a:rPr lang="pl-PL" dirty="0"/>
              <a:t>, tak dobrze jak to tylko możliwe, </a:t>
            </a:r>
          </a:p>
          <a:p>
            <a:r>
              <a:rPr lang="pl-PL" dirty="0"/>
              <a:t> znajdując techniki efektywnego zarządzania </a:t>
            </a:r>
            <a:r>
              <a:rPr lang="pl-PL" dirty="0" err="1"/>
              <a:t>Backlogiem</a:t>
            </a:r>
            <a:r>
              <a:rPr lang="pl-PL" dirty="0"/>
              <a:t> Produktu, </a:t>
            </a:r>
          </a:p>
          <a:p>
            <a:r>
              <a:rPr lang="pl-PL" dirty="0"/>
              <a:t> pomagając Zespołowi </a:t>
            </a:r>
            <a:r>
              <a:rPr lang="pl-PL" dirty="0" err="1"/>
              <a:t>Scrumowemu</a:t>
            </a:r>
            <a:r>
              <a:rPr lang="pl-PL" dirty="0"/>
              <a:t> zrozumieć potrzebę formułowania jasnych i zwięzłych elementów </a:t>
            </a:r>
            <a:r>
              <a:rPr lang="pl-PL" dirty="0" err="1"/>
              <a:t>Backlogu</a:t>
            </a:r>
            <a:r>
              <a:rPr lang="pl-PL" dirty="0"/>
              <a:t> Produktu, </a:t>
            </a:r>
          </a:p>
          <a:p>
            <a:r>
              <a:rPr lang="pl-PL" dirty="0"/>
              <a:t> w rozumieniu zasad planowania produktu w środowisku empirycznym, </a:t>
            </a:r>
          </a:p>
          <a:p>
            <a:r>
              <a:rPr lang="pl-PL" dirty="0"/>
              <a:t> zapewniając, że Właściciel Produktu wie, jak porządkować </a:t>
            </a:r>
            <a:r>
              <a:rPr lang="pl-PL" dirty="0" err="1"/>
              <a:t>Backlog</a:t>
            </a:r>
            <a:r>
              <a:rPr lang="pl-PL" dirty="0"/>
              <a:t> Produktu, aby maksymalizować wartość, </a:t>
            </a:r>
          </a:p>
          <a:p>
            <a:r>
              <a:rPr lang="pl-PL" dirty="0"/>
              <a:t> w rozumieniu i praktykowaniu zwinności (ang. </a:t>
            </a:r>
            <a:r>
              <a:rPr lang="pl-PL" dirty="0" err="1"/>
              <a:t>agility</a:t>
            </a:r>
            <a:r>
              <a:rPr lang="pl-PL" dirty="0"/>
              <a:t>), </a:t>
            </a:r>
          </a:p>
          <a:p>
            <a:r>
              <a:rPr lang="pl-PL" dirty="0"/>
              <a:t> wspomagając przebieg wydarzeń </a:t>
            </a:r>
            <a:r>
              <a:rPr lang="pl-PL" dirty="0" err="1"/>
              <a:t>scrumowych</a:t>
            </a:r>
            <a:r>
              <a:rPr lang="pl-PL" dirty="0"/>
              <a:t>, kiedy jest to konieczne lub kiedy jest o to proszony.</a:t>
            </a:r>
            <a:endParaRPr lang="en-GB" dirty="0"/>
          </a:p>
        </p:txBody>
      </p:sp>
    </p:spTree>
    <p:extLst>
      <p:ext uri="{BB962C8B-B14F-4D97-AF65-F5344CB8AC3E}">
        <p14:creationId xmlns:p14="http://schemas.microsoft.com/office/powerpoint/2010/main" val="22608125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AA8C020-D6C0-43E9-97FD-1A9E356B7011}"/>
              </a:ext>
            </a:extLst>
          </p:cNvPr>
          <p:cNvSpPr>
            <a:spLocks noGrp="1"/>
          </p:cNvSpPr>
          <p:nvPr>
            <p:ph type="title"/>
          </p:nvPr>
        </p:nvSpPr>
        <p:spPr/>
        <p:txBody>
          <a:bodyPr/>
          <a:lstStyle/>
          <a:p>
            <a:r>
              <a:rPr lang="pl-PL" dirty="0"/>
              <a:t>Jak </a:t>
            </a:r>
            <a:r>
              <a:rPr lang="pl-PL" dirty="0" err="1"/>
              <a:t>Scrum</a:t>
            </a:r>
            <a:r>
              <a:rPr lang="pl-PL" dirty="0"/>
              <a:t> Master wspiera Zespół Developerski?</a:t>
            </a:r>
            <a:endParaRPr lang="en-GB" dirty="0"/>
          </a:p>
        </p:txBody>
      </p:sp>
      <p:sp>
        <p:nvSpPr>
          <p:cNvPr id="3" name="Symbol zastępczy zawartości 2">
            <a:extLst>
              <a:ext uri="{FF2B5EF4-FFF2-40B4-BE49-F238E27FC236}">
                <a16:creationId xmlns:a16="http://schemas.microsoft.com/office/drawing/2014/main" id="{F6C331C1-8DCE-436A-B808-4A2A7B2CF6B9}"/>
              </a:ext>
            </a:extLst>
          </p:cNvPr>
          <p:cNvSpPr>
            <a:spLocks noGrp="1"/>
          </p:cNvSpPr>
          <p:nvPr>
            <p:ph idx="1"/>
          </p:nvPr>
        </p:nvSpPr>
        <p:spPr/>
        <p:txBody>
          <a:bodyPr>
            <a:normAutofit fontScale="92500"/>
          </a:bodyPr>
          <a:lstStyle/>
          <a:p>
            <a:r>
              <a:rPr lang="pl-PL" dirty="0" err="1"/>
              <a:t>coachując</a:t>
            </a:r>
            <a:r>
              <a:rPr lang="pl-PL" dirty="0"/>
              <a:t> Zespół Deweloperski w zakresie wykorzystania zasad samoorganizacji i </a:t>
            </a:r>
            <a:r>
              <a:rPr lang="pl-PL" dirty="0" err="1"/>
              <a:t>międzyfunkcyjności</a:t>
            </a:r>
            <a:r>
              <a:rPr lang="pl-PL" dirty="0"/>
              <a:t>, </a:t>
            </a:r>
          </a:p>
          <a:p>
            <a:r>
              <a:rPr lang="pl-PL" dirty="0"/>
              <a:t> pomagając Zespołowi Deweloperskiemu tworzyć produkty wysokiej wartości, </a:t>
            </a:r>
          </a:p>
          <a:p>
            <a:r>
              <a:rPr lang="pl-PL" dirty="0"/>
              <a:t>usuwając przeszkody ograniczające postępy Zespołu Deweloperskiego, </a:t>
            </a:r>
          </a:p>
          <a:p>
            <a:r>
              <a:rPr lang="pl-PL" dirty="0"/>
              <a:t>wspomagając przebieg wydarzeń </a:t>
            </a:r>
            <a:r>
              <a:rPr lang="pl-PL" dirty="0" err="1"/>
              <a:t>scrumowych</a:t>
            </a:r>
            <a:r>
              <a:rPr lang="pl-PL" dirty="0"/>
              <a:t>, kiedy jest to konieczne lub kiedy jest o to proszony, </a:t>
            </a:r>
          </a:p>
          <a:p>
            <a:r>
              <a:rPr lang="pl-PL" dirty="0" err="1"/>
              <a:t>coachując</a:t>
            </a:r>
            <a:r>
              <a:rPr lang="pl-PL" dirty="0"/>
              <a:t> Zespół Deweloperski w zakresie sposobu wykonywania pracy w organizacjach, w których </a:t>
            </a:r>
            <a:r>
              <a:rPr lang="pl-PL" dirty="0" err="1"/>
              <a:t>Scrum</a:t>
            </a:r>
            <a:r>
              <a:rPr lang="pl-PL" dirty="0"/>
              <a:t> nie jest jeszcze w pełni przyjęty i rozumiany. </a:t>
            </a:r>
            <a:endParaRPr lang="en-GB" dirty="0"/>
          </a:p>
        </p:txBody>
      </p:sp>
    </p:spTree>
    <p:extLst>
      <p:ext uri="{BB962C8B-B14F-4D97-AF65-F5344CB8AC3E}">
        <p14:creationId xmlns:p14="http://schemas.microsoft.com/office/powerpoint/2010/main" val="14656244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ACAE70C-15B2-4E52-9040-AD539FDF1057}"/>
              </a:ext>
            </a:extLst>
          </p:cNvPr>
          <p:cNvSpPr>
            <a:spLocks noGrp="1"/>
          </p:cNvSpPr>
          <p:nvPr>
            <p:ph type="title"/>
          </p:nvPr>
        </p:nvSpPr>
        <p:spPr/>
        <p:txBody>
          <a:bodyPr/>
          <a:lstStyle/>
          <a:p>
            <a:r>
              <a:rPr lang="pl-PL" dirty="0"/>
              <a:t>Jak </a:t>
            </a:r>
            <a:r>
              <a:rPr lang="pl-PL" dirty="0" err="1"/>
              <a:t>Scrum</a:t>
            </a:r>
            <a:r>
              <a:rPr lang="pl-PL" dirty="0"/>
              <a:t> Master wspiera organizację? </a:t>
            </a:r>
            <a:endParaRPr lang="en-GB" dirty="0"/>
          </a:p>
        </p:txBody>
      </p:sp>
      <p:sp>
        <p:nvSpPr>
          <p:cNvPr id="3" name="Symbol zastępczy zawartości 2">
            <a:extLst>
              <a:ext uri="{FF2B5EF4-FFF2-40B4-BE49-F238E27FC236}">
                <a16:creationId xmlns:a16="http://schemas.microsoft.com/office/drawing/2014/main" id="{FAF924E5-D18C-419F-90CE-C38ABFAAE7BB}"/>
              </a:ext>
            </a:extLst>
          </p:cNvPr>
          <p:cNvSpPr>
            <a:spLocks noGrp="1"/>
          </p:cNvSpPr>
          <p:nvPr>
            <p:ph idx="1"/>
          </p:nvPr>
        </p:nvSpPr>
        <p:spPr/>
        <p:txBody>
          <a:bodyPr/>
          <a:lstStyle/>
          <a:p>
            <a:r>
              <a:rPr lang="pl-PL" dirty="0"/>
              <a:t>przewodząc procesom wdrażania </a:t>
            </a:r>
            <a:r>
              <a:rPr lang="pl-PL" dirty="0" err="1"/>
              <a:t>Scruma</a:t>
            </a:r>
            <a:r>
              <a:rPr lang="pl-PL" dirty="0"/>
              <a:t> oraz prowadząc coaching osób w ten proces zaangażowanych, </a:t>
            </a:r>
          </a:p>
          <a:p>
            <a:r>
              <a:rPr lang="pl-PL" dirty="0"/>
              <a:t>planując wykorzystanie </a:t>
            </a:r>
            <a:r>
              <a:rPr lang="pl-PL" dirty="0" err="1"/>
              <a:t>Scruma</a:t>
            </a:r>
            <a:r>
              <a:rPr lang="pl-PL" dirty="0"/>
              <a:t> wewnątrz organizacji, </a:t>
            </a:r>
          </a:p>
          <a:p>
            <a:r>
              <a:rPr lang="pl-PL" dirty="0"/>
              <a:t>wspierając pracowników i interesariuszy w zrozumieniu i stosowaniu </a:t>
            </a:r>
            <a:r>
              <a:rPr lang="pl-PL" dirty="0" err="1"/>
              <a:t>Scruma</a:t>
            </a:r>
            <a:r>
              <a:rPr lang="pl-PL" dirty="0"/>
              <a:t> oraz empirycznego podejścia do rozwoju produktu,</a:t>
            </a:r>
          </a:p>
          <a:p>
            <a:r>
              <a:rPr lang="pl-PL" dirty="0"/>
              <a:t> powodując zmiany prowadzące do zwiększania produktywności Zespołu </a:t>
            </a:r>
            <a:r>
              <a:rPr lang="pl-PL" dirty="0" err="1"/>
              <a:t>Scrumowego</a:t>
            </a:r>
            <a:r>
              <a:rPr lang="pl-PL" dirty="0"/>
              <a:t>,</a:t>
            </a:r>
          </a:p>
          <a:p>
            <a:r>
              <a:rPr lang="pl-PL" dirty="0"/>
              <a:t> współpracując z innymi </a:t>
            </a:r>
            <a:r>
              <a:rPr lang="pl-PL" dirty="0" err="1"/>
              <a:t>Scrum</a:t>
            </a:r>
            <a:r>
              <a:rPr lang="pl-PL" dirty="0"/>
              <a:t> Masterami w celu zwiększenia efektywności wykorzystania </a:t>
            </a:r>
            <a:r>
              <a:rPr lang="pl-PL" dirty="0" err="1"/>
              <a:t>Scruma</a:t>
            </a:r>
            <a:r>
              <a:rPr lang="pl-PL" dirty="0"/>
              <a:t> w organizacji.</a:t>
            </a:r>
            <a:endParaRPr lang="en-GB" dirty="0"/>
          </a:p>
        </p:txBody>
      </p:sp>
    </p:spTree>
    <p:extLst>
      <p:ext uri="{BB962C8B-B14F-4D97-AF65-F5344CB8AC3E}">
        <p14:creationId xmlns:p14="http://schemas.microsoft.com/office/powerpoint/2010/main" val="36750256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C7917DDF-7CBC-4751-AFF5-0BD1ED129990}"/>
              </a:ext>
            </a:extLst>
          </p:cNvPr>
          <p:cNvSpPr>
            <a:spLocks noGrp="1"/>
          </p:cNvSpPr>
          <p:nvPr>
            <p:ph type="ctrTitle"/>
          </p:nvPr>
        </p:nvSpPr>
        <p:spPr/>
        <p:txBody>
          <a:bodyPr/>
          <a:lstStyle/>
          <a:p>
            <a:r>
              <a:rPr lang="pl-PL" dirty="0"/>
              <a:t>Wydarzenia w </a:t>
            </a:r>
            <a:r>
              <a:rPr lang="pl-PL" dirty="0" err="1"/>
              <a:t>scrumie</a:t>
            </a:r>
            <a:endParaRPr lang="en-GB" dirty="0"/>
          </a:p>
        </p:txBody>
      </p:sp>
      <p:sp>
        <p:nvSpPr>
          <p:cNvPr id="5" name="Podtytuł 4">
            <a:extLst>
              <a:ext uri="{FF2B5EF4-FFF2-40B4-BE49-F238E27FC236}">
                <a16:creationId xmlns:a16="http://schemas.microsoft.com/office/drawing/2014/main" id="{99C7CFFB-8904-4ED9-B95D-2406922DCABB}"/>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3949949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351C4A1-D7D5-4115-9C92-D30954EE7CFA}"/>
              </a:ext>
            </a:extLst>
          </p:cNvPr>
          <p:cNvSpPr>
            <a:spLocks noGrp="1"/>
          </p:cNvSpPr>
          <p:nvPr>
            <p:ph type="title"/>
          </p:nvPr>
        </p:nvSpPr>
        <p:spPr/>
        <p:txBody>
          <a:bodyPr/>
          <a:lstStyle/>
          <a:p>
            <a:r>
              <a:rPr lang="pl-PL" dirty="0"/>
              <a:t>Wydarzenia w </a:t>
            </a:r>
            <a:r>
              <a:rPr lang="pl-PL" dirty="0" err="1"/>
              <a:t>Scrumie</a:t>
            </a:r>
            <a:endParaRPr lang="en-GB" dirty="0"/>
          </a:p>
        </p:txBody>
      </p:sp>
      <p:sp>
        <p:nvSpPr>
          <p:cNvPr id="3" name="Symbol zastępczy zawartości 2">
            <a:extLst>
              <a:ext uri="{FF2B5EF4-FFF2-40B4-BE49-F238E27FC236}">
                <a16:creationId xmlns:a16="http://schemas.microsoft.com/office/drawing/2014/main" id="{DA816B02-FE7B-41FD-8B35-88752058EDC6}"/>
              </a:ext>
            </a:extLst>
          </p:cNvPr>
          <p:cNvSpPr>
            <a:spLocks noGrp="1"/>
          </p:cNvSpPr>
          <p:nvPr>
            <p:ph idx="1"/>
          </p:nvPr>
        </p:nvSpPr>
        <p:spPr/>
        <p:txBody>
          <a:bodyPr>
            <a:normAutofit fontScale="92500"/>
          </a:bodyPr>
          <a:lstStyle/>
          <a:p>
            <a:r>
              <a:rPr lang="pl-PL" dirty="0"/>
              <a:t>Wydarzenia opisane w </a:t>
            </a:r>
            <a:r>
              <a:rPr lang="pl-PL" dirty="0" err="1"/>
              <a:t>Scrumie</a:t>
            </a:r>
            <a:r>
              <a:rPr lang="pl-PL" dirty="0"/>
              <a:t> są używane do wprowadzenia regularności i ograniczenia potrzeby organizowania innych, nieujętych w </a:t>
            </a:r>
            <a:r>
              <a:rPr lang="pl-PL" dirty="0" err="1"/>
              <a:t>Scrumie</a:t>
            </a:r>
            <a:r>
              <a:rPr lang="pl-PL" dirty="0"/>
              <a:t> spotkań. Wszystkie wydarzenia w </a:t>
            </a:r>
            <a:r>
              <a:rPr lang="pl-PL" dirty="0" err="1"/>
              <a:t>Scrumie</a:t>
            </a:r>
            <a:r>
              <a:rPr lang="pl-PL" dirty="0"/>
              <a:t> są ograniczone czasowo co oznacza, że mają ustalony maksymalny czas trwania.</a:t>
            </a:r>
          </a:p>
          <a:p>
            <a:endParaRPr lang="pl-PL" dirty="0"/>
          </a:p>
          <a:p>
            <a:r>
              <a:rPr lang="pl-PL" dirty="0"/>
              <a:t>Poza Sprintem, który zawiera w sobie pozostałe wydarzenia, każde z wydarzeń w </a:t>
            </a:r>
            <a:r>
              <a:rPr lang="pl-PL" dirty="0" err="1"/>
              <a:t>Scrumie</a:t>
            </a:r>
            <a:r>
              <a:rPr lang="pl-PL" dirty="0"/>
              <a:t> jest formalną okazją do przeprowadzenia celowej inspekcji i dokonania adaptacji. Wydarzenia w </a:t>
            </a:r>
            <a:r>
              <a:rPr lang="pl-PL" dirty="0" err="1"/>
              <a:t>Scrumie</a:t>
            </a:r>
            <a:r>
              <a:rPr lang="pl-PL" dirty="0"/>
              <a:t> są specjalnie zaprojektowane w taki sposób, aby zapewnić niezbędną przejrzystość i umożliwić inspekcję. Nieuwzględnienie któregokolwiek z nich redukuje przejrzystość i jest utraconą szansą na dokonanie inspekcji i adaptacji. </a:t>
            </a:r>
            <a:endParaRPr lang="en-GB" dirty="0"/>
          </a:p>
        </p:txBody>
      </p:sp>
    </p:spTree>
    <p:extLst>
      <p:ext uri="{BB962C8B-B14F-4D97-AF65-F5344CB8AC3E}">
        <p14:creationId xmlns:p14="http://schemas.microsoft.com/office/powerpoint/2010/main" val="27030608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254A787-2D62-4E60-B8F6-C8464899E53F}"/>
              </a:ext>
            </a:extLst>
          </p:cNvPr>
          <p:cNvSpPr>
            <a:spLocks noGrp="1"/>
          </p:cNvSpPr>
          <p:nvPr>
            <p:ph type="title"/>
          </p:nvPr>
        </p:nvSpPr>
        <p:spPr/>
        <p:txBody>
          <a:bodyPr/>
          <a:lstStyle/>
          <a:p>
            <a:r>
              <a:rPr lang="pl-PL" dirty="0"/>
              <a:t>Wydarzenia w </a:t>
            </a:r>
            <a:r>
              <a:rPr lang="pl-PL" dirty="0" err="1"/>
              <a:t>Scrumie</a:t>
            </a:r>
            <a:endParaRPr lang="en-GB" dirty="0"/>
          </a:p>
        </p:txBody>
      </p:sp>
      <p:sp>
        <p:nvSpPr>
          <p:cNvPr id="3" name="Symbol zastępczy zawartości 2">
            <a:extLst>
              <a:ext uri="{FF2B5EF4-FFF2-40B4-BE49-F238E27FC236}">
                <a16:creationId xmlns:a16="http://schemas.microsoft.com/office/drawing/2014/main" id="{420871FA-060E-4403-8BB6-418B72A6AF53}"/>
              </a:ext>
            </a:extLst>
          </p:cNvPr>
          <p:cNvSpPr>
            <a:spLocks noGrp="1"/>
          </p:cNvSpPr>
          <p:nvPr>
            <p:ph idx="1"/>
          </p:nvPr>
        </p:nvSpPr>
        <p:spPr/>
        <p:txBody>
          <a:bodyPr>
            <a:normAutofit fontScale="92500"/>
          </a:bodyPr>
          <a:lstStyle/>
          <a:p>
            <a:pPr marL="0" indent="0">
              <a:buNone/>
            </a:pPr>
            <a:r>
              <a:rPr lang="pl-PL" dirty="0"/>
              <a:t>Sercem </a:t>
            </a:r>
            <a:r>
              <a:rPr lang="pl-PL" dirty="0" err="1"/>
              <a:t>Scruma</a:t>
            </a:r>
            <a:r>
              <a:rPr lang="pl-PL" dirty="0"/>
              <a:t> jest </a:t>
            </a:r>
            <a:r>
              <a:rPr lang="pl-PL" b="1" dirty="0"/>
              <a:t>Sprint</a:t>
            </a:r>
            <a:r>
              <a:rPr lang="pl-PL" dirty="0"/>
              <a:t> — ograniczony czasowo do maksymalnie jednego miesiąca, podczas którego wytwarzany jest „Ukończony”, gotowy do użycia i potencjalnego wydania Przyrost produktu. Sprinty zachowują możliwie stały czas trwania przez cały okres realizowania prac. Nowy Sprint rozpoczyna się bezpośrednio po zakończeniu poprzedniego. Sprinty zawierają i składają się z </a:t>
            </a:r>
          </a:p>
          <a:p>
            <a:r>
              <a:rPr lang="pl-PL" dirty="0"/>
              <a:t>Planowania Sprintu, </a:t>
            </a:r>
          </a:p>
          <a:p>
            <a:r>
              <a:rPr lang="pl-PL" dirty="0"/>
              <a:t>Codziennych </a:t>
            </a:r>
            <a:r>
              <a:rPr lang="pl-PL" dirty="0" err="1"/>
              <a:t>Scrumów</a:t>
            </a:r>
            <a:r>
              <a:rPr lang="pl-PL" dirty="0"/>
              <a:t>, </a:t>
            </a:r>
          </a:p>
          <a:p>
            <a:r>
              <a:rPr lang="pl-PL" dirty="0"/>
              <a:t>Pracy wytwórczej, </a:t>
            </a:r>
          </a:p>
          <a:p>
            <a:r>
              <a:rPr lang="pl-PL" dirty="0"/>
              <a:t>Przeglądu Sprintu, </a:t>
            </a:r>
          </a:p>
          <a:p>
            <a:r>
              <a:rPr lang="pl-PL" dirty="0"/>
              <a:t>Retrospektywy Sprintu. </a:t>
            </a:r>
            <a:endParaRPr lang="en-GB" dirty="0"/>
          </a:p>
        </p:txBody>
      </p:sp>
    </p:spTree>
    <p:extLst>
      <p:ext uri="{BB962C8B-B14F-4D97-AF65-F5344CB8AC3E}">
        <p14:creationId xmlns:p14="http://schemas.microsoft.com/office/powerpoint/2010/main" val="25266892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Znalezione obrazy dla zapytania scrum">
            <a:extLst>
              <a:ext uri="{FF2B5EF4-FFF2-40B4-BE49-F238E27FC236}">
                <a16:creationId xmlns:a16="http://schemas.microsoft.com/office/drawing/2014/main" id="{7AFD3A92-ACB1-47E7-A312-D321AC9916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467" y="907292"/>
            <a:ext cx="10905066" cy="5043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98237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A843ED5-07D7-453C-AFEE-DBAA242F6DE3}"/>
              </a:ext>
            </a:extLst>
          </p:cNvPr>
          <p:cNvSpPr>
            <a:spLocks noGrp="1"/>
          </p:cNvSpPr>
          <p:nvPr>
            <p:ph type="title"/>
          </p:nvPr>
        </p:nvSpPr>
        <p:spPr/>
        <p:txBody>
          <a:bodyPr/>
          <a:lstStyle/>
          <a:p>
            <a:r>
              <a:rPr lang="pl-PL" dirty="0"/>
              <a:t>Sprint </a:t>
            </a:r>
            <a:r>
              <a:rPr lang="pl-PL" dirty="0" err="1"/>
              <a:t>cz</a:t>
            </a:r>
            <a:r>
              <a:rPr lang="pl-PL" dirty="0"/>
              <a:t> 1</a:t>
            </a:r>
            <a:endParaRPr lang="en-GB" dirty="0"/>
          </a:p>
        </p:txBody>
      </p:sp>
      <p:sp>
        <p:nvSpPr>
          <p:cNvPr id="3" name="Symbol zastępczy zawartości 2">
            <a:extLst>
              <a:ext uri="{FF2B5EF4-FFF2-40B4-BE49-F238E27FC236}">
                <a16:creationId xmlns:a16="http://schemas.microsoft.com/office/drawing/2014/main" id="{61A7B424-1746-4C01-8506-5BDC09177D7B}"/>
              </a:ext>
            </a:extLst>
          </p:cNvPr>
          <p:cNvSpPr>
            <a:spLocks noGrp="1"/>
          </p:cNvSpPr>
          <p:nvPr>
            <p:ph idx="1"/>
          </p:nvPr>
        </p:nvSpPr>
        <p:spPr/>
        <p:txBody>
          <a:bodyPr/>
          <a:lstStyle/>
          <a:p>
            <a:pPr marL="0" indent="0">
              <a:buNone/>
            </a:pPr>
            <a:r>
              <a:rPr lang="pl-PL" dirty="0"/>
              <a:t>Podczas trwania sprintu:</a:t>
            </a:r>
          </a:p>
          <a:p>
            <a:r>
              <a:rPr lang="pl-PL" dirty="0"/>
              <a:t>nie są wprowadzane zmiany stanowiące zagrożenie dla realizacji Celu Sprintu, </a:t>
            </a:r>
          </a:p>
          <a:p>
            <a:r>
              <a:rPr lang="pl-PL" dirty="0"/>
              <a:t>cele jakościowe nie są obniżane, </a:t>
            </a:r>
          </a:p>
          <a:p>
            <a:r>
              <a:rPr lang="pl-PL" dirty="0"/>
              <a:t>zakres prac, wraz ze zdobywaniem nowych informacji, może być wyjaśniany i renegocjowany pomiędzy Właścicielem Produktu a Zespołem Deweloperskim. </a:t>
            </a:r>
            <a:endParaRPr lang="en-GB" dirty="0"/>
          </a:p>
        </p:txBody>
      </p:sp>
    </p:spTree>
    <p:extLst>
      <p:ext uri="{BB962C8B-B14F-4D97-AF65-F5344CB8AC3E}">
        <p14:creationId xmlns:p14="http://schemas.microsoft.com/office/powerpoint/2010/main" val="4108945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F4682A4-9600-43A4-91AE-90B10B1E3D93}"/>
              </a:ext>
            </a:extLst>
          </p:cNvPr>
          <p:cNvSpPr>
            <a:spLocks noGrp="1"/>
          </p:cNvSpPr>
          <p:nvPr>
            <p:ph type="title"/>
          </p:nvPr>
        </p:nvSpPr>
        <p:spPr/>
        <p:txBody>
          <a:bodyPr/>
          <a:lstStyle/>
          <a:p>
            <a:r>
              <a:rPr lang="pl-PL" dirty="0"/>
              <a:t>Definicja </a:t>
            </a:r>
            <a:r>
              <a:rPr lang="pl-PL" dirty="0" err="1"/>
              <a:t>Scruma</a:t>
            </a:r>
            <a:r>
              <a:rPr lang="pl-PL" dirty="0"/>
              <a:t> </a:t>
            </a:r>
            <a:r>
              <a:rPr lang="pl-PL" dirty="0" err="1"/>
              <a:t>cz</a:t>
            </a:r>
            <a:r>
              <a:rPr lang="pl-PL" dirty="0"/>
              <a:t> 1.</a:t>
            </a:r>
            <a:endParaRPr lang="en-GB" dirty="0"/>
          </a:p>
        </p:txBody>
      </p:sp>
      <p:sp>
        <p:nvSpPr>
          <p:cNvPr id="3" name="Symbol zastępczy zawartości 2">
            <a:extLst>
              <a:ext uri="{FF2B5EF4-FFF2-40B4-BE49-F238E27FC236}">
                <a16:creationId xmlns:a16="http://schemas.microsoft.com/office/drawing/2014/main" id="{13DF7D9C-1FDF-485A-B939-6332C107CFD3}"/>
              </a:ext>
            </a:extLst>
          </p:cNvPr>
          <p:cNvSpPr>
            <a:spLocks noGrp="1"/>
          </p:cNvSpPr>
          <p:nvPr>
            <p:ph idx="1"/>
          </p:nvPr>
        </p:nvSpPr>
        <p:spPr/>
        <p:txBody>
          <a:bodyPr/>
          <a:lstStyle/>
          <a:p>
            <a:pPr marL="0" indent="0">
              <a:buNone/>
            </a:pPr>
            <a:r>
              <a:rPr lang="pl-PL" b="1" u="sng" dirty="0" err="1"/>
              <a:t>Scrum</a:t>
            </a:r>
            <a:r>
              <a:rPr lang="pl-PL" dirty="0"/>
              <a:t> - ramy postępowania (</a:t>
            </a:r>
            <a:r>
              <a:rPr lang="pl-PL" dirty="0" err="1"/>
              <a:t>framework</a:t>
            </a:r>
            <a:r>
              <a:rPr lang="pl-PL" dirty="0"/>
              <a:t>), dzięki którym ludzie mogą adaptacyjnie rozwiązywać złożone problemy tak, by w produktywny i kreatywny sposób wytwarzać produkty o najwyższej możliwej wartości.</a:t>
            </a:r>
          </a:p>
          <a:p>
            <a:pPr marL="0" indent="0">
              <a:buNone/>
            </a:pPr>
            <a:endParaRPr lang="pl-PL" dirty="0"/>
          </a:p>
          <a:p>
            <a:pPr marL="0" indent="0">
              <a:buNone/>
            </a:pPr>
            <a:r>
              <a:rPr lang="pl-PL" dirty="0"/>
              <a:t> </a:t>
            </a:r>
            <a:r>
              <a:rPr lang="pl-PL" dirty="0" err="1"/>
              <a:t>Scrum</a:t>
            </a:r>
            <a:r>
              <a:rPr lang="pl-PL" dirty="0"/>
              <a:t> jest:</a:t>
            </a:r>
          </a:p>
          <a:p>
            <a:pPr marL="0" indent="0">
              <a:buNone/>
            </a:pPr>
            <a:r>
              <a:rPr lang="pl-PL" dirty="0"/>
              <a:t>	 • lekki,</a:t>
            </a:r>
          </a:p>
          <a:p>
            <a:pPr marL="0" indent="0">
              <a:buNone/>
            </a:pPr>
            <a:r>
              <a:rPr lang="pl-PL" dirty="0"/>
              <a:t>	 • łatwy do zrozumienia, </a:t>
            </a:r>
          </a:p>
          <a:p>
            <a:pPr marL="0" indent="0">
              <a:buNone/>
            </a:pPr>
            <a:r>
              <a:rPr lang="pl-PL" dirty="0"/>
              <a:t>	• trudny do opanowania</a:t>
            </a:r>
            <a:endParaRPr lang="en-GB" dirty="0"/>
          </a:p>
        </p:txBody>
      </p:sp>
    </p:spTree>
    <p:extLst>
      <p:ext uri="{BB962C8B-B14F-4D97-AF65-F5344CB8AC3E}">
        <p14:creationId xmlns:p14="http://schemas.microsoft.com/office/powerpoint/2010/main" val="24474587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ECB0804-7EA6-469B-B1DA-C450B5A22830}"/>
              </a:ext>
            </a:extLst>
          </p:cNvPr>
          <p:cNvSpPr>
            <a:spLocks noGrp="1"/>
          </p:cNvSpPr>
          <p:nvPr>
            <p:ph type="title"/>
          </p:nvPr>
        </p:nvSpPr>
        <p:spPr/>
        <p:txBody>
          <a:bodyPr/>
          <a:lstStyle/>
          <a:p>
            <a:r>
              <a:rPr lang="pl-PL" dirty="0"/>
              <a:t>Sprint </a:t>
            </a:r>
            <a:r>
              <a:rPr lang="pl-PL" dirty="0" err="1"/>
              <a:t>cz</a:t>
            </a:r>
            <a:r>
              <a:rPr lang="pl-PL" dirty="0"/>
              <a:t> 2</a:t>
            </a:r>
            <a:endParaRPr lang="en-GB" dirty="0"/>
          </a:p>
        </p:txBody>
      </p:sp>
      <p:sp>
        <p:nvSpPr>
          <p:cNvPr id="3" name="Symbol zastępczy zawartości 2">
            <a:extLst>
              <a:ext uri="{FF2B5EF4-FFF2-40B4-BE49-F238E27FC236}">
                <a16:creationId xmlns:a16="http://schemas.microsoft.com/office/drawing/2014/main" id="{1F1648FB-6FE7-4792-B415-0457F838DD36}"/>
              </a:ext>
            </a:extLst>
          </p:cNvPr>
          <p:cNvSpPr>
            <a:spLocks noGrp="1"/>
          </p:cNvSpPr>
          <p:nvPr>
            <p:ph idx="1"/>
          </p:nvPr>
        </p:nvSpPr>
        <p:spPr/>
        <p:txBody>
          <a:bodyPr/>
          <a:lstStyle/>
          <a:p>
            <a:pPr marL="0" indent="0">
              <a:buNone/>
            </a:pPr>
            <a:r>
              <a:rPr lang="pl-PL" dirty="0"/>
              <a:t>Każdy Sprint może być postrzegany jako projekt sięgający nie dalej niż miesiąc w przód. Jak każdy projekt, Sprint używany jest do osiągnięcia jakiegoś celu. Z każdym Sprintem związany jest opis tego, co należy zbudować, projekt oraz elastyczny plan wykonywania prac prowadzących do powstania oczekiwanego przyrostu produktu.</a:t>
            </a:r>
            <a:endParaRPr lang="en-GB" dirty="0"/>
          </a:p>
        </p:txBody>
      </p:sp>
    </p:spTree>
    <p:extLst>
      <p:ext uri="{BB962C8B-B14F-4D97-AF65-F5344CB8AC3E}">
        <p14:creationId xmlns:p14="http://schemas.microsoft.com/office/powerpoint/2010/main" val="9747220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625EDF9-3467-484F-A033-06AD485DCF11}"/>
              </a:ext>
            </a:extLst>
          </p:cNvPr>
          <p:cNvSpPr>
            <a:spLocks noGrp="1"/>
          </p:cNvSpPr>
          <p:nvPr>
            <p:ph type="title"/>
          </p:nvPr>
        </p:nvSpPr>
        <p:spPr/>
        <p:txBody>
          <a:bodyPr/>
          <a:lstStyle/>
          <a:p>
            <a:r>
              <a:rPr lang="pl-PL" dirty="0"/>
              <a:t>Przerywanie sprintu</a:t>
            </a:r>
            <a:endParaRPr lang="en-GB" dirty="0"/>
          </a:p>
        </p:txBody>
      </p:sp>
      <p:sp>
        <p:nvSpPr>
          <p:cNvPr id="3" name="Symbol zastępczy zawartości 2">
            <a:extLst>
              <a:ext uri="{FF2B5EF4-FFF2-40B4-BE49-F238E27FC236}">
                <a16:creationId xmlns:a16="http://schemas.microsoft.com/office/drawing/2014/main" id="{C86ECA80-97F1-4852-A82F-27B96DD3210E}"/>
              </a:ext>
            </a:extLst>
          </p:cNvPr>
          <p:cNvSpPr>
            <a:spLocks noGrp="1"/>
          </p:cNvSpPr>
          <p:nvPr>
            <p:ph idx="1"/>
          </p:nvPr>
        </p:nvSpPr>
        <p:spPr/>
        <p:txBody>
          <a:bodyPr/>
          <a:lstStyle/>
          <a:p>
            <a:pPr marL="0" indent="0">
              <a:buNone/>
            </a:pPr>
            <a:r>
              <a:rPr lang="pl-PL" dirty="0"/>
              <a:t>Sprint może zostać przerwany przed upływem ograniczenia czasowego. Tylko Właściciel Produktu ma prawo przerwać Sprint, jednak może podjąć taką decyzję pod wpływem opinii interesariuszy, Zespołu Deweloperskiego lub </a:t>
            </a:r>
            <a:r>
              <a:rPr lang="pl-PL" dirty="0" err="1"/>
              <a:t>Scrum</a:t>
            </a:r>
            <a:r>
              <a:rPr lang="pl-PL" dirty="0"/>
              <a:t> Mastera.</a:t>
            </a:r>
          </a:p>
          <a:p>
            <a:pPr marL="0" indent="0">
              <a:buNone/>
            </a:pPr>
            <a:endParaRPr lang="pl-PL" dirty="0"/>
          </a:p>
          <a:p>
            <a:pPr marL="0" indent="0">
              <a:buNone/>
            </a:pPr>
            <a:r>
              <a:rPr lang="pl-PL" dirty="0"/>
              <a:t>Kiedy Sprint jest przerywany, wszystkie wykonane i „Ukończone” elementy </a:t>
            </a:r>
            <a:r>
              <a:rPr lang="pl-PL" dirty="0" err="1"/>
              <a:t>Backlogu</a:t>
            </a:r>
            <a:r>
              <a:rPr lang="pl-PL" dirty="0"/>
              <a:t> Produktu są przeglądane. Jeśli część tej pracy nadaje się do potencjalnego wydania, Właściciel Produktu zwykle ją zatwierdza. Wszystkie nieukończone elementy </a:t>
            </a:r>
            <a:r>
              <a:rPr lang="pl-PL" dirty="0" err="1"/>
              <a:t>Backlogu</a:t>
            </a:r>
            <a:r>
              <a:rPr lang="pl-PL" dirty="0"/>
              <a:t> Produktu są ponownie szacowane i zwracane do </a:t>
            </a:r>
            <a:r>
              <a:rPr lang="pl-PL" dirty="0" err="1"/>
              <a:t>Backlogu</a:t>
            </a:r>
            <a:r>
              <a:rPr lang="pl-PL" dirty="0"/>
              <a:t> Produktu.</a:t>
            </a:r>
            <a:endParaRPr lang="en-GB" dirty="0"/>
          </a:p>
        </p:txBody>
      </p:sp>
    </p:spTree>
    <p:extLst>
      <p:ext uri="{BB962C8B-B14F-4D97-AF65-F5344CB8AC3E}">
        <p14:creationId xmlns:p14="http://schemas.microsoft.com/office/powerpoint/2010/main" val="31456965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038B70F-206F-4EE8-A345-E06E944FDD33}"/>
              </a:ext>
            </a:extLst>
          </p:cNvPr>
          <p:cNvSpPr>
            <a:spLocks noGrp="1"/>
          </p:cNvSpPr>
          <p:nvPr>
            <p:ph type="title"/>
          </p:nvPr>
        </p:nvSpPr>
        <p:spPr/>
        <p:txBody>
          <a:bodyPr/>
          <a:lstStyle/>
          <a:p>
            <a:r>
              <a:rPr lang="pl-PL" dirty="0"/>
              <a:t>Planowanie Sprintu (Sprint Planning)</a:t>
            </a:r>
            <a:endParaRPr lang="en-GB" dirty="0"/>
          </a:p>
        </p:txBody>
      </p:sp>
      <p:sp>
        <p:nvSpPr>
          <p:cNvPr id="3" name="Symbol zastępczy zawartości 2">
            <a:extLst>
              <a:ext uri="{FF2B5EF4-FFF2-40B4-BE49-F238E27FC236}">
                <a16:creationId xmlns:a16="http://schemas.microsoft.com/office/drawing/2014/main" id="{D94DC462-7847-4ED9-952E-285004048FC5}"/>
              </a:ext>
            </a:extLst>
          </p:cNvPr>
          <p:cNvSpPr>
            <a:spLocks noGrp="1"/>
          </p:cNvSpPr>
          <p:nvPr>
            <p:ph idx="1"/>
          </p:nvPr>
        </p:nvSpPr>
        <p:spPr/>
        <p:txBody>
          <a:bodyPr>
            <a:normAutofit fontScale="92500" lnSpcReduction="10000"/>
          </a:bodyPr>
          <a:lstStyle/>
          <a:p>
            <a:pPr marL="0" indent="0">
              <a:buNone/>
            </a:pPr>
            <a:r>
              <a:rPr lang="pl-PL" dirty="0"/>
              <a:t>Praca przeznaczona do wykonania w Sprincie jest planowana podczas Planowania Sprintu. Plan ten powstaje w efekcie wspólnej pracy członków Zespołu </a:t>
            </a:r>
            <a:r>
              <a:rPr lang="pl-PL" dirty="0" err="1"/>
              <a:t>Scrumowego</a:t>
            </a:r>
            <a:r>
              <a:rPr lang="pl-PL" dirty="0"/>
              <a:t>. Planowanie Sprintu jest wydarzeniem ograniczonym do ośmiu godzin w przypadku miesięcznego Sprintu. Dla krótszych Sprintów jest ono zwykle krótsze. Rolą </a:t>
            </a:r>
            <a:r>
              <a:rPr lang="pl-PL" dirty="0" err="1"/>
              <a:t>Scrum</a:t>
            </a:r>
            <a:r>
              <a:rPr lang="pl-PL" dirty="0"/>
              <a:t> Mastera jest zapewnienie, że Planowanie Sprintu się odbywa i jego uczestnicy rozumieją cel tego wydarzenia.</a:t>
            </a:r>
          </a:p>
          <a:p>
            <a:pPr marL="0" indent="0">
              <a:buNone/>
            </a:pPr>
            <a:endParaRPr lang="pl-PL" dirty="0"/>
          </a:p>
          <a:p>
            <a:r>
              <a:rPr lang="pl-PL" dirty="0"/>
              <a:t>Co może zostać dostarczone w ramach Przyrostu mającego być rezultatem nadchodzącego Sprintu? </a:t>
            </a:r>
          </a:p>
          <a:p>
            <a:r>
              <a:rPr lang="pl-PL" dirty="0"/>
              <a:t>W jaki sposób praca, niezbędna do dostarczenia Przyrostu, będzie wykonana? </a:t>
            </a:r>
            <a:endParaRPr lang="en-GB" dirty="0"/>
          </a:p>
        </p:txBody>
      </p:sp>
    </p:spTree>
    <p:extLst>
      <p:ext uri="{BB962C8B-B14F-4D97-AF65-F5344CB8AC3E}">
        <p14:creationId xmlns:p14="http://schemas.microsoft.com/office/powerpoint/2010/main" val="4604380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E370EC5-FD4A-4E19-8449-DABCAE24EEDB}"/>
              </a:ext>
            </a:extLst>
          </p:cNvPr>
          <p:cNvSpPr>
            <a:spLocks noGrp="1"/>
          </p:cNvSpPr>
          <p:nvPr>
            <p:ph type="title"/>
          </p:nvPr>
        </p:nvSpPr>
        <p:spPr/>
        <p:txBody>
          <a:bodyPr/>
          <a:lstStyle/>
          <a:p>
            <a:r>
              <a:rPr lang="pl-PL" dirty="0"/>
              <a:t>Co może zostać zrobione w sprincie ?</a:t>
            </a:r>
            <a:endParaRPr lang="en-GB" dirty="0"/>
          </a:p>
        </p:txBody>
      </p:sp>
      <p:sp>
        <p:nvSpPr>
          <p:cNvPr id="3" name="Symbol zastępczy zawartości 2">
            <a:extLst>
              <a:ext uri="{FF2B5EF4-FFF2-40B4-BE49-F238E27FC236}">
                <a16:creationId xmlns:a16="http://schemas.microsoft.com/office/drawing/2014/main" id="{AE55ABDA-D7EC-49D2-A924-E6683BA18B13}"/>
              </a:ext>
            </a:extLst>
          </p:cNvPr>
          <p:cNvSpPr>
            <a:spLocks noGrp="1"/>
          </p:cNvSpPr>
          <p:nvPr>
            <p:ph idx="1"/>
          </p:nvPr>
        </p:nvSpPr>
        <p:spPr/>
        <p:txBody>
          <a:bodyPr/>
          <a:lstStyle/>
          <a:p>
            <a:pPr marL="0" indent="0">
              <a:buNone/>
            </a:pPr>
            <a:r>
              <a:rPr lang="pl-PL" dirty="0"/>
              <a:t>Planowanie Sprintu oparte jest na:</a:t>
            </a:r>
          </a:p>
          <a:p>
            <a:r>
              <a:rPr lang="pl-PL" dirty="0" err="1"/>
              <a:t>Backlogu</a:t>
            </a:r>
            <a:r>
              <a:rPr lang="pl-PL" dirty="0"/>
              <a:t> Produktu, </a:t>
            </a:r>
          </a:p>
          <a:p>
            <a:r>
              <a:rPr lang="pl-PL" dirty="0"/>
              <a:t>ostatnim Przyroście produktu, </a:t>
            </a:r>
          </a:p>
          <a:p>
            <a:r>
              <a:rPr lang="pl-PL" dirty="0"/>
              <a:t>przewidywanych możliwościach Zespołu Deweloperskiego w Sprincie</a:t>
            </a:r>
          </a:p>
          <a:p>
            <a:r>
              <a:rPr lang="pl-PL" dirty="0"/>
              <a:t>poprzednich rezultatach Zespołu Deweloperskiego</a:t>
            </a:r>
          </a:p>
          <a:p>
            <a:endParaRPr lang="pl-PL" dirty="0"/>
          </a:p>
          <a:p>
            <a:pPr marL="0" indent="0">
              <a:buNone/>
            </a:pPr>
            <a:r>
              <a:rPr lang="pl-PL" sz="2000" dirty="0"/>
              <a:t>Decyzja </a:t>
            </a:r>
            <a:r>
              <a:rPr lang="pl-PL" sz="2000" b="1" dirty="0"/>
              <a:t>o liczbie elementów </a:t>
            </a:r>
            <a:r>
              <a:rPr lang="pl-PL" sz="2000" dirty="0" err="1"/>
              <a:t>Backlogu</a:t>
            </a:r>
            <a:r>
              <a:rPr lang="pl-PL" sz="2000" dirty="0"/>
              <a:t> Produktu pobranych do Sprintu należy </a:t>
            </a:r>
            <a:r>
              <a:rPr lang="pl-PL" sz="2000" b="1" dirty="0"/>
              <a:t>tylko i wyłącznie do Zespołu Deweloperskiego</a:t>
            </a:r>
          </a:p>
          <a:p>
            <a:pPr marL="0" indent="0">
              <a:buNone/>
            </a:pPr>
            <a:r>
              <a:rPr lang="pl-PL" sz="2000" dirty="0"/>
              <a:t>W trakcie planowania Sprintu Zespół </a:t>
            </a:r>
            <a:r>
              <a:rPr lang="pl-PL" sz="2000" dirty="0" err="1"/>
              <a:t>Scrumowy</a:t>
            </a:r>
            <a:r>
              <a:rPr lang="pl-PL" sz="2000" dirty="0"/>
              <a:t> tworzy także </a:t>
            </a:r>
            <a:r>
              <a:rPr lang="pl-PL" sz="2000" b="1" dirty="0"/>
              <a:t>Cel Sprintu. </a:t>
            </a:r>
            <a:endParaRPr lang="en-GB" sz="2000" b="1" dirty="0"/>
          </a:p>
        </p:txBody>
      </p:sp>
    </p:spTree>
    <p:extLst>
      <p:ext uri="{BB962C8B-B14F-4D97-AF65-F5344CB8AC3E}">
        <p14:creationId xmlns:p14="http://schemas.microsoft.com/office/powerpoint/2010/main" val="37714432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C467480-8FFA-4726-8FAB-7E872656B545}"/>
              </a:ext>
            </a:extLst>
          </p:cNvPr>
          <p:cNvSpPr>
            <a:spLocks noGrp="1"/>
          </p:cNvSpPr>
          <p:nvPr>
            <p:ph type="title"/>
          </p:nvPr>
        </p:nvSpPr>
        <p:spPr/>
        <p:txBody>
          <a:bodyPr/>
          <a:lstStyle/>
          <a:p>
            <a:r>
              <a:rPr lang="pl-PL" dirty="0"/>
              <a:t>W jaki sposób praca zostanie wykonana?</a:t>
            </a:r>
            <a:endParaRPr lang="en-GB" dirty="0"/>
          </a:p>
        </p:txBody>
      </p:sp>
      <p:sp>
        <p:nvSpPr>
          <p:cNvPr id="3" name="Symbol zastępczy zawartości 2">
            <a:extLst>
              <a:ext uri="{FF2B5EF4-FFF2-40B4-BE49-F238E27FC236}">
                <a16:creationId xmlns:a16="http://schemas.microsoft.com/office/drawing/2014/main" id="{58D5B45B-8192-4EEB-A097-6C6FE8BC4E1B}"/>
              </a:ext>
            </a:extLst>
          </p:cNvPr>
          <p:cNvSpPr>
            <a:spLocks noGrp="1"/>
          </p:cNvSpPr>
          <p:nvPr>
            <p:ph idx="1"/>
          </p:nvPr>
        </p:nvSpPr>
        <p:spPr/>
        <p:txBody>
          <a:bodyPr>
            <a:normAutofit fontScale="70000" lnSpcReduction="20000"/>
          </a:bodyPr>
          <a:lstStyle/>
          <a:p>
            <a:pPr marL="0" indent="0">
              <a:buNone/>
            </a:pPr>
            <a:r>
              <a:rPr lang="pl-PL" dirty="0"/>
              <a:t>Po określeniu Celu Sprintu oraz wybraniu elementów </a:t>
            </a:r>
            <a:r>
              <a:rPr lang="pl-PL" dirty="0" err="1"/>
              <a:t>Backlogu</a:t>
            </a:r>
            <a:r>
              <a:rPr lang="pl-PL" dirty="0"/>
              <a:t> Produktu do Sprintu Zespół Deweloperski decyduje, w jaki sposób zostaną one podczas Sprintu przekształcone w „Ukończony” Przyrost produktu. Wybrane elementy </a:t>
            </a:r>
            <a:r>
              <a:rPr lang="pl-PL" dirty="0" err="1"/>
              <a:t>Backlogu</a:t>
            </a:r>
            <a:r>
              <a:rPr lang="pl-PL" dirty="0"/>
              <a:t> Produktu wraz z planem ich dostarczenia nazywane są </a:t>
            </a:r>
            <a:r>
              <a:rPr lang="pl-PL" b="1" u="sng" dirty="0" err="1"/>
              <a:t>Backlogiem</a:t>
            </a:r>
            <a:r>
              <a:rPr lang="pl-PL" b="1" u="sng" dirty="0"/>
              <a:t> Sprintu.</a:t>
            </a:r>
          </a:p>
          <a:p>
            <a:pPr marL="0" indent="0">
              <a:buNone/>
            </a:pPr>
            <a:endParaRPr lang="pl-PL" b="1" u="sng" dirty="0"/>
          </a:p>
          <a:p>
            <a:pPr marL="0" indent="0">
              <a:buNone/>
            </a:pPr>
            <a:r>
              <a:rPr lang="pl-PL" dirty="0"/>
              <a:t>Podczas Planowania Sprintu Zespół Deweloperski rozplanowuje swoje działania w stopniu dającym mu możliwość prognozowania, co może zostać zrealizowane w nadchodzącym Sprincie. W trakcie tego spotkania praca planowana na pierwsze dni Sprintu jest rozpisywana na mniejsze porcje, często nie większe niż jeden dzień roboczy. Zespół Deweloperski samodzielnie organizuje się pod kątem wykonania pracy wynikającej z </a:t>
            </a:r>
            <a:r>
              <a:rPr lang="pl-PL" dirty="0" err="1"/>
              <a:t>Backlogu</a:t>
            </a:r>
            <a:r>
              <a:rPr lang="pl-PL" dirty="0"/>
              <a:t> Sprintu, zarówno podczas Planowania Sprintu, jak i zgodnie z potrzebami w trakcie Sprintu</a:t>
            </a:r>
          </a:p>
          <a:p>
            <a:pPr marL="0" indent="0">
              <a:buNone/>
            </a:pPr>
            <a:endParaRPr lang="pl-PL" b="1" u="sng" dirty="0"/>
          </a:p>
          <a:p>
            <a:pPr marL="0" indent="0">
              <a:buNone/>
            </a:pPr>
            <a:r>
              <a:rPr lang="pl-PL" dirty="0"/>
              <a:t>Zanim Planowanie Sprintu dobiegnie końca, Zespół Deweloperski powinien być w stanie wytłumaczyć Właścicielowi Produktu i </a:t>
            </a:r>
            <a:r>
              <a:rPr lang="pl-PL" dirty="0" err="1"/>
              <a:t>Scrum</a:t>
            </a:r>
            <a:r>
              <a:rPr lang="pl-PL" dirty="0"/>
              <a:t> Masterowi, w jaki sposób ma zamiar pracować, organizując się samodzielnie, by osiągnąć Cel Sprintu i wytworzyć oczekiwany Przyrost.</a:t>
            </a:r>
            <a:endParaRPr lang="en-GB" b="1" u="sng" dirty="0"/>
          </a:p>
        </p:txBody>
      </p:sp>
    </p:spTree>
    <p:extLst>
      <p:ext uri="{BB962C8B-B14F-4D97-AF65-F5344CB8AC3E}">
        <p14:creationId xmlns:p14="http://schemas.microsoft.com/office/powerpoint/2010/main" val="21086648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50FFE0F-3202-4680-9BE0-5816973A7736}"/>
              </a:ext>
            </a:extLst>
          </p:cNvPr>
          <p:cNvSpPr>
            <a:spLocks noGrp="1"/>
          </p:cNvSpPr>
          <p:nvPr>
            <p:ph type="title"/>
          </p:nvPr>
        </p:nvSpPr>
        <p:spPr/>
        <p:txBody>
          <a:bodyPr/>
          <a:lstStyle/>
          <a:p>
            <a:r>
              <a:rPr lang="pl-PL" dirty="0"/>
              <a:t>Cel Sprintu</a:t>
            </a:r>
            <a:endParaRPr lang="en-GB" dirty="0"/>
          </a:p>
        </p:txBody>
      </p:sp>
      <p:sp>
        <p:nvSpPr>
          <p:cNvPr id="3" name="Symbol zastępczy zawartości 2">
            <a:extLst>
              <a:ext uri="{FF2B5EF4-FFF2-40B4-BE49-F238E27FC236}">
                <a16:creationId xmlns:a16="http://schemas.microsoft.com/office/drawing/2014/main" id="{29E04125-5E6F-4FFD-9ECE-C5FA99B0C161}"/>
              </a:ext>
            </a:extLst>
          </p:cNvPr>
          <p:cNvSpPr>
            <a:spLocks noGrp="1"/>
          </p:cNvSpPr>
          <p:nvPr>
            <p:ph idx="1"/>
          </p:nvPr>
        </p:nvSpPr>
        <p:spPr/>
        <p:txBody>
          <a:bodyPr/>
          <a:lstStyle/>
          <a:p>
            <a:pPr marL="0" indent="0">
              <a:buNone/>
            </a:pPr>
            <a:r>
              <a:rPr lang="pl-PL" dirty="0"/>
              <a:t>Cel Sprintu to założenie, które ma zostać spełnione w ramach Sprintu poprzez implementację wybranych elementów </a:t>
            </a:r>
            <a:r>
              <a:rPr lang="pl-PL" dirty="0" err="1"/>
              <a:t>Backlogu</a:t>
            </a:r>
            <a:r>
              <a:rPr lang="pl-PL" dirty="0"/>
              <a:t> Produktu. </a:t>
            </a:r>
          </a:p>
          <a:p>
            <a:pPr marL="0" indent="0">
              <a:buNone/>
            </a:pPr>
            <a:endParaRPr lang="pl-PL" dirty="0"/>
          </a:p>
          <a:p>
            <a:pPr marL="0" indent="0">
              <a:buNone/>
            </a:pPr>
            <a:r>
              <a:rPr lang="pl-PL" dirty="0"/>
              <a:t>Zazwyczaj wybrane elementy </a:t>
            </a:r>
            <a:r>
              <a:rPr lang="pl-PL" dirty="0" err="1"/>
              <a:t>Backlogu</a:t>
            </a:r>
            <a:r>
              <a:rPr lang="pl-PL" dirty="0"/>
              <a:t> Sprintu stanowią spójną funkcję systemu, która może stać się Celem Sprintu.</a:t>
            </a:r>
          </a:p>
          <a:p>
            <a:pPr marL="0" indent="0">
              <a:buNone/>
            </a:pPr>
            <a:endParaRPr lang="pl-PL" dirty="0"/>
          </a:p>
          <a:p>
            <a:pPr marL="0" indent="0">
              <a:buNone/>
            </a:pPr>
            <a:r>
              <a:rPr lang="pl-PL" dirty="0"/>
              <a:t>Jeśli podczas Sprintu charakter prac okazuje się inny niż oczekiwał Zespół Deweloperski, Zespół Deweloperski podejmuje współpracę z Właścicielem Produktu, aby renegocjować zakres </a:t>
            </a:r>
            <a:r>
              <a:rPr lang="pl-PL" dirty="0" err="1"/>
              <a:t>Backlogu</a:t>
            </a:r>
            <a:r>
              <a:rPr lang="pl-PL" dirty="0"/>
              <a:t> Sprintu</a:t>
            </a:r>
            <a:endParaRPr lang="en-GB" dirty="0"/>
          </a:p>
        </p:txBody>
      </p:sp>
    </p:spTree>
    <p:extLst>
      <p:ext uri="{BB962C8B-B14F-4D97-AF65-F5344CB8AC3E}">
        <p14:creationId xmlns:p14="http://schemas.microsoft.com/office/powerpoint/2010/main" val="2482251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55F6392-3E3A-446A-B6CB-55A9EAD3128A}"/>
              </a:ext>
            </a:extLst>
          </p:cNvPr>
          <p:cNvSpPr>
            <a:spLocks noGrp="1"/>
          </p:cNvSpPr>
          <p:nvPr>
            <p:ph type="title"/>
          </p:nvPr>
        </p:nvSpPr>
        <p:spPr/>
        <p:txBody>
          <a:bodyPr/>
          <a:lstStyle/>
          <a:p>
            <a:r>
              <a:rPr lang="pl-PL" dirty="0"/>
              <a:t>Codzienny </a:t>
            </a:r>
            <a:r>
              <a:rPr lang="pl-PL" dirty="0" err="1"/>
              <a:t>Scrum</a:t>
            </a:r>
            <a:r>
              <a:rPr lang="pl-PL" dirty="0"/>
              <a:t> – </a:t>
            </a:r>
            <a:r>
              <a:rPr lang="pl-PL" dirty="0" err="1"/>
              <a:t>Daily</a:t>
            </a:r>
            <a:r>
              <a:rPr lang="pl-PL" dirty="0"/>
              <a:t> </a:t>
            </a:r>
            <a:r>
              <a:rPr lang="pl-PL" dirty="0" err="1"/>
              <a:t>Scrum</a:t>
            </a:r>
            <a:endParaRPr lang="en-GB" dirty="0"/>
          </a:p>
        </p:txBody>
      </p:sp>
      <p:sp>
        <p:nvSpPr>
          <p:cNvPr id="3" name="Symbol zastępczy zawartości 2">
            <a:extLst>
              <a:ext uri="{FF2B5EF4-FFF2-40B4-BE49-F238E27FC236}">
                <a16:creationId xmlns:a16="http://schemas.microsoft.com/office/drawing/2014/main" id="{E1935332-26EA-405C-873C-13EF2C53092E}"/>
              </a:ext>
            </a:extLst>
          </p:cNvPr>
          <p:cNvSpPr>
            <a:spLocks noGrp="1"/>
          </p:cNvSpPr>
          <p:nvPr>
            <p:ph idx="1"/>
          </p:nvPr>
        </p:nvSpPr>
        <p:spPr/>
        <p:txBody>
          <a:bodyPr>
            <a:normAutofit/>
          </a:bodyPr>
          <a:lstStyle/>
          <a:p>
            <a:r>
              <a:rPr lang="pl-PL" dirty="0"/>
              <a:t>Ograniczony czasowo do 15 minut</a:t>
            </a:r>
          </a:p>
          <a:p>
            <a:r>
              <a:rPr lang="pl-PL" dirty="0"/>
              <a:t>Organizowany codziennie dla zespołu developerskiego</a:t>
            </a:r>
          </a:p>
          <a:p>
            <a:r>
              <a:rPr lang="pl-PL" dirty="0"/>
              <a:t>Planowanie prac na najbliższe 24 godziny</a:t>
            </a:r>
          </a:p>
          <a:p>
            <a:r>
              <a:rPr lang="pl-PL" dirty="0"/>
              <a:t>Ocena postępu prac i porównanie trendu postępu</a:t>
            </a:r>
          </a:p>
          <a:p>
            <a:r>
              <a:rPr lang="pl-PL" dirty="0"/>
              <a:t>Może być prowadzony poprzez dyskusję lub zadawanie pytań np.:</a:t>
            </a:r>
          </a:p>
          <a:p>
            <a:pPr lvl="1"/>
            <a:r>
              <a:rPr lang="pl-PL" sz="1400" dirty="0"/>
              <a:t>Co zrobiłem wczoraj, co pomogło Zespołowi Deweloperskiemu przybliżyć się do osiągnięcia Celu Sprintu? </a:t>
            </a:r>
          </a:p>
          <a:p>
            <a:pPr lvl="1"/>
            <a:r>
              <a:rPr lang="pl-PL" sz="1400" dirty="0"/>
              <a:t>Co zrobię dzisiaj, co pomoże Zespołowi Deweloperskiemu przybliżyć się do osiągnięcia Celu Sprintu? </a:t>
            </a:r>
          </a:p>
          <a:p>
            <a:pPr lvl="1"/>
            <a:r>
              <a:rPr lang="pl-PL" sz="1400" dirty="0"/>
              <a:t>Czy widzę jakiekolwiek przeszkody mogące uniemożliwić mi lub Zespołowi Deweloperskiemu osiągnięcie Celu Sprintu? </a:t>
            </a:r>
          </a:p>
          <a:p>
            <a:r>
              <a:rPr lang="pl-PL" dirty="0"/>
              <a:t>Inne osoby mogą uczestniczyć w spotkaniu o ile nie zakłócają jego przebiegu</a:t>
            </a:r>
          </a:p>
        </p:txBody>
      </p:sp>
    </p:spTree>
    <p:extLst>
      <p:ext uri="{BB962C8B-B14F-4D97-AF65-F5344CB8AC3E}">
        <p14:creationId xmlns:p14="http://schemas.microsoft.com/office/powerpoint/2010/main" val="11819008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34AB300-824A-44C0-86AD-CEC7DA3CDC8C}"/>
              </a:ext>
            </a:extLst>
          </p:cNvPr>
          <p:cNvSpPr>
            <a:spLocks noGrp="1"/>
          </p:cNvSpPr>
          <p:nvPr>
            <p:ph type="title"/>
          </p:nvPr>
        </p:nvSpPr>
        <p:spPr/>
        <p:txBody>
          <a:bodyPr/>
          <a:lstStyle/>
          <a:p>
            <a:r>
              <a:rPr lang="pl-PL" dirty="0"/>
              <a:t>Przegląd Sprintu (Sprint </a:t>
            </a:r>
            <a:r>
              <a:rPr lang="pl-PL" dirty="0" err="1"/>
              <a:t>review</a:t>
            </a:r>
            <a:r>
              <a:rPr lang="pl-PL" dirty="0"/>
              <a:t>)</a:t>
            </a:r>
            <a:endParaRPr lang="en-GB" dirty="0"/>
          </a:p>
        </p:txBody>
      </p:sp>
      <p:sp>
        <p:nvSpPr>
          <p:cNvPr id="3" name="Symbol zastępczy zawartości 2">
            <a:extLst>
              <a:ext uri="{FF2B5EF4-FFF2-40B4-BE49-F238E27FC236}">
                <a16:creationId xmlns:a16="http://schemas.microsoft.com/office/drawing/2014/main" id="{3E6D760D-1BE9-497A-83F9-069505D4DAF9}"/>
              </a:ext>
            </a:extLst>
          </p:cNvPr>
          <p:cNvSpPr>
            <a:spLocks noGrp="1"/>
          </p:cNvSpPr>
          <p:nvPr>
            <p:ph idx="1"/>
          </p:nvPr>
        </p:nvSpPr>
        <p:spPr/>
        <p:txBody>
          <a:bodyPr/>
          <a:lstStyle/>
          <a:p>
            <a:pPr marL="0" indent="0">
              <a:buNone/>
            </a:pPr>
            <a:r>
              <a:rPr lang="pl-PL" dirty="0"/>
              <a:t>Przegląd Sprintu jest organizowany na zakończenie Sprintu w celu przeprowadzenia inspekcji Przyrostu i, jeśli zajdzie taka potrzeba, dostosowania </a:t>
            </a:r>
            <a:r>
              <a:rPr lang="pl-PL" dirty="0" err="1"/>
              <a:t>Backlogu</a:t>
            </a:r>
            <a:r>
              <a:rPr lang="pl-PL" dirty="0"/>
              <a:t> Produktu. Podczas Przeglądu Sprintu Zespół </a:t>
            </a:r>
            <a:r>
              <a:rPr lang="pl-PL" dirty="0" err="1"/>
              <a:t>Scrumowy</a:t>
            </a:r>
            <a:r>
              <a:rPr lang="pl-PL" dirty="0"/>
              <a:t> i interesariusze wspólnie analizują to, co zostało ukończone w Sprincie. </a:t>
            </a:r>
          </a:p>
          <a:p>
            <a:pPr marL="0" indent="0">
              <a:buNone/>
            </a:pPr>
            <a:endParaRPr lang="pl-PL" dirty="0"/>
          </a:p>
          <a:p>
            <a:pPr marL="0" indent="0">
              <a:buNone/>
            </a:pPr>
            <a:r>
              <a:rPr lang="pl-PL" dirty="0"/>
              <a:t>Przegląd Sprintu jest maksymalnie czterogodzinnym spotkaniem dla miesięcznego Sprintu i krótszym dla krótszych Sprintów. </a:t>
            </a:r>
            <a:endParaRPr lang="en-GB" dirty="0"/>
          </a:p>
        </p:txBody>
      </p:sp>
    </p:spTree>
    <p:extLst>
      <p:ext uri="{BB962C8B-B14F-4D97-AF65-F5344CB8AC3E}">
        <p14:creationId xmlns:p14="http://schemas.microsoft.com/office/powerpoint/2010/main" val="4462042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1C566A1-29BB-456D-80C8-9894AE7439EA}"/>
              </a:ext>
            </a:extLst>
          </p:cNvPr>
          <p:cNvSpPr>
            <a:spLocks noGrp="1"/>
          </p:cNvSpPr>
          <p:nvPr>
            <p:ph type="title"/>
          </p:nvPr>
        </p:nvSpPr>
        <p:spPr/>
        <p:txBody>
          <a:bodyPr/>
          <a:lstStyle/>
          <a:p>
            <a:r>
              <a:rPr lang="pl-PL" dirty="0"/>
              <a:t>Przegląd Sprintu (Sprint </a:t>
            </a:r>
            <a:r>
              <a:rPr lang="pl-PL" dirty="0" err="1"/>
              <a:t>review</a:t>
            </a:r>
            <a:r>
              <a:rPr lang="pl-PL" dirty="0"/>
              <a:t>)</a:t>
            </a:r>
            <a:endParaRPr lang="en-GB" dirty="0"/>
          </a:p>
        </p:txBody>
      </p:sp>
      <p:sp>
        <p:nvSpPr>
          <p:cNvPr id="3" name="Symbol zastępczy zawartości 2">
            <a:extLst>
              <a:ext uri="{FF2B5EF4-FFF2-40B4-BE49-F238E27FC236}">
                <a16:creationId xmlns:a16="http://schemas.microsoft.com/office/drawing/2014/main" id="{1AE26AA7-54C0-4DE3-A17A-2961BE8B2AE4}"/>
              </a:ext>
            </a:extLst>
          </p:cNvPr>
          <p:cNvSpPr>
            <a:spLocks noGrp="1"/>
          </p:cNvSpPr>
          <p:nvPr>
            <p:ph idx="1"/>
          </p:nvPr>
        </p:nvSpPr>
        <p:spPr/>
        <p:txBody>
          <a:bodyPr>
            <a:normAutofit fontScale="70000" lnSpcReduction="20000"/>
          </a:bodyPr>
          <a:lstStyle/>
          <a:p>
            <a:r>
              <a:rPr lang="pl-PL" dirty="0"/>
              <a:t>Obecni są Zespół </a:t>
            </a:r>
            <a:r>
              <a:rPr lang="pl-PL" dirty="0" err="1"/>
              <a:t>Scrumowy</a:t>
            </a:r>
            <a:r>
              <a:rPr lang="pl-PL" dirty="0"/>
              <a:t> oraz kluczowi interesariusze zaproszeni przez Właściciela Produktu. </a:t>
            </a:r>
          </a:p>
          <a:p>
            <a:r>
              <a:rPr lang="pl-PL" dirty="0"/>
              <a:t>Właściciel Produktu wyjaśnia, które elementy </a:t>
            </a:r>
            <a:r>
              <a:rPr lang="pl-PL" dirty="0" err="1"/>
              <a:t>Backlogu</a:t>
            </a:r>
            <a:r>
              <a:rPr lang="pl-PL" dirty="0"/>
              <a:t> Produktu zostały „Ukończone”, a które nie. </a:t>
            </a:r>
          </a:p>
          <a:p>
            <a:r>
              <a:rPr lang="pl-PL" dirty="0"/>
              <a:t>Zespół Deweloperski omawia, co poszło dobrze w trakcie Sprintu, jakie napotkano problemy oraz jak te problemy rozwiązano. </a:t>
            </a:r>
          </a:p>
          <a:p>
            <a:r>
              <a:rPr lang="pl-PL" dirty="0"/>
              <a:t>Zespół Deweloperski prezentuje „Ukończoną” pracę i odpowiada na pytania dotyczące Przyrostu. </a:t>
            </a:r>
          </a:p>
          <a:p>
            <a:r>
              <a:rPr lang="pl-PL" dirty="0"/>
              <a:t>Właściciel Produktu omawia </a:t>
            </a:r>
            <a:r>
              <a:rPr lang="pl-PL" dirty="0" err="1"/>
              <a:t>Backlog</a:t>
            </a:r>
            <a:r>
              <a:rPr lang="pl-PL" dirty="0"/>
              <a:t> Produktu w jego aktualnej postaci. Jeśli zachodzi taka potrzeba, przewiduje prawdopodobny termin zakończenia prac, biorąc pod uwagę dotychczasowe postępy. </a:t>
            </a:r>
          </a:p>
          <a:p>
            <a:r>
              <a:rPr lang="pl-PL" dirty="0"/>
              <a:t>Cała grupa wspólnie omawia kolejne kroki. W ten sposób Przegląd Sprintu dostarcza wartościowego wkładu w następujące po nim Planowanie Sprintu. </a:t>
            </a:r>
          </a:p>
          <a:p>
            <a:r>
              <a:rPr lang="pl-PL" dirty="0"/>
              <a:t>Dokonuje się przeglądu tego, jak rynek lub potencjalne zastosowanie produktu mogły się zmienić i co w tej sytuacji jest najbardziej wartościową rzeczą do zrobienia. </a:t>
            </a:r>
          </a:p>
          <a:p>
            <a:r>
              <a:rPr lang="pl-PL" dirty="0"/>
              <a:t>Rewiduje się czas, budżet, potencjalne możliwości i uwarunkowania rynkowe dla kolejnego przewidywanego wydania produktu</a:t>
            </a:r>
            <a:endParaRPr lang="en-GB" dirty="0"/>
          </a:p>
        </p:txBody>
      </p:sp>
    </p:spTree>
    <p:extLst>
      <p:ext uri="{BB962C8B-B14F-4D97-AF65-F5344CB8AC3E}">
        <p14:creationId xmlns:p14="http://schemas.microsoft.com/office/powerpoint/2010/main" val="38096675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416CB80-E334-472C-AA30-5F6AC1E9E640}"/>
              </a:ext>
            </a:extLst>
          </p:cNvPr>
          <p:cNvSpPr>
            <a:spLocks noGrp="1"/>
          </p:cNvSpPr>
          <p:nvPr>
            <p:ph type="title"/>
          </p:nvPr>
        </p:nvSpPr>
        <p:spPr/>
        <p:txBody>
          <a:bodyPr/>
          <a:lstStyle/>
          <a:p>
            <a:r>
              <a:rPr lang="pl-PL" dirty="0"/>
              <a:t>Retrospektywa sprintu (Sprint </a:t>
            </a:r>
            <a:r>
              <a:rPr lang="pl-PL" dirty="0" err="1"/>
              <a:t>Retrospective</a:t>
            </a:r>
            <a:r>
              <a:rPr lang="pl-PL" dirty="0"/>
              <a:t>)</a:t>
            </a:r>
            <a:endParaRPr lang="en-GB" dirty="0"/>
          </a:p>
        </p:txBody>
      </p:sp>
      <p:sp>
        <p:nvSpPr>
          <p:cNvPr id="3" name="Symbol zastępczy zawartości 2">
            <a:extLst>
              <a:ext uri="{FF2B5EF4-FFF2-40B4-BE49-F238E27FC236}">
                <a16:creationId xmlns:a16="http://schemas.microsoft.com/office/drawing/2014/main" id="{DD443E9F-9494-48AB-9168-B31F726D4A56}"/>
              </a:ext>
            </a:extLst>
          </p:cNvPr>
          <p:cNvSpPr>
            <a:spLocks noGrp="1"/>
          </p:cNvSpPr>
          <p:nvPr>
            <p:ph idx="1"/>
          </p:nvPr>
        </p:nvSpPr>
        <p:spPr/>
        <p:txBody>
          <a:bodyPr>
            <a:normAutofit fontScale="92500"/>
          </a:bodyPr>
          <a:lstStyle/>
          <a:p>
            <a:pPr marL="0" indent="0">
              <a:buNone/>
            </a:pPr>
            <a:r>
              <a:rPr lang="pl-PL" dirty="0"/>
              <a:t>Retrospektywa Sprintu jest okazją dla Zespołu </a:t>
            </a:r>
            <a:r>
              <a:rPr lang="pl-PL" dirty="0" err="1"/>
              <a:t>Scrumowego</a:t>
            </a:r>
            <a:r>
              <a:rPr lang="pl-PL" dirty="0"/>
              <a:t> do przeprowadzenia inspekcji swoich działań i opracowania planu usprawnień, który zostanie wcielony w życie w najbliższym Sprincie. </a:t>
            </a:r>
          </a:p>
          <a:p>
            <a:pPr marL="0" indent="0">
              <a:buNone/>
            </a:pPr>
            <a:endParaRPr lang="pl-PL" dirty="0"/>
          </a:p>
          <a:p>
            <a:pPr marL="0" indent="0">
              <a:buNone/>
            </a:pPr>
            <a:r>
              <a:rPr lang="pl-PL" dirty="0"/>
              <a:t>Retrospektywa Sprintu przeprowadzana jest po Przeglądzie, a przed kolejnym Planowaniem Sprintu. Trwa nie dłużej niż trzy godziny dla Sprintów miesięcznej długości.</a:t>
            </a:r>
          </a:p>
          <a:p>
            <a:pPr marL="0" indent="0">
              <a:buNone/>
            </a:pPr>
            <a:endParaRPr lang="pl-PL" dirty="0"/>
          </a:p>
          <a:p>
            <a:pPr marL="0" indent="0">
              <a:buNone/>
            </a:pPr>
            <a:r>
              <a:rPr lang="pl-PL" dirty="0"/>
              <a:t>Zanim Retrospektywa Sprintu dobiegnie końca, Zespół </a:t>
            </a:r>
            <a:r>
              <a:rPr lang="pl-PL" dirty="0" err="1"/>
              <a:t>Scrumowy</a:t>
            </a:r>
            <a:r>
              <a:rPr lang="pl-PL" dirty="0"/>
              <a:t> powinien zidentyfikować usprawnienia, które planuje wprowadzić w kolejnym Sprincie.</a:t>
            </a:r>
            <a:endParaRPr lang="en-GB" dirty="0"/>
          </a:p>
        </p:txBody>
      </p:sp>
    </p:spTree>
    <p:extLst>
      <p:ext uri="{BB962C8B-B14F-4D97-AF65-F5344CB8AC3E}">
        <p14:creationId xmlns:p14="http://schemas.microsoft.com/office/powerpoint/2010/main" val="2290972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43F4124-C108-49B2-BBD2-5C131B1B4F32}"/>
              </a:ext>
            </a:extLst>
          </p:cNvPr>
          <p:cNvSpPr>
            <a:spLocks noGrp="1"/>
          </p:cNvSpPr>
          <p:nvPr>
            <p:ph type="title"/>
          </p:nvPr>
        </p:nvSpPr>
        <p:spPr/>
        <p:txBody>
          <a:bodyPr/>
          <a:lstStyle/>
          <a:p>
            <a:r>
              <a:rPr lang="pl-PL" dirty="0"/>
              <a:t>Definicja </a:t>
            </a:r>
            <a:r>
              <a:rPr lang="pl-PL" dirty="0" err="1"/>
              <a:t>Scruma</a:t>
            </a:r>
            <a:r>
              <a:rPr lang="pl-PL" dirty="0"/>
              <a:t> </a:t>
            </a:r>
            <a:r>
              <a:rPr lang="pl-PL" dirty="0" err="1"/>
              <a:t>cz</a:t>
            </a:r>
            <a:r>
              <a:rPr lang="pl-PL" dirty="0"/>
              <a:t> 2.</a:t>
            </a:r>
            <a:endParaRPr lang="en-GB" dirty="0"/>
          </a:p>
        </p:txBody>
      </p:sp>
      <p:sp>
        <p:nvSpPr>
          <p:cNvPr id="3" name="Symbol zastępczy zawartości 2">
            <a:extLst>
              <a:ext uri="{FF2B5EF4-FFF2-40B4-BE49-F238E27FC236}">
                <a16:creationId xmlns:a16="http://schemas.microsoft.com/office/drawing/2014/main" id="{76BC9812-0C10-4947-B2BF-DDB437963665}"/>
              </a:ext>
            </a:extLst>
          </p:cNvPr>
          <p:cNvSpPr>
            <a:spLocks noGrp="1"/>
          </p:cNvSpPr>
          <p:nvPr>
            <p:ph idx="1"/>
          </p:nvPr>
        </p:nvSpPr>
        <p:spPr/>
        <p:txBody>
          <a:bodyPr/>
          <a:lstStyle/>
          <a:p>
            <a:pPr marL="0" indent="0">
              <a:buNone/>
            </a:pPr>
            <a:r>
              <a:rPr lang="pl-PL" b="1" u="sng" dirty="0" err="1"/>
              <a:t>Scrum</a:t>
            </a:r>
            <a:r>
              <a:rPr lang="pl-PL" dirty="0"/>
              <a:t> to ramy postępowania, które są wykorzystywane w zarządzaniu wytwarzaniem złożonych produktów od początku lat dziewięćdziesiątych. </a:t>
            </a:r>
            <a:r>
              <a:rPr lang="pl-PL" dirty="0" err="1"/>
              <a:t>Scrum</a:t>
            </a:r>
            <a:r>
              <a:rPr lang="pl-PL" dirty="0"/>
              <a:t> nie jest procesem czy techniką wytwórczą, czy też wyczerpującym opisem sposobu działania. Definiuje jedynie ogólne reguły postępowania, w obrębie których możliwe jest stosowanie różnego rodzaju procesów i technik. </a:t>
            </a:r>
            <a:r>
              <a:rPr lang="pl-PL" dirty="0" err="1"/>
              <a:t>Scrum</a:t>
            </a:r>
            <a:r>
              <a:rPr lang="pl-PL" dirty="0"/>
              <a:t> obnaża względną skuteczność wykorzystywanych metod zarządzania produktem i sposobów wykonywania pracy tak, by można było w sposób ciągły doskonalić produkt, zespół oraz środowisko pracy.</a:t>
            </a:r>
            <a:endParaRPr lang="en-GB" dirty="0"/>
          </a:p>
        </p:txBody>
      </p:sp>
    </p:spTree>
    <p:extLst>
      <p:ext uri="{BB962C8B-B14F-4D97-AF65-F5344CB8AC3E}">
        <p14:creationId xmlns:p14="http://schemas.microsoft.com/office/powerpoint/2010/main" val="24804003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D3533F9-A67D-41E8-9837-C82A5AC447A3}"/>
              </a:ext>
            </a:extLst>
          </p:cNvPr>
          <p:cNvSpPr>
            <a:spLocks noGrp="1"/>
          </p:cNvSpPr>
          <p:nvPr>
            <p:ph type="title"/>
          </p:nvPr>
        </p:nvSpPr>
        <p:spPr/>
        <p:txBody>
          <a:bodyPr/>
          <a:lstStyle/>
          <a:p>
            <a:r>
              <a:rPr lang="pl-PL" dirty="0"/>
              <a:t>Cele retrospektywy sprintu</a:t>
            </a:r>
            <a:endParaRPr lang="en-GB" dirty="0"/>
          </a:p>
        </p:txBody>
      </p:sp>
      <p:sp>
        <p:nvSpPr>
          <p:cNvPr id="3" name="Symbol zastępczy zawartości 2">
            <a:extLst>
              <a:ext uri="{FF2B5EF4-FFF2-40B4-BE49-F238E27FC236}">
                <a16:creationId xmlns:a16="http://schemas.microsoft.com/office/drawing/2014/main" id="{8A720B88-3869-4561-9BFB-2398DE7AFA6F}"/>
              </a:ext>
            </a:extLst>
          </p:cNvPr>
          <p:cNvSpPr>
            <a:spLocks noGrp="1"/>
          </p:cNvSpPr>
          <p:nvPr>
            <p:ph idx="1"/>
          </p:nvPr>
        </p:nvSpPr>
        <p:spPr/>
        <p:txBody>
          <a:bodyPr/>
          <a:lstStyle/>
          <a:p>
            <a:r>
              <a:rPr lang="pl-PL" dirty="0"/>
              <a:t>sprawdzenie, co działo się w ostatnim Sprincie, biorąc pod uwagę ludzi, relacje, proces i narzędzia, </a:t>
            </a:r>
          </a:p>
          <a:p>
            <a:r>
              <a:rPr lang="pl-PL" dirty="0"/>
              <a:t>zidentyfikowanie i uporządkowanie istotnych elementów, które sprawdziły się w działaniu oraz tych, które kwalifikują się do usprawnienia, </a:t>
            </a:r>
          </a:p>
          <a:p>
            <a:r>
              <a:rPr lang="pl-PL" dirty="0"/>
              <a:t>stworzenie planu wprowadzania w życie usprawnień sposobu wykonywania pracy przez Zespół </a:t>
            </a:r>
            <a:r>
              <a:rPr lang="pl-PL" dirty="0" err="1"/>
              <a:t>Scrumowy</a:t>
            </a:r>
            <a:r>
              <a:rPr lang="pl-PL" dirty="0"/>
              <a:t>.</a:t>
            </a:r>
            <a:endParaRPr lang="en-GB" dirty="0"/>
          </a:p>
        </p:txBody>
      </p:sp>
    </p:spTree>
    <p:extLst>
      <p:ext uri="{BB962C8B-B14F-4D97-AF65-F5344CB8AC3E}">
        <p14:creationId xmlns:p14="http://schemas.microsoft.com/office/powerpoint/2010/main" val="34965291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4F616E46-8089-4D14-8648-CFABA5D573D2}"/>
              </a:ext>
            </a:extLst>
          </p:cNvPr>
          <p:cNvSpPr>
            <a:spLocks noGrp="1"/>
          </p:cNvSpPr>
          <p:nvPr>
            <p:ph type="ctrTitle"/>
          </p:nvPr>
        </p:nvSpPr>
        <p:spPr/>
        <p:txBody>
          <a:bodyPr/>
          <a:lstStyle/>
          <a:p>
            <a:r>
              <a:rPr lang="pl-PL" dirty="0"/>
              <a:t>Artefakty </a:t>
            </a:r>
            <a:r>
              <a:rPr lang="pl-PL" dirty="0" err="1"/>
              <a:t>Scruma</a:t>
            </a:r>
            <a:endParaRPr lang="en-GB" dirty="0"/>
          </a:p>
        </p:txBody>
      </p:sp>
      <p:sp>
        <p:nvSpPr>
          <p:cNvPr id="5" name="Podtytuł 4">
            <a:extLst>
              <a:ext uri="{FF2B5EF4-FFF2-40B4-BE49-F238E27FC236}">
                <a16:creationId xmlns:a16="http://schemas.microsoft.com/office/drawing/2014/main" id="{9B4C474F-6568-4775-A5F6-BBC3EB260158}"/>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18489205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03157B4-054A-47AA-A727-17C17409550C}"/>
              </a:ext>
            </a:extLst>
          </p:cNvPr>
          <p:cNvSpPr>
            <a:spLocks noGrp="1"/>
          </p:cNvSpPr>
          <p:nvPr>
            <p:ph type="title"/>
          </p:nvPr>
        </p:nvSpPr>
        <p:spPr/>
        <p:txBody>
          <a:bodyPr/>
          <a:lstStyle/>
          <a:p>
            <a:r>
              <a:rPr lang="pl-PL" dirty="0"/>
              <a:t>Artefakty </a:t>
            </a:r>
            <a:r>
              <a:rPr lang="pl-PL" dirty="0" err="1"/>
              <a:t>scruma</a:t>
            </a:r>
            <a:endParaRPr lang="en-GB" dirty="0"/>
          </a:p>
        </p:txBody>
      </p:sp>
      <p:sp>
        <p:nvSpPr>
          <p:cNvPr id="3" name="Symbol zastępczy zawartości 2">
            <a:extLst>
              <a:ext uri="{FF2B5EF4-FFF2-40B4-BE49-F238E27FC236}">
                <a16:creationId xmlns:a16="http://schemas.microsoft.com/office/drawing/2014/main" id="{4938E1E3-207F-43C6-A465-9B1D4D2DA956}"/>
              </a:ext>
            </a:extLst>
          </p:cNvPr>
          <p:cNvSpPr>
            <a:spLocks noGrp="1"/>
          </p:cNvSpPr>
          <p:nvPr>
            <p:ph idx="1"/>
          </p:nvPr>
        </p:nvSpPr>
        <p:spPr/>
        <p:txBody>
          <a:bodyPr/>
          <a:lstStyle/>
          <a:p>
            <a:pPr marL="0" indent="0">
              <a:buNone/>
            </a:pPr>
            <a:r>
              <a:rPr lang="pl-PL" dirty="0"/>
              <a:t>Artefakty </a:t>
            </a:r>
            <a:r>
              <a:rPr lang="pl-PL" dirty="0" err="1"/>
              <a:t>Scruma</a:t>
            </a:r>
            <a:r>
              <a:rPr lang="pl-PL" dirty="0"/>
              <a:t> reprezentują pracę lub wartość, w celu uzyskania przejrzystości i stworzenia okazji do dokonania inspekcji i adaptacji. Są one zaprojektowane w taki sposób, by zwiększać dostępność i czytelność kluczowych informacji tak, by wszyscy zainteresowani rozumieli dany artefakt w taki sam sposób.</a:t>
            </a:r>
            <a:endParaRPr lang="en-GB" dirty="0"/>
          </a:p>
        </p:txBody>
      </p:sp>
    </p:spTree>
    <p:extLst>
      <p:ext uri="{BB962C8B-B14F-4D97-AF65-F5344CB8AC3E}">
        <p14:creationId xmlns:p14="http://schemas.microsoft.com/office/powerpoint/2010/main" val="37615652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EA45959-7847-4B59-9140-4A375CE68BE9}"/>
              </a:ext>
            </a:extLst>
          </p:cNvPr>
          <p:cNvSpPr>
            <a:spLocks noGrp="1"/>
          </p:cNvSpPr>
          <p:nvPr>
            <p:ph type="title"/>
          </p:nvPr>
        </p:nvSpPr>
        <p:spPr/>
        <p:txBody>
          <a:bodyPr/>
          <a:lstStyle/>
          <a:p>
            <a:r>
              <a:rPr lang="pl-PL" dirty="0"/>
              <a:t>Artefakty </a:t>
            </a:r>
            <a:r>
              <a:rPr lang="pl-PL" dirty="0" err="1"/>
              <a:t>scruma</a:t>
            </a:r>
            <a:endParaRPr lang="en-GB" dirty="0"/>
          </a:p>
        </p:txBody>
      </p:sp>
      <p:sp>
        <p:nvSpPr>
          <p:cNvPr id="3" name="Symbol zastępczy zawartości 2">
            <a:extLst>
              <a:ext uri="{FF2B5EF4-FFF2-40B4-BE49-F238E27FC236}">
                <a16:creationId xmlns:a16="http://schemas.microsoft.com/office/drawing/2014/main" id="{602679F2-5732-4A51-B977-19B864F4376E}"/>
              </a:ext>
            </a:extLst>
          </p:cNvPr>
          <p:cNvSpPr>
            <a:spLocks noGrp="1"/>
          </p:cNvSpPr>
          <p:nvPr>
            <p:ph idx="1"/>
          </p:nvPr>
        </p:nvSpPr>
        <p:spPr/>
        <p:txBody>
          <a:bodyPr/>
          <a:lstStyle/>
          <a:p>
            <a:r>
              <a:rPr lang="pl-PL" dirty="0" err="1"/>
              <a:t>Backlog</a:t>
            </a:r>
            <a:r>
              <a:rPr lang="pl-PL" dirty="0"/>
              <a:t> Produktu</a:t>
            </a:r>
          </a:p>
          <a:p>
            <a:r>
              <a:rPr lang="pl-PL" dirty="0" err="1"/>
              <a:t>Backlog</a:t>
            </a:r>
            <a:r>
              <a:rPr lang="pl-PL" dirty="0"/>
              <a:t> Sprintu</a:t>
            </a:r>
          </a:p>
          <a:p>
            <a:r>
              <a:rPr lang="pl-PL" dirty="0"/>
              <a:t>Przyrost</a:t>
            </a:r>
            <a:endParaRPr lang="en-GB" dirty="0"/>
          </a:p>
        </p:txBody>
      </p:sp>
    </p:spTree>
    <p:extLst>
      <p:ext uri="{BB962C8B-B14F-4D97-AF65-F5344CB8AC3E}">
        <p14:creationId xmlns:p14="http://schemas.microsoft.com/office/powerpoint/2010/main" val="9790003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C0C2C51-781D-436A-A49A-B93F1E981744}"/>
              </a:ext>
            </a:extLst>
          </p:cNvPr>
          <p:cNvSpPr>
            <a:spLocks noGrp="1"/>
          </p:cNvSpPr>
          <p:nvPr>
            <p:ph type="title"/>
          </p:nvPr>
        </p:nvSpPr>
        <p:spPr/>
        <p:txBody>
          <a:bodyPr/>
          <a:lstStyle/>
          <a:p>
            <a:r>
              <a:rPr lang="pl-PL" dirty="0"/>
              <a:t>Definicja ukończenia</a:t>
            </a:r>
            <a:endParaRPr lang="en-GB" dirty="0"/>
          </a:p>
        </p:txBody>
      </p:sp>
      <p:sp>
        <p:nvSpPr>
          <p:cNvPr id="3" name="Symbol zastępczy zawartości 2">
            <a:extLst>
              <a:ext uri="{FF2B5EF4-FFF2-40B4-BE49-F238E27FC236}">
                <a16:creationId xmlns:a16="http://schemas.microsoft.com/office/drawing/2014/main" id="{78347C6B-9CA7-4258-ABE0-CA2A18BF7D20}"/>
              </a:ext>
            </a:extLst>
          </p:cNvPr>
          <p:cNvSpPr>
            <a:spLocks noGrp="1"/>
          </p:cNvSpPr>
          <p:nvPr>
            <p:ph idx="1"/>
          </p:nvPr>
        </p:nvSpPr>
        <p:spPr/>
        <p:txBody>
          <a:bodyPr/>
          <a:lstStyle/>
          <a:p>
            <a:pPr marL="0" indent="0">
              <a:buNone/>
            </a:pPr>
            <a:r>
              <a:rPr lang="pl-PL" dirty="0"/>
              <a:t>Kiedy element </a:t>
            </a:r>
            <a:r>
              <a:rPr lang="pl-PL" dirty="0" err="1"/>
              <a:t>Backlogu</a:t>
            </a:r>
            <a:r>
              <a:rPr lang="pl-PL" dirty="0"/>
              <a:t> Produktu albo Przyrost jest nazywany „Ukończonym”, wszyscy muszą rozumieć, co to właściwie oznacza. Mimo, że stan ten może różnić się znacznie pomiędzy Zespołami </a:t>
            </a:r>
            <a:r>
              <a:rPr lang="pl-PL" dirty="0" err="1"/>
              <a:t>Scrumowymi</a:t>
            </a:r>
            <a:r>
              <a:rPr lang="pl-PL" dirty="0"/>
              <a:t>, w celu zapewnienia przejrzystości wszyscy członkowie danego zespołu muszą mieć wspólne rozumienie, co oznacza stwierdzenie, że praca została ukończona. Tym właśnie jest definicja Ukończenia (ang. </a:t>
            </a:r>
            <a:r>
              <a:rPr lang="pl-PL" dirty="0" err="1"/>
              <a:t>definition</a:t>
            </a:r>
            <a:r>
              <a:rPr lang="pl-PL" dirty="0"/>
              <a:t> of „</a:t>
            </a:r>
            <a:r>
              <a:rPr lang="pl-PL" dirty="0" err="1"/>
              <a:t>Done</a:t>
            </a:r>
            <a:r>
              <a:rPr lang="pl-PL" dirty="0"/>
              <a:t>”)</a:t>
            </a:r>
            <a:endParaRPr lang="en-GB" dirty="0"/>
          </a:p>
        </p:txBody>
      </p:sp>
    </p:spTree>
    <p:extLst>
      <p:ext uri="{BB962C8B-B14F-4D97-AF65-F5344CB8AC3E}">
        <p14:creationId xmlns:p14="http://schemas.microsoft.com/office/powerpoint/2010/main" val="4790451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5FC65B2-0890-424B-BDDB-2C39F73D5DE3}"/>
              </a:ext>
            </a:extLst>
          </p:cNvPr>
          <p:cNvSpPr>
            <a:spLocks noGrp="1"/>
          </p:cNvSpPr>
          <p:nvPr>
            <p:ph type="title"/>
          </p:nvPr>
        </p:nvSpPr>
        <p:spPr/>
        <p:txBody>
          <a:bodyPr/>
          <a:lstStyle/>
          <a:p>
            <a:r>
              <a:rPr lang="pl-PL" dirty="0" err="1"/>
              <a:t>Scrum</a:t>
            </a:r>
            <a:r>
              <a:rPr lang="pl-PL" dirty="0"/>
              <a:t> Guide</a:t>
            </a:r>
            <a:endParaRPr lang="en-GB" dirty="0"/>
          </a:p>
        </p:txBody>
      </p:sp>
      <p:sp>
        <p:nvSpPr>
          <p:cNvPr id="3" name="Symbol zastępczy zawartości 2">
            <a:extLst>
              <a:ext uri="{FF2B5EF4-FFF2-40B4-BE49-F238E27FC236}">
                <a16:creationId xmlns:a16="http://schemas.microsoft.com/office/drawing/2014/main" id="{969F2AAB-3B63-4CDB-AF97-00CC6E58823D}"/>
              </a:ext>
            </a:extLst>
          </p:cNvPr>
          <p:cNvSpPr>
            <a:spLocks noGrp="1"/>
          </p:cNvSpPr>
          <p:nvPr>
            <p:ph idx="1"/>
          </p:nvPr>
        </p:nvSpPr>
        <p:spPr/>
        <p:txBody>
          <a:bodyPr/>
          <a:lstStyle/>
          <a:p>
            <a:pPr marL="0" indent="0">
              <a:buNone/>
            </a:pPr>
            <a:r>
              <a:rPr lang="en-GB" dirty="0">
                <a:hlinkClick r:id="rId2"/>
              </a:rPr>
              <a:t>https://www.scrumguides.org/docs/scrumguide/v2017/2017-Scrum-Guide-US.pdf</a:t>
            </a:r>
            <a:endParaRPr lang="en-GB" dirty="0"/>
          </a:p>
        </p:txBody>
      </p:sp>
    </p:spTree>
    <p:extLst>
      <p:ext uri="{BB962C8B-B14F-4D97-AF65-F5344CB8AC3E}">
        <p14:creationId xmlns:p14="http://schemas.microsoft.com/office/powerpoint/2010/main" val="3647132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79A096F-4124-4542-B4B4-907C25A8FC08}"/>
              </a:ext>
            </a:extLst>
          </p:cNvPr>
          <p:cNvSpPr>
            <a:spLocks noGrp="1"/>
          </p:cNvSpPr>
          <p:nvPr>
            <p:ph type="title"/>
          </p:nvPr>
        </p:nvSpPr>
        <p:spPr/>
        <p:txBody>
          <a:bodyPr/>
          <a:lstStyle/>
          <a:p>
            <a:r>
              <a:rPr lang="pl-PL" dirty="0"/>
              <a:t>Elementy składowe </a:t>
            </a:r>
            <a:r>
              <a:rPr lang="pl-PL" dirty="0" err="1"/>
              <a:t>Scruma</a:t>
            </a:r>
            <a:endParaRPr lang="en-GB" dirty="0"/>
          </a:p>
        </p:txBody>
      </p:sp>
      <p:sp>
        <p:nvSpPr>
          <p:cNvPr id="3" name="Symbol zastępczy zawartości 2">
            <a:extLst>
              <a:ext uri="{FF2B5EF4-FFF2-40B4-BE49-F238E27FC236}">
                <a16:creationId xmlns:a16="http://schemas.microsoft.com/office/drawing/2014/main" id="{98CB8001-E35F-42DB-81BD-8E807AC21944}"/>
              </a:ext>
            </a:extLst>
          </p:cNvPr>
          <p:cNvSpPr>
            <a:spLocks noGrp="1"/>
          </p:cNvSpPr>
          <p:nvPr>
            <p:ph idx="1"/>
          </p:nvPr>
        </p:nvSpPr>
        <p:spPr/>
        <p:txBody>
          <a:bodyPr/>
          <a:lstStyle/>
          <a:p>
            <a:r>
              <a:rPr lang="pl-PL" dirty="0"/>
              <a:t>Zespoły </a:t>
            </a:r>
            <a:r>
              <a:rPr lang="pl-PL" dirty="0" err="1"/>
              <a:t>Scrumowe</a:t>
            </a:r>
            <a:r>
              <a:rPr lang="pl-PL" dirty="0"/>
              <a:t> oraz związane z nimi role, </a:t>
            </a:r>
          </a:p>
          <a:p>
            <a:r>
              <a:rPr lang="pl-PL" dirty="0"/>
              <a:t>wydarzenia, </a:t>
            </a:r>
          </a:p>
          <a:p>
            <a:r>
              <a:rPr lang="pl-PL" dirty="0"/>
              <a:t>Artefakty,</a:t>
            </a:r>
          </a:p>
          <a:p>
            <a:r>
              <a:rPr lang="pl-PL" dirty="0"/>
              <a:t>reguły</a:t>
            </a:r>
            <a:endParaRPr lang="en-GB" dirty="0"/>
          </a:p>
        </p:txBody>
      </p:sp>
    </p:spTree>
    <p:extLst>
      <p:ext uri="{BB962C8B-B14F-4D97-AF65-F5344CB8AC3E}">
        <p14:creationId xmlns:p14="http://schemas.microsoft.com/office/powerpoint/2010/main" val="4289620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3813886-875B-4853-AEC2-EFEF76A3E4CD}"/>
              </a:ext>
            </a:extLst>
          </p:cNvPr>
          <p:cNvSpPr>
            <a:spLocks noGrp="1"/>
          </p:cNvSpPr>
          <p:nvPr>
            <p:ph type="title"/>
          </p:nvPr>
        </p:nvSpPr>
        <p:spPr/>
        <p:txBody>
          <a:bodyPr/>
          <a:lstStyle/>
          <a:p>
            <a:r>
              <a:rPr lang="pl-PL" dirty="0"/>
              <a:t>Zastosowanie </a:t>
            </a:r>
            <a:r>
              <a:rPr lang="pl-PL" dirty="0" err="1"/>
              <a:t>Scruma</a:t>
            </a:r>
            <a:endParaRPr lang="en-GB" dirty="0"/>
          </a:p>
        </p:txBody>
      </p:sp>
      <p:sp>
        <p:nvSpPr>
          <p:cNvPr id="3" name="Symbol zastępczy zawartości 2">
            <a:extLst>
              <a:ext uri="{FF2B5EF4-FFF2-40B4-BE49-F238E27FC236}">
                <a16:creationId xmlns:a16="http://schemas.microsoft.com/office/drawing/2014/main" id="{A8CBD526-43B9-47B1-AD8F-CD01FEEC2F18}"/>
              </a:ext>
            </a:extLst>
          </p:cNvPr>
          <p:cNvSpPr>
            <a:spLocks noGrp="1"/>
          </p:cNvSpPr>
          <p:nvPr>
            <p:ph idx="1"/>
          </p:nvPr>
        </p:nvSpPr>
        <p:spPr/>
        <p:txBody>
          <a:bodyPr/>
          <a:lstStyle/>
          <a:p>
            <a:r>
              <a:rPr lang="pl-PL" dirty="0"/>
              <a:t>odkrywanie i identyfikowanie rentowności rynków, technologii i potencjału produktów,</a:t>
            </a:r>
          </a:p>
          <a:p>
            <a:r>
              <a:rPr lang="pl-PL" dirty="0"/>
              <a:t>tworzenie i rozbudowa produktów, </a:t>
            </a:r>
          </a:p>
          <a:p>
            <a:r>
              <a:rPr lang="pl-PL" dirty="0"/>
              <a:t>wprowadzanie na rynek produktów i ich rozszerzeń, nawet wielokrotnie każdego dnia, </a:t>
            </a:r>
          </a:p>
          <a:p>
            <a:r>
              <a:rPr lang="pl-PL" dirty="0"/>
              <a:t>rozwijanie i utrzymywania środowisk typu </a:t>
            </a:r>
            <a:r>
              <a:rPr lang="pl-PL" dirty="0" err="1"/>
              <a:t>cloud</a:t>
            </a:r>
            <a:r>
              <a:rPr lang="pl-PL" dirty="0"/>
              <a:t> (online, bezpiecznych, dostępnych na żądanie) oraz innych środowisk operacyjnych do zastosowań produktowych, </a:t>
            </a:r>
          </a:p>
          <a:p>
            <a:r>
              <a:rPr lang="pl-PL" dirty="0"/>
              <a:t>utrzymywanie i modernizacja produktów.</a:t>
            </a:r>
            <a:endParaRPr lang="en-GB" dirty="0"/>
          </a:p>
        </p:txBody>
      </p:sp>
    </p:spTree>
    <p:extLst>
      <p:ext uri="{BB962C8B-B14F-4D97-AF65-F5344CB8AC3E}">
        <p14:creationId xmlns:p14="http://schemas.microsoft.com/office/powerpoint/2010/main" val="3023614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545FACE-88F6-425C-B8B7-014BFE964F3A}"/>
              </a:ext>
            </a:extLst>
          </p:cNvPr>
          <p:cNvSpPr>
            <a:spLocks noGrp="1"/>
          </p:cNvSpPr>
          <p:nvPr>
            <p:ph type="title"/>
          </p:nvPr>
        </p:nvSpPr>
        <p:spPr/>
        <p:txBody>
          <a:bodyPr/>
          <a:lstStyle/>
          <a:p>
            <a:r>
              <a:rPr lang="pl-PL" dirty="0"/>
              <a:t>Teoria </a:t>
            </a:r>
            <a:r>
              <a:rPr lang="pl-PL" dirty="0" err="1"/>
              <a:t>Scruma</a:t>
            </a:r>
            <a:endParaRPr lang="en-GB" dirty="0"/>
          </a:p>
        </p:txBody>
      </p:sp>
      <p:sp>
        <p:nvSpPr>
          <p:cNvPr id="3" name="Symbol zastępczy zawartości 2">
            <a:extLst>
              <a:ext uri="{FF2B5EF4-FFF2-40B4-BE49-F238E27FC236}">
                <a16:creationId xmlns:a16="http://schemas.microsoft.com/office/drawing/2014/main" id="{2724643F-66CB-48F8-B003-10A5286071E1}"/>
              </a:ext>
            </a:extLst>
          </p:cNvPr>
          <p:cNvSpPr>
            <a:spLocks noGrp="1"/>
          </p:cNvSpPr>
          <p:nvPr>
            <p:ph idx="1"/>
          </p:nvPr>
        </p:nvSpPr>
        <p:spPr/>
        <p:txBody>
          <a:bodyPr/>
          <a:lstStyle/>
          <a:p>
            <a:pPr marL="0" indent="0">
              <a:buNone/>
            </a:pPr>
            <a:r>
              <a:rPr lang="pl-PL" dirty="0" err="1"/>
              <a:t>Scrum</a:t>
            </a:r>
            <a:r>
              <a:rPr lang="pl-PL" dirty="0"/>
              <a:t> został osadzony w teorii empirycznej kontroli procesu. Wykorzystuje podejście iteracyjne i przyrostowe w celu zwiększenia przewidywalności i lepszej kontroli ryzyka. Empiryczna kontrola procesu opiera się na trzech filarach: </a:t>
            </a:r>
          </a:p>
          <a:p>
            <a:r>
              <a:rPr lang="pl-PL" dirty="0"/>
              <a:t>przejrzystości, </a:t>
            </a:r>
          </a:p>
          <a:p>
            <a:r>
              <a:rPr lang="pl-PL" dirty="0"/>
              <a:t>inspekcji </a:t>
            </a:r>
          </a:p>
          <a:p>
            <a:r>
              <a:rPr lang="pl-PL" dirty="0"/>
              <a:t>adaptacji.</a:t>
            </a:r>
            <a:endParaRPr lang="en-GB" dirty="0"/>
          </a:p>
        </p:txBody>
      </p:sp>
    </p:spTree>
    <p:extLst>
      <p:ext uri="{BB962C8B-B14F-4D97-AF65-F5344CB8AC3E}">
        <p14:creationId xmlns:p14="http://schemas.microsoft.com/office/powerpoint/2010/main" val="3147915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5E42BD1-3543-4542-9E10-5221A4ED0B90}"/>
              </a:ext>
            </a:extLst>
          </p:cNvPr>
          <p:cNvSpPr>
            <a:spLocks noGrp="1"/>
          </p:cNvSpPr>
          <p:nvPr>
            <p:ph type="title"/>
          </p:nvPr>
        </p:nvSpPr>
        <p:spPr/>
        <p:txBody>
          <a:bodyPr/>
          <a:lstStyle/>
          <a:p>
            <a:r>
              <a:rPr lang="pl-PL" dirty="0"/>
              <a:t>Przejrzystość</a:t>
            </a:r>
            <a:endParaRPr lang="en-GB" dirty="0"/>
          </a:p>
        </p:txBody>
      </p:sp>
      <p:sp>
        <p:nvSpPr>
          <p:cNvPr id="3" name="Symbol zastępczy zawartości 2">
            <a:extLst>
              <a:ext uri="{FF2B5EF4-FFF2-40B4-BE49-F238E27FC236}">
                <a16:creationId xmlns:a16="http://schemas.microsoft.com/office/drawing/2014/main" id="{0CE4E90E-F2ED-4C4E-85C7-84FAB9321D11}"/>
              </a:ext>
            </a:extLst>
          </p:cNvPr>
          <p:cNvSpPr>
            <a:spLocks noGrp="1"/>
          </p:cNvSpPr>
          <p:nvPr>
            <p:ph idx="1"/>
          </p:nvPr>
        </p:nvSpPr>
        <p:spPr/>
        <p:txBody>
          <a:bodyPr/>
          <a:lstStyle/>
          <a:p>
            <a:pPr marL="0" indent="0">
              <a:buNone/>
            </a:pPr>
            <a:r>
              <a:rPr lang="pl-PL" dirty="0"/>
              <a:t>Wszystkie istotne aspekty procesu muszą być widoczne dla osób odpowiedzialnych za osiągane rezultaty. Reguła przejrzystości wymaga, by aspekty te były opisane wspólnymi dla osób zaangażowanych standardami, tak by wszyscy obserwatorzy tak samo rozumieli to, co obserwują. </a:t>
            </a:r>
          </a:p>
          <a:p>
            <a:pPr marL="0" indent="0">
              <a:buNone/>
            </a:pPr>
            <a:endParaRPr lang="pl-PL" dirty="0"/>
          </a:p>
          <a:p>
            <a:pPr marL="0" indent="0">
              <a:buNone/>
            </a:pPr>
            <a:endParaRPr lang="pl-PL" dirty="0"/>
          </a:p>
          <a:p>
            <a:r>
              <a:rPr lang="pl-PL" sz="1800" dirty="0"/>
              <a:t>uczestnicy danego procesu muszą posługiwać się wspólnym nazewnictwem elementów tego procesu, </a:t>
            </a:r>
          </a:p>
          <a:p>
            <a:r>
              <a:rPr lang="pl-PL" sz="1800" dirty="0"/>
              <a:t>osoby wykonujące pracę i osoby akceptujące wyniki tej pracy muszą posługiwać się wspólną definicją „Ukończonej” (ang. „</a:t>
            </a:r>
            <a:r>
              <a:rPr lang="pl-PL" sz="1800" dirty="0" err="1"/>
              <a:t>Done</a:t>
            </a:r>
            <a:r>
              <a:rPr lang="pl-PL" sz="1800" dirty="0"/>
              <a:t>”) pracy</a:t>
            </a:r>
            <a:endParaRPr lang="en-GB" sz="1800" dirty="0"/>
          </a:p>
        </p:txBody>
      </p:sp>
    </p:spTree>
    <p:extLst>
      <p:ext uri="{BB962C8B-B14F-4D97-AF65-F5344CB8AC3E}">
        <p14:creationId xmlns:p14="http://schemas.microsoft.com/office/powerpoint/2010/main" val="808644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6D824E9-358F-48B1-B881-D1AF71C03C2A}"/>
              </a:ext>
            </a:extLst>
          </p:cNvPr>
          <p:cNvSpPr>
            <a:spLocks noGrp="1"/>
          </p:cNvSpPr>
          <p:nvPr>
            <p:ph type="title"/>
          </p:nvPr>
        </p:nvSpPr>
        <p:spPr/>
        <p:txBody>
          <a:bodyPr/>
          <a:lstStyle/>
          <a:p>
            <a:r>
              <a:rPr lang="pl-PL" dirty="0"/>
              <a:t>Inspekcja</a:t>
            </a:r>
            <a:endParaRPr lang="en-GB" dirty="0"/>
          </a:p>
        </p:txBody>
      </p:sp>
      <p:sp>
        <p:nvSpPr>
          <p:cNvPr id="3" name="Symbol zastępczy zawartości 2">
            <a:extLst>
              <a:ext uri="{FF2B5EF4-FFF2-40B4-BE49-F238E27FC236}">
                <a16:creationId xmlns:a16="http://schemas.microsoft.com/office/drawing/2014/main" id="{F6A710B4-4443-4203-AC59-D9040DCDDC27}"/>
              </a:ext>
            </a:extLst>
          </p:cNvPr>
          <p:cNvSpPr>
            <a:spLocks noGrp="1"/>
          </p:cNvSpPr>
          <p:nvPr>
            <p:ph idx="1"/>
          </p:nvPr>
        </p:nvSpPr>
        <p:spPr/>
        <p:txBody>
          <a:bodyPr/>
          <a:lstStyle/>
          <a:p>
            <a:pPr marL="0" indent="0">
              <a:buNone/>
            </a:pPr>
            <a:r>
              <a:rPr lang="pl-PL" dirty="0"/>
              <a:t>Osoby wykorzystujące </a:t>
            </a:r>
            <a:r>
              <a:rPr lang="pl-PL" dirty="0" err="1"/>
              <a:t>Scruma</a:t>
            </a:r>
            <a:r>
              <a:rPr lang="pl-PL" dirty="0"/>
              <a:t> muszą poddawać częstej inspekcji artefakty </a:t>
            </a:r>
            <a:r>
              <a:rPr lang="pl-PL" dirty="0" err="1"/>
              <a:t>scrumowe</a:t>
            </a:r>
            <a:r>
              <a:rPr lang="pl-PL" dirty="0"/>
              <a:t> oraz postępy w realizacji Celu Sprintu (ang. Sprint </a:t>
            </a:r>
            <a:r>
              <a:rPr lang="pl-PL" dirty="0" err="1"/>
              <a:t>Goal</a:t>
            </a:r>
            <a:r>
              <a:rPr lang="pl-PL" dirty="0"/>
              <a:t>), celem wykrycia niepożądanych rozbieżności. Inspekcja nie powinna jednak być zbyt częsta, by nie stanowiła przeszkody w wykonywaniu pracy. Inspekcje przynoszą najwięcej korzyści, gdy są sumiennie przeprowadzane przez wykwalifikowanych inspektorów bezpośrednio w miejscu, w którym wykonywana jest praca.</a:t>
            </a:r>
            <a:endParaRPr lang="en-GB" dirty="0"/>
          </a:p>
        </p:txBody>
      </p:sp>
    </p:spTree>
    <p:extLst>
      <p:ext uri="{BB962C8B-B14F-4D97-AF65-F5344CB8AC3E}">
        <p14:creationId xmlns:p14="http://schemas.microsoft.com/office/powerpoint/2010/main" val="882789526"/>
      </p:ext>
    </p:extLst>
  </p:cSld>
  <p:clrMapOvr>
    <a:masterClrMapping/>
  </p:clrMapOvr>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2687</Words>
  <Application>Microsoft Office PowerPoint</Application>
  <PresentationFormat>Panoramiczny</PresentationFormat>
  <Paragraphs>214</Paragraphs>
  <Slides>45</Slides>
  <Notes>0</Notes>
  <HiddenSlides>0</HiddenSlides>
  <MMClips>0</MMClips>
  <ScaleCrop>false</ScaleCrop>
  <HeadingPairs>
    <vt:vector size="6" baseType="variant">
      <vt:variant>
        <vt:lpstr>Używane czcionki</vt:lpstr>
      </vt:variant>
      <vt:variant>
        <vt:i4>3</vt:i4>
      </vt:variant>
      <vt:variant>
        <vt:lpstr>Motyw</vt:lpstr>
      </vt:variant>
      <vt:variant>
        <vt:i4>1</vt:i4>
      </vt:variant>
      <vt:variant>
        <vt:lpstr>Tytuły slajdów</vt:lpstr>
      </vt:variant>
      <vt:variant>
        <vt:i4>45</vt:i4>
      </vt:variant>
    </vt:vector>
  </HeadingPairs>
  <TitlesOfParts>
    <vt:vector size="49" baseType="lpstr">
      <vt:lpstr>Arial</vt:lpstr>
      <vt:lpstr>Calibri</vt:lpstr>
      <vt:lpstr>Calibri Light</vt:lpstr>
      <vt:lpstr>Motyw pakietu Office</vt:lpstr>
      <vt:lpstr>Podstawy Agile i Scrum</vt:lpstr>
      <vt:lpstr>SCRUM</vt:lpstr>
      <vt:lpstr>Definicja Scruma cz 1.</vt:lpstr>
      <vt:lpstr>Definicja Scruma cz 2.</vt:lpstr>
      <vt:lpstr>Elementy składowe Scruma</vt:lpstr>
      <vt:lpstr>Zastosowanie Scruma</vt:lpstr>
      <vt:lpstr>Teoria Scruma</vt:lpstr>
      <vt:lpstr>Przejrzystość</vt:lpstr>
      <vt:lpstr>Inspekcja</vt:lpstr>
      <vt:lpstr>Adaptacja</vt:lpstr>
      <vt:lpstr>Wartości Scruma</vt:lpstr>
      <vt:lpstr>Zespół scrumowy</vt:lpstr>
      <vt:lpstr>Zespół Scrumowy</vt:lpstr>
      <vt:lpstr>Zespół Scrumowy charakterystyka</vt:lpstr>
      <vt:lpstr>Właściciel Produktu (Product Owner)</vt:lpstr>
      <vt:lpstr>Właściciel Produktu (Product Owner)</vt:lpstr>
      <vt:lpstr>Zarządzanie Product Backlogiem</vt:lpstr>
      <vt:lpstr>Zespół Developerski</vt:lpstr>
      <vt:lpstr>Zespół Developerski (Charakterystyka)</vt:lpstr>
      <vt:lpstr>Zespół Developerski (Charakterystyka)</vt:lpstr>
      <vt:lpstr>Scrum Master</vt:lpstr>
      <vt:lpstr>Jak Scrum Master wspiera Właściciela Produktu?</vt:lpstr>
      <vt:lpstr>Jak Scrum Master wspiera Zespół Developerski?</vt:lpstr>
      <vt:lpstr>Jak Scrum Master wspiera organizację? </vt:lpstr>
      <vt:lpstr>Wydarzenia w scrumie</vt:lpstr>
      <vt:lpstr>Wydarzenia w Scrumie</vt:lpstr>
      <vt:lpstr>Wydarzenia w Scrumie</vt:lpstr>
      <vt:lpstr>Prezentacja programu PowerPoint</vt:lpstr>
      <vt:lpstr>Sprint cz 1</vt:lpstr>
      <vt:lpstr>Sprint cz 2</vt:lpstr>
      <vt:lpstr>Przerywanie sprintu</vt:lpstr>
      <vt:lpstr>Planowanie Sprintu (Sprint Planning)</vt:lpstr>
      <vt:lpstr>Co może zostać zrobione w sprincie ?</vt:lpstr>
      <vt:lpstr>W jaki sposób praca zostanie wykonana?</vt:lpstr>
      <vt:lpstr>Cel Sprintu</vt:lpstr>
      <vt:lpstr>Codzienny Scrum – Daily Scrum</vt:lpstr>
      <vt:lpstr>Przegląd Sprintu (Sprint review)</vt:lpstr>
      <vt:lpstr>Przegląd Sprintu (Sprint review)</vt:lpstr>
      <vt:lpstr>Retrospektywa sprintu (Sprint Retrospective)</vt:lpstr>
      <vt:lpstr>Cele retrospektywy sprintu</vt:lpstr>
      <vt:lpstr>Artefakty Scruma</vt:lpstr>
      <vt:lpstr>Artefakty scruma</vt:lpstr>
      <vt:lpstr>Artefakty scruma</vt:lpstr>
      <vt:lpstr>Definicja ukończenia</vt:lpstr>
      <vt:lpstr>Scrum Guide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Podstawy Agile i Scrum</dc:title>
  <dc:creator>Łukasz Muszyński</dc:creator>
  <cp:lastModifiedBy>Łukasz Muszyński</cp:lastModifiedBy>
  <cp:revision>2</cp:revision>
  <dcterms:created xsi:type="dcterms:W3CDTF">2018-10-28T04:33:36Z</dcterms:created>
  <dcterms:modified xsi:type="dcterms:W3CDTF">2018-10-28T05:03:17Z</dcterms:modified>
</cp:coreProperties>
</file>