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F4F52-43D1-4C51-BF0C-325A9AB71E59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E1BCD30-62CF-4CF2-BD7F-C7A7BD06C63C}">
      <dgm:prSet/>
      <dgm:spPr/>
      <dgm:t>
        <a:bodyPr/>
        <a:lstStyle/>
        <a:p>
          <a:r>
            <a:rPr lang="en-US"/>
            <a:t>Score resume match to job posting</a:t>
          </a:r>
        </a:p>
      </dgm:t>
    </dgm:pt>
    <dgm:pt modelId="{A18B9D12-E9DA-4F38-8D3C-9B88E54BC0E2}" type="parTrans" cxnId="{A3A2BB31-28E8-4A1A-83BA-81F9201BF5BB}">
      <dgm:prSet/>
      <dgm:spPr/>
      <dgm:t>
        <a:bodyPr/>
        <a:lstStyle/>
        <a:p>
          <a:endParaRPr lang="en-US"/>
        </a:p>
      </dgm:t>
    </dgm:pt>
    <dgm:pt modelId="{ACB80BCE-A2ED-449E-A9DC-47DF55D131D8}" type="sibTrans" cxnId="{A3A2BB31-28E8-4A1A-83BA-81F9201BF5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B8297-7E6D-4F86-9F87-40D25140CCA9}">
      <dgm:prSet/>
      <dgm:spPr/>
      <dgm:t>
        <a:bodyPr/>
        <a:lstStyle/>
        <a:p>
          <a:r>
            <a:rPr lang="en-US"/>
            <a:t>List missing items in resume for job postings</a:t>
          </a:r>
        </a:p>
      </dgm:t>
    </dgm:pt>
    <dgm:pt modelId="{4608FD4B-FF7A-432E-9481-7B3C80F4F396}" type="parTrans" cxnId="{4778E95A-C357-48A9-9703-54695FEA961D}">
      <dgm:prSet/>
      <dgm:spPr/>
      <dgm:t>
        <a:bodyPr/>
        <a:lstStyle/>
        <a:p>
          <a:endParaRPr lang="en-US"/>
        </a:p>
      </dgm:t>
    </dgm:pt>
    <dgm:pt modelId="{830E8122-5967-4D9E-BFD8-AAA9B0B61254}" type="sibTrans" cxnId="{4778E95A-C357-48A9-9703-54695FEA96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876AFA-7058-48FC-8184-A90E8A7CD36C}">
      <dgm:prSet/>
      <dgm:spPr/>
      <dgm:t>
        <a:bodyPr/>
        <a:lstStyle/>
        <a:p>
          <a:r>
            <a:rPr lang="en-US"/>
            <a:t>Identify similar jobs to increase odds of matching candidate to some job</a:t>
          </a:r>
        </a:p>
      </dgm:t>
    </dgm:pt>
    <dgm:pt modelId="{11E01D19-0B48-4036-A9AD-6EE4CF842D38}" type="parTrans" cxnId="{043C6B2B-1151-4D38-8F1C-F471901D7270}">
      <dgm:prSet/>
      <dgm:spPr/>
      <dgm:t>
        <a:bodyPr/>
        <a:lstStyle/>
        <a:p>
          <a:endParaRPr lang="en-US"/>
        </a:p>
      </dgm:t>
    </dgm:pt>
    <dgm:pt modelId="{C2368265-1E5D-49BC-98F4-27F05CDDBA57}" type="sibTrans" cxnId="{043C6B2B-1151-4D38-8F1C-F471901D727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1787B49-E0C6-4289-8162-AC2D3A8F4B50}" type="pres">
      <dgm:prSet presAssocID="{8CFF4F52-43D1-4C51-BF0C-325A9AB71E59}" presName="Name0" presStyleCnt="0">
        <dgm:presLayoutVars>
          <dgm:animLvl val="lvl"/>
          <dgm:resizeHandles val="exact"/>
        </dgm:presLayoutVars>
      </dgm:prSet>
      <dgm:spPr/>
    </dgm:pt>
    <dgm:pt modelId="{09A57D60-8F37-4BB6-9FEC-A00BB874C2CE}" type="pres">
      <dgm:prSet presAssocID="{EE1BCD30-62CF-4CF2-BD7F-C7A7BD06C63C}" presName="compositeNode" presStyleCnt="0">
        <dgm:presLayoutVars>
          <dgm:bulletEnabled val="1"/>
        </dgm:presLayoutVars>
      </dgm:prSet>
      <dgm:spPr/>
    </dgm:pt>
    <dgm:pt modelId="{70071FF4-E4BE-4600-8C3C-E8D99DD003D0}" type="pres">
      <dgm:prSet presAssocID="{EE1BCD30-62CF-4CF2-BD7F-C7A7BD06C63C}" presName="bgRect" presStyleLbl="bgAccFollowNode1" presStyleIdx="0" presStyleCnt="3"/>
      <dgm:spPr/>
    </dgm:pt>
    <dgm:pt modelId="{42D03371-A196-438F-A26E-CFE731129DB1}" type="pres">
      <dgm:prSet presAssocID="{ACB80BCE-A2ED-449E-A9DC-47DF55D131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DD3F65D-F005-41C5-9939-E8C7C7A3EE59}" type="pres">
      <dgm:prSet presAssocID="{EE1BCD30-62CF-4CF2-BD7F-C7A7BD06C63C}" presName="bottomLine" presStyleLbl="alignNode1" presStyleIdx="1" presStyleCnt="6">
        <dgm:presLayoutVars/>
      </dgm:prSet>
      <dgm:spPr/>
    </dgm:pt>
    <dgm:pt modelId="{4ABB5407-EDC5-45C2-AF17-A4858D2BC77B}" type="pres">
      <dgm:prSet presAssocID="{EE1BCD30-62CF-4CF2-BD7F-C7A7BD06C63C}" presName="nodeText" presStyleLbl="bgAccFollowNode1" presStyleIdx="0" presStyleCnt="3">
        <dgm:presLayoutVars>
          <dgm:bulletEnabled val="1"/>
        </dgm:presLayoutVars>
      </dgm:prSet>
      <dgm:spPr/>
    </dgm:pt>
    <dgm:pt modelId="{8C93EFB9-4252-4B2A-A4FD-B31E0617A81C}" type="pres">
      <dgm:prSet presAssocID="{ACB80BCE-A2ED-449E-A9DC-47DF55D131D8}" presName="sibTrans" presStyleCnt="0"/>
      <dgm:spPr/>
    </dgm:pt>
    <dgm:pt modelId="{049EBEA9-1E2E-4E3D-8F29-FCAB4935D3CF}" type="pres">
      <dgm:prSet presAssocID="{2A8B8297-7E6D-4F86-9F87-40D25140CCA9}" presName="compositeNode" presStyleCnt="0">
        <dgm:presLayoutVars>
          <dgm:bulletEnabled val="1"/>
        </dgm:presLayoutVars>
      </dgm:prSet>
      <dgm:spPr/>
    </dgm:pt>
    <dgm:pt modelId="{F64A0F65-A87B-4EA5-BF63-CC3CF24D1892}" type="pres">
      <dgm:prSet presAssocID="{2A8B8297-7E6D-4F86-9F87-40D25140CCA9}" presName="bgRect" presStyleLbl="bgAccFollowNode1" presStyleIdx="1" presStyleCnt="3"/>
      <dgm:spPr/>
    </dgm:pt>
    <dgm:pt modelId="{AB61A1ED-BD40-4223-8596-EE7292E68E8D}" type="pres">
      <dgm:prSet presAssocID="{830E8122-5967-4D9E-BFD8-AAA9B0B612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2BB25-8A89-46F0-B778-67001C9041C9}" type="pres">
      <dgm:prSet presAssocID="{2A8B8297-7E6D-4F86-9F87-40D25140CCA9}" presName="bottomLine" presStyleLbl="alignNode1" presStyleIdx="3" presStyleCnt="6">
        <dgm:presLayoutVars/>
      </dgm:prSet>
      <dgm:spPr/>
    </dgm:pt>
    <dgm:pt modelId="{BB211782-0D1B-4063-9226-4D318352255B}" type="pres">
      <dgm:prSet presAssocID="{2A8B8297-7E6D-4F86-9F87-40D25140CCA9}" presName="nodeText" presStyleLbl="bgAccFollowNode1" presStyleIdx="1" presStyleCnt="3">
        <dgm:presLayoutVars>
          <dgm:bulletEnabled val="1"/>
        </dgm:presLayoutVars>
      </dgm:prSet>
      <dgm:spPr/>
    </dgm:pt>
    <dgm:pt modelId="{34EAC8DA-B3D1-4B21-81B8-81100C62490D}" type="pres">
      <dgm:prSet presAssocID="{830E8122-5967-4D9E-BFD8-AAA9B0B61254}" presName="sibTrans" presStyleCnt="0"/>
      <dgm:spPr/>
    </dgm:pt>
    <dgm:pt modelId="{7DE84FAC-A013-43F4-AA98-7CF8B156543A}" type="pres">
      <dgm:prSet presAssocID="{13876AFA-7058-48FC-8184-A90E8A7CD36C}" presName="compositeNode" presStyleCnt="0">
        <dgm:presLayoutVars>
          <dgm:bulletEnabled val="1"/>
        </dgm:presLayoutVars>
      </dgm:prSet>
      <dgm:spPr/>
    </dgm:pt>
    <dgm:pt modelId="{B7DC95EA-EB5F-4C62-9BDD-1F0C72971ED4}" type="pres">
      <dgm:prSet presAssocID="{13876AFA-7058-48FC-8184-A90E8A7CD36C}" presName="bgRect" presStyleLbl="bgAccFollowNode1" presStyleIdx="2" presStyleCnt="3"/>
      <dgm:spPr/>
    </dgm:pt>
    <dgm:pt modelId="{62707B22-23DD-4DBE-A0A0-AAB9AC9E1382}" type="pres">
      <dgm:prSet presAssocID="{C2368265-1E5D-49BC-98F4-27F05CDDBA5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A5B84F-8AF3-40C7-B00B-94E124AEAC23}" type="pres">
      <dgm:prSet presAssocID="{13876AFA-7058-48FC-8184-A90E8A7CD36C}" presName="bottomLine" presStyleLbl="alignNode1" presStyleIdx="5" presStyleCnt="6">
        <dgm:presLayoutVars/>
      </dgm:prSet>
      <dgm:spPr/>
    </dgm:pt>
    <dgm:pt modelId="{230CDCA6-21FE-49B1-ADD2-DBDCC0FEB6B3}" type="pres">
      <dgm:prSet presAssocID="{13876AFA-7058-48FC-8184-A90E8A7CD36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633121E-1A21-425C-9DC6-D5162E259413}" type="presOf" srcId="{2A8B8297-7E6D-4F86-9F87-40D25140CCA9}" destId="{F64A0F65-A87B-4EA5-BF63-CC3CF24D1892}" srcOrd="0" destOrd="0" presId="urn:microsoft.com/office/officeart/2016/7/layout/BasicLinearProcessNumbered"/>
    <dgm:cxn modelId="{B760DE1E-1F0D-412F-9332-EEF995E2D263}" type="presOf" srcId="{C2368265-1E5D-49BC-98F4-27F05CDDBA57}" destId="{62707B22-23DD-4DBE-A0A0-AAB9AC9E1382}" srcOrd="0" destOrd="0" presId="urn:microsoft.com/office/officeart/2016/7/layout/BasicLinearProcessNumbered"/>
    <dgm:cxn modelId="{01486A2A-8731-4C68-87DB-8A48DCC357C0}" type="presOf" srcId="{8CFF4F52-43D1-4C51-BF0C-325A9AB71E59}" destId="{41787B49-E0C6-4289-8162-AC2D3A8F4B50}" srcOrd="0" destOrd="0" presId="urn:microsoft.com/office/officeart/2016/7/layout/BasicLinearProcessNumbered"/>
    <dgm:cxn modelId="{043C6B2B-1151-4D38-8F1C-F471901D7270}" srcId="{8CFF4F52-43D1-4C51-BF0C-325A9AB71E59}" destId="{13876AFA-7058-48FC-8184-A90E8A7CD36C}" srcOrd="2" destOrd="0" parTransId="{11E01D19-0B48-4036-A9AD-6EE4CF842D38}" sibTransId="{C2368265-1E5D-49BC-98F4-27F05CDDBA57}"/>
    <dgm:cxn modelId="{A3A2BB31-28E8-4A1A-83BA-81F9201BF5BB}" srcId="{8CFF4F52-43D1-4C51-BF0C-325A9AB71E59}" destId="{EE1BCD30-62CF-4CF2-BD7F-C7A7BD06C63C}" srcOrd="0" destOrd="0" parTransId="{A18B9D12-E9DA-4F38-8D3C-9B88E54BC0E2}" sibTransId="{ACB80BCE-A2ED-449E-A9DC-47DF55D131D8}"/>
    <dgm:cxn modelId="{181F1832-BE00-40F7-B149-15B2371B581B}" type="presOf" srcId="{ACB80BCE-A2ED-449E-A9DC-47DF55D131D8}" destId="{42D03371-A196-438F-A26E-CFE731129DB1}" srcOrd="0" destOrd="0" presId="urn:microsoft.com/office/officeart/2016/7/layout/BasicLinearProcessNumbered"/>
    <dgm:cxn modelId="{6FD2C166-A046-4F6F-9966-D7BCB5F433F3}" type="presOf" srcId="{EE1BCD30-62CF-4CF2-BD7F-C7A7BD06C63C}" destId="{70071FF4-E4BE-4600-8C3C-E8D99DD003D0}" srcOrd="0" destOrd="0" presId="urn:microsoft.com/office/officeart/2016/7/layout/BasicLinearProcessNumbered"/>
    <dgm:cxn modelId="{81E31569-9F78-4E1A-A6C7-9D79EACF44FC}" type="presOf" srcId="{13876AFA-7058-48FC-8184-A90E8A7CD36C}" destId="{B7DC95EA-EB5F-4C62-9BDD-1F0C72971ED4}" srcOrd="0" destOrd="0" presId="urn:microsoft.com/office/officeart/2016/7/layout/BasicLinearProcessNumbered"/>
    <dgm:cxn modelId="{4778E95A-C357-48A9-9703-54695FEA961D}" srcId="{8CFF4F52-43D1-4C51-BF0C-325A9AB71E59}" destId="{2A8B8297-7E6D-4F86-9F87-40D25140CCA9}" srcOrd="1" destOrd="0" parTransId="{4608FD4B-FF7A-432E-9481-7B3C80F4F396}" sibTransId="{830E8122-5967-4D9E-BFD8-AAA9B0B61254}"/>
    <dgm:cxn modelId="{C8776197-DDBB-4380-BF71-3B32B34BB03E}" type="presOf" srcId="{2A8B8297-7E6D-4F86-9F87-40D25140CCA9}" destId="{BB211782-0D1B-4063-9226-4D318352255B}" srcOrd="1" destOrd="0" presId="urn:microsoft.com/office/officeart/2016/7/layout/BasicLinearProcessNumbered"/>
    <dgm:cxn modelId="{9A0F589C-DB1F-439D-9274-04892B53B0F4}" type="presOf" srcId="{830E8122-5967-4D9E-BFD8-AAA9B0B61254}" destId="{AB61A1ED-BD40-4223-8596-EE7292E68E8D}" srcOrd="0" destOrd="0" presId="urn:microsoft.com/office/officeart/2016/7/layout/BasicLinearProcessNumbered"/>
    <dgm:cxn modelId="{6EC5BEF1-A17B-4D8B-8616-11F9F2829543}" type="presOf" srcId="{EE1BCD30-62CF-4CF2-BD7F-C7A7BD06C63C}" destId="{4ABB5407-EDC5-45C2-AF17-A4858D2BC77B}" srcOrd="1" destOrd="0" presId="urn:microsoft.com/office/officeart/2016/7/layout/BasicLinearProcessNumbered"/>
    <dgm:cxn modelId="{18AF17F3-6F25-4609-B89F-7058D88B0BCB}" type="presOf" srcId="{13876AFA-7058-48FC-8184-A90E8A7CD36C}" destId="{230CDCA6-21FE-49B1-ADD2-DBDCC0FEB6B3}" srcOrd="1" destOrd="0" presId="urn:microsoft.com/office/officeart/2016/7/layout/BasicLinearProcessNumbered"/>
    <dgm:cxn modelId="{DC7B0455-5840-453F-8A0C-497527AD0140}" type="presParOf" srcId="{41787B49-E0C6-4289-8162-AC2D3A8F4B50}" destId="{09A57D60-8F37-4BB6-9FEC-A00BB874C2CE}" srcOrd="0" destOrd="0" presId="urn:microsoft.com/office/officeart/2016/7/layout/BasicLinearProcessNumbered"/>
    <dgm:cxn modelId="{2E111D49-C144-4AA0-9F47-D3DDBA572F49}" type="presParOf" srcId="{09A57D60-8F37-4BB6-9FEC-A00BB874C2CE}" destId="{70071FF4-E4BE-4600-8C3C-E8D99DD003D0}" srcOrd="0" destOrd="0" presId="urn:microsoft.com/office/officeart/2016/7/layout/BasicLinearProcessNumbered"/>
    <dgm:cxn modelId="{4818F058-DB94-4FBD-8C3C-27EB93E124BD}" type="presParOf" srcId="{09A57D60-8F37-4BB6-9FEC-A00BB874C2CE}" destId="{42D03371-A196-438F-A26E-CFE731129DB1}" srcOrd="1" destOrd="0" presId="urn:microsoft.com/office/officeart/2016/7/layout/BasicLinearProcessNumbered"/>
    <dgm:cxn modelId="{341CA32B-4239-4A87-8E98-65DAC561A688}" type="presParOf" srcId="{09A57D60-8F37-4BB6-9FEC-A00BB874C2CE}" destId="{3DD3F65D-F005-41C5-9939-E8C7C7A3EE59}" srcOrd="2" destOrd="0" presId="urn:microsoft.com/office/officeart/2016/7/layout/BasicLinearProcessNumbered"/>
    <dgm:cxn modelId="{7A421422-281B-4EB2-94F7-EC47EE5CFCEC}" type="presParOf" srcId="{09A57D60-8F37-4BB6-9FEC-A00BB874C2CE}" destId="{4ABB5407-EDC5-45C2-AF17-A4858D2BC77B}" srcOrd="3" destOrd="0" presId="urn:microsoft.com/office/officeart/2016/7/layout/BasicLinearProcessNumbered"/>
    <dgm:cxn modelId="{776F8DD6-395B-46D1-BAC8-B45F3C278B60}" type="presParOf" srcId="{41787B49-E0C6-4289-8162-AC2D3A8F4B50}" destId="{8C93EFB9-4252-4B2A-A4FD-B31E0617A81C}" srcOrd="1" destOrd="0" presId="urn:microsoft.com/office/officeart/2016/7/layout/BasicLinearProcessNumbered"/>
    <dgm:cxn modelId="{EA16223D-BCC0-44F6-A224-A6C505F2F8AA}" type="presParOf" srcId="{41787B49-E0C6-4289-8162-AC2D3A8F4B50}" destId="{049EBEA9-1E2E-4E3D-8F29-FCAB4935D3CF}" srcOrd="2" destOrd="0" presId="urn:microsoft.com/office/officeart/2016/7/layout/BasicLinearProcessNumbered"/>
    <dgm:cxn modelId="{BFA44DD9-5474-4C4C-8CCB-9D9C2FD15225}" type="presParOf" srcId="{049EBEA9-1E2E-4E3D-8F29-FCAB4935D3CF}" destId="{F64A0F65-A87B-4EA5-BF63-CC3CF24D1892}" srcOrd="0" destOrd="0" presId="urn:microsoft.com/office/officeart/2016/7/layout/BasicLinearProcessNumbered"/>
    <dgm:cxn modelId="{CD5D70C6-C44C-4B89-A194-95FB98DE42F0}" type="presParOf" srcId="{049EBEA9-1E2E-4E3D-8F29-FCAB4935D3CF}" destId="{AB61A1ED-BD40-4223-8596-EE7292E68E8D}" srcOrd="1" destOrd="0" presId="urn:microsoft.com/office/officeart/2016/7/layout/BasicLinearProcessNumbered"/>
    <dgm:cxn modelId="{831496F4-5C8B-4F75-A96C-183446E57FC8}" type="presParOf" srcId="{049EBEA9-1E2E-4E3D-8F29-FCAB4935D3CF}" destId="{DDF2BB25-8A89-46F0-B778-67001C9041C9}" srcOrd="2" destOrd="0" presId="urn:microsoft.com/office/officeart/2016/7/layout/BasicLinearProcessNumbered"/>
    <dgm:cxn modelId="{8658B968-125F-4132-BFA6-B9284AFA449E}" type="presParOf" srcId="{049EBEA9-1E2E-4E3D-8F29-FCAB4935D3CF}" destId="{BB211782-0D1B-4063-9226-4D318352255B}" srcOrd="3" destOrd="0" presId="urn:microsoft.com/office/officeart/2016/7/layout/BasicLinearProcessNumbered"/>
    <dgm:cxn modelId="{5728F225-62C3-4AD3-831A-C6C54ABFC213}" type="presParOf" srcId="{41787B49-E0C6-4289-8162-AC2D3A8F4B50}" destId="{34EAC8DA-B3D1-4B21-81B8-81100C62490D}" srcOrd="3" destOrd="0" presId="urn:microsoft.com/office/officeart/2016/7/layout/BasicLinearProcessNumbered"/>
    <dgm:cxn modelId="{DCFC4080-402C-4FA9-B7D1-237F850F7496}" type="presParOf" srcId="{41787B49-E0C6-4289-8162-AC2D3A8F4B50}" destId="{7DE84FAC-A013-43F4-AA98-7CF8B156543A}" srcOrd="4" destOrd="0" presId="urn:microsoft.com/office/officeart/2016/7/layout/BasicLinearProcessNumbered"/>
    <dgm:cxn modelId="{60B9DC1D-FF32-4A2C-8AB4-3BFEDFB63FB9}" type="presParOf" srcId="{7DE84FAC-A013-43F4-AA98-7CF8B156543A}" destId="{B7DC95EA-EB5F-4C62-9BDD-1F0C72971ED4}" srcOrd="0" destOrd="0" presId="urn:microsoft.com/office/officeart/2016/7/layout/BasicLinearProcessNumbered"/>
    <dgm:cxn modelId="{424B609E-20C0-4B7C-9157-D7558D840316}" type="presParOf" srcId="{7DE84FAC-A013-43F4-AA98-7CF8B156543A}" destId="{62707B22-23DD-4DBE-A0A0-AAB9AC9E1382}" srcOrd="1" destOrd="0" presId="urn:microsoft.com/office/officeart/2016/7/layout/BasicLinearProcessNumbered"/>
    <dgm:cxn modelId="{D69E0B44-5BFB-4074-AE04-DFCCEBB70A3F}" type="presParOf" srcId="{7DE84FAC-A013-43F4-AA98-7CF8B156543A}" destId="{B9A5B84F-8AF3-40C7-B00B-94E124AEAC23}" srcOrd="2" destOrd="0" presId="urn:microsoft.com/office/officeart/2016/7/layout/BasicLinearProcessNumbered"/>
    <dgm:cxn modelId="{A94017DE-001E-496F-AA48-51AC1B4AC426}" type="presParOf" srcId="{7DE84FAC-A013-43F4-AA98-7CF8B156543A}" destId="{230CDCA6-21FE-49B1-ADD2-DBDCC0FEB6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71FF4-E4BE-4600-8C3C-E8D99DD003D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Score resume match to job posting</a:t>
          </a:r>
        </a:p>
      </dsp:txBody>
      <dsp:txXfrm>
        <a:off x="0" y="1653508"/>
        <a:ext cx="3286125" cy="2610802"/>
      </dsp:txXfrm>
    </dsp:sp>
    <dsp:sp modelId="{42D03371-A196-438F-A26E-CFE731129DB1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DD3F65D-F005-41C5-9939-E8C7C7A3EE59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4A0F65-A87B-4EA5-BF63-CC3CF24D189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List missing items in resume for job postings</a:t>
          </a:r>
        </a:p>
      </dsp:txBody>
      <dsp:txXfrm>
        <a:off x="3614737" y="1653508"/>
        <a:ext cx="3286125" cy="2610802"/>
      </dsp:txXfrm>
    </dsp:sp>
    <dsp:sp modelId="{AB61A1ED-BD40-4223-8596-EE7292E68E8D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DF2BB25-8A89-46F0-B778-67001C9041C9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DC95EA-EB5F-4C62-9BDD-1F0C72971ED4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similar jobs to increase odds of matching candidate to some job</a:t>
          </a:r>
        </a:p>
      </dsp:txBody>
      <dsp:txXfrm>
        <a:off x="7229475" y="1653508"/>
        <a:ext cx="3286125" cy="2610802"/>
      </dsp:txXfrm>
    </dsp:sp>
    <dsp:sp modelId="{62707B22-23DD-4DBE-A0A0-AAB9AC9E1382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9A5B84F-8AF3-40C7-B00B-94E124AEAC23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6455-32E9-48CB-A534-776C9E5C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A3EF1-C23F-4C08-A992-B6002C4D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67C-1410-432A-9771-C9D5FA8E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7680-69F1-47C1-B1CC-BD6828C3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D654-0409-49E6-81EF-B75630B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12A1-F5D1-4085-9953-7B9108B6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269A-EA53-4304-B4C4-B6DDFFB6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55DC-D8A3-4A35-9B09-A8A8BF9F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BCE93-F269-4BB3-990D-75247E7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8BC2-FACE-46D1-954B-C381FCF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93D0-9E4F-4190-8F61-709704D7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7DA3-F2D8-4398-B0B9-6978FAF58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112A-A1B9-4DEE-8FA2-0A8D267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60A-1EBB-434C-8073-EE77572D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D12-5642-442A-B723-74473378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50AB-EF2B-471D-AD6A-364DB65F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7FA0-5153-490A-92C2-4094B5A9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1F64-ACC1-4E5F-B9B7-5A61089A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EAC4-6AC8-475E-9EF4-E43BFBC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2C27-15AE-4678-A65B-48B8EFF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914B-E2E1-4313-A432-656D8A89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4B0FB-08A3-41CA-B0FA-372183F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BAA4-74A7-4ADE-9427-E34C107B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A1D9-3203-4E22-98FA-F0A70607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44A-5161-42A1-AB8E-50F581B0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BEC9-BAEF-435E-B2BA-10FF298B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5331-8A9F-40FD-B2AD-4A1479FF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E426-C4CC-41C8-A06C-9B0D0AA8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AEA7F-24BD-400F-B00D-CCBADBC3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B7DA-FEF6-4640-89F8-4C50D19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11D3-F8DE-4636-87D3-10685C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56E7-8804-4E0F-9BB0-D205195C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4B24-058D-450E-8E25-EEA7B2BF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3475-97F0-493B-94D4-BA19887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3D4BC-8BB8-48D2-B641-2F92CD2C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8F97D-4E32-4A85-872E-51681EA2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3C5FC-06B1-41C1-8758-1A5D8841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E801-0DB8-423F-8791-0FFAFD3C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725F-81F0-4D36-8AD5-2CA41A4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AE47-4FCC-4994-B0FC-246BEA60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29C3-37C1-4DA8-82BC-B23E13D5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201B-9E01-41FE-99E6-A795D85A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69B8E-5A13-45DE-9651-4483A6C6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813A3-585D-42CD-B1EE-A39E8FF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7ACBC-3713-4DF5-BBE9-F33EF05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E5825-FFEC-45F9-BDC6-D817365A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76A3-AC75-4AB2-BC5B-06984997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320C-FA08-4BAC-9C37-8AFD81B7A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F58C-1A18-4D47-B128-ACC20338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048DF-A2DA-42E9-BCDC-1ACB21C1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2EE5-816D-43C3-AE97-20708178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4D9FE-F822-4E88-9F1D-7C96227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697-1AAF-47FF-B7CF-57846B95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8388-1B58-4C4E-923F-652DFAE3D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5D41-2160-4F6A-8CC7-1BEF2677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58D-660A-4AA1-9F52-46BAC5B4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2A2EC-3F3D-4028-8D35-ADDB9F40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5ADE-8FCD-4A6D-A303-20D21C38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1FC00-A59C-4A8C-8394-047BBF35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0697-B01F-482A-993E-CF668DF0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15D96-0EE3-48B3-AD8B-169BC79FD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6AF1-0ADA-4725-BD35-6C6336299D24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C307-2B98-4703-A6E5-B6C10B3BB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48E-9AF2-4D9A-944C-DACC80CB7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0648-0CC7-407E-B8EF-F354A073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309-1DF1-4436-9A28-D007A2CE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Posting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7DCD-B580-4CCB-A6AE-FF25F5869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Sampson</a:t>
            </a:r>
          </a:p>
          <a:p>
            <a:r>
              <a:rPr lang="en-US" dirty="0"/>
              <a:t>Jack Letcher</a:t>
            </a:r>
          </a:p>
          <a:p>
            <a:r>
              <a:rPr lang="en-US" dirty="0"/>
              <a:t>Taylor Maxson</a:t>
            </a:r>
          </a:p>
          <a:p>
            <a:r>
              <a:rPr lang="en-US" dirty="0"/>
              <a:t>Nathan Thomas</a:t>
            </a:r>
          </a:p>
        </p:txBody>
      </p:sp>
    </p:spTree>
    <p:extLst>
      <p:ext uri="{BB962C8B-B14F-4D97-AF65-F5344CB8AC3E}">
        <p14:creationId xmlns:p14="http://schemas.microsoft.com/office/powerpoint/2010/main" val="29295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9E1-0E2A-4916-A0BD-890D1EF8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8508-D4CA-449F-8625-EC079311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Business Purpose</a:t>
            </a:r>
          </a:p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Identifying the different types of information in the text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Separate preparation for each type of model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Topic modeling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 err="1"/>
              <a:t>Tf-idf</a:t>
            </a:r>
            <a:r>
              <a:rPr lang="en-US" dirty="0"/>
              <a:t> ranking</a:t>
            </a:r>
          </a:p>
          <a:p>
            <a:pPr lvl="1"/>
            <a:r>
              <a:rPr lang="en-US" dirty="0"/>
              <a:t>Jaccard similarity ranking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6948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9BBB-EA40-426A-A5A0-91C71F9B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D7-523A-400E-9D07-EAF0C4B2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HR departments and Headhunter Firms have to hunt through a large number of job postings and resumes trying to match candidates to jobs. </a:t>
            </a:r>
          </a:p>
          <a:p>
            <a:r>
              <a:rPr lang="en-US" dirty="0"/>
              <a:t>Basic job searches online may only include a handful of words.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HR or Headhunters may be able to search resume’s by keywords to check for mandatory values, but this only gives knowledge of whether a candidate has some or all of the required/desired items in their resume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0A69F-2DAE-42ED-ACD6-D0736AAA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20199"/>
            <a:ext cx="899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8FD-1699-4720-8471-CC82308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Purpose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3EC2-8FBD-4FDB-9A7C-C32C65EA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Headhunter firms have a goal of finding candidates that will be qualified for jobs while wasting as little time as possible.</a:t>
            </a:r>
          </a:p>
          <a:p>
            <a:r>
              <a:rPr lang="en-US" dirty="0"/>
              <a:t>Rank potential candidates by how close they match jobs</a:t>
            </a:r>
          </a:p>
          <a:p>
            <a:pPr lvl="1"/>
            <a:r>
              <a:rPr lang="en-US" dirty="0"/>
              <a:t>Start with best candidates</a:t>
            </a:r>
          </a:p>
          <a:p>
            <a:pPr lvl="1"/>
            <a:r>
              <a:rPr lang="en-US" dirty="0"/>
              <a:t>Eliminate definite misses</a:t>
            </a:r>
          </a:p>
          <a:p>
            <a:pPr lvl="1"/>
            <a:r>
              <a:rPr lang="en-US" dirty="0"/>
              <a:t>Be prepared to cold-call candidates even for jobs candidate may not be considering</a:t>
            </a:r>
          </a:p>
          <a:p>
            <a:r>
              <a:rPr lang="en-US" dirty="0"/>
              <a:t>Identify weaknesses in candidate resumes to increase odds of successful placement at a company (and commission) </a:t>
            </a:r>
          </a:p>
        </p:txBody>
      </p:sp>
    </p:spTree>
    <p:extLst>
      <p:ext uri="{BB962C8B-B14F-4D97-AF65-F5344CB8AC3E}">
        <p14:creationId xmlns:p14="http://schemas.microsoft.com/office/powerpoint/2010/main" val="11176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CE6-B8AD-439F-87A2-3DC9356B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Business Purpose Cont’d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952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y Kenneth Jensen [CC BY-SA 3.0 (https://creativecommons.org/licenses/by-sa/3.0)], via Wikimedia Commons" title="CRISP-DM Process Diagram">
            <a:extLst>
              <a:ext uri="{FF2B5EF4-FFF2-40B4-BE49-F238E27FC236}">
                <a16:creationId xmlns:a16="http://schemas.microsoft.com/office/drawing/2014/main" id="{65C1A1A8-115F-4B79-ADEA-40D629657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76263"/>
            <a:ext cx="5695950" cy="57054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9B85E4-B7E3-4F8F-A251-8821E6D9BFC6}"/>
              </a:ext>
            </a:extLst>
          </p:cNvPr>
          <p:cNvSpPr/>
          <p:nvPr/>
        </p:nvSpPr>
        <p:spPr>
          <a:xfrm>
            <a:off x="0" y="6488668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Image by Kenneth Jensen [CC BY-SA 3.0 (https://creativecommons.org/licenses/by-sa/3.0)],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9550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BB48-3700-49DB-9BA2-BA4EA423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AD3C-BD8E-43B5-8B90-C53EF8878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Posting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95B0-6709-43D7-9376-17B051E50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Webscraped</a:t>
            </a:r>
            <a:r>
              <a:rPr lang="en-US" dirty="0"/>
              <a:t> in &lt;XML&gt; format</a:t>
            </a:r>
          </a:p>
          <a:p>
            <a:r>
              <a:rPr lang="en-US" dirty="0"/>
              <a:t>Sectioned by company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Summary / Narrative</a:t>
            </a:r>
          </a:p>
          <a:p>
            <a:pPr lvl="1"/>
            <a:r>
              <a:rPr lang="en-US" dirty="0"/>
              <a:t>Required Attributes</a:t>
            </a:r>
          </a:p>
          <a:p>
            <a:pPr lvl="1"/>
            <a:r>
              <a:rPr lang="en-US" dirty="0"/>
              <a:t>Highly Desired Attributes</a:t>
            </a:r>
          </a:p>
          <a:p>
            <a:r>
              <a:rPr lang="en-US" dirty="0"/>
              <a:t>Many documents available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737A3-0902-44B8-B2A7-99BF05EDB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6CB6-59CD-4DFD-82FA-05E871C91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Non-uniform</a:t>
            </a:r>
          </a:p>
          <a:p>
            <a:r>
              <a:rPr lang="en-US" dirty="0"/>
              <a:t>Mix of narrative, lists, matrixes, etc. </a:t>
            </a:r>
          </a:p>
          <a:p>
            <a:r>
              <a:rPr lang="en-US" dirty="0"/>
              <a:t>Limited documents available</a:t>
            </a:r>
          </a:p>
        </p:txBody>
      </p:sp>
    </p:spTree>
    <p:extLst>
      <p:ext uri="{BB962C8B-B14F-4D97-AF65-F5344CB8AC3E}">
        <p14:creationId xmlns:p14="http://schemas.microsoft.com/office/powerpoint/2010/main" val="36266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34020D-3B18-4966-9758-2A964095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869E6-98AC-4567-B536-4A8E442A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16" y="1773555"/>
            <a:ext cx="855636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01C7-00CA-49F7-95EA-982727D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329-84ED-4D41-A34F-4A454F83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Job Posting Analysis</vt:lpstr>
      <vt:lpstr>Overview</vt:lpstr>
      <vt:lpstr>Business Purpose</vt:lpstr>
      <vt:lpstr>Business Purpose Cont’d</vt:lpstr>
      <vt:lpstr> Business Purpose Cont’d</vt:lpstr>
      <vt:lpstr>PowerPoint Presentation</vt:lpstr>
      <vt:lpstr>Data Exploration</vt:lpstr>
      <vt:lpstr>Data Exploration</vt:lpstr>
      <vt:lpstr>Data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Posting Analysis</dc:title>
  <dc:creator>Adam Sampson</dc:creator>
  <cp:lastModifiedBy>Adam Sampson</cp:lastModifiedBy>
  <cp:revision>11</cp:revision>
  <dcterms:created xsi:type="dcterms:W3CDTF">2017-12-04T23:40:53Z</dcterms:created>
  <dcterms:modified xsi:type="dcterms:W3CDTF">2017-12-05T02:07:30Z</dcterms:modified>
</cp:coreProperties>
</file>