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6" r:id="rId5"/>
    <p:sldId id="260" r:id="rId6"/>
    <p:sldId id="261" r:id="rId7"/>
    <p:sldId id="262" r:id="rId8"/>
    <p:sldId id="258" r:id="rId9"/>
    <p:sldId id="263" r:id="rId10"/>
    <p:sldId id="265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A674E17-9F6F-484C-B972-6A198FD6E4A7}" type="presOf" srcId="{EE1BCD30-62CF-4CF2-BD7F-C7A7BD06C63C}" destId="{70071FF4-E4BE-4600-8C3C-E8D99DD003D0}" srcOrd="0" destOrd="0" presId="urn:microsoft.com/office/officeart/2016/7/layout/BasicLinearProcessNumbered"/>
    <dgm:cxn modelId="{6248B317-EA01-4336-9922-9B6B2A3B1BFD}" type="presOf" srcId="{2A8B8297-7E6D-4F86-9F87-40D25140CCA9}" destId="{F64A0F65-A87B-4EA5-BF63-CC3CF24D1892}" srcOrd="0" destOrd="0" presId="urn:microsoft.com/office/officeart/2016/7/layout/BasicLinearProcessNumbered"/>
    <dgm:cxn modelId="{7F6AD218-8596-4917-BA22-0532F8250D79}" type="presOf" srcId="{ACB80BCE-A2ED-449E-A9DC-47DF55D131D8}" destId="{42D03371-A196-438F-A26E-CFE731129DB1}" srcOrd="0" destOrd="0" presId="urn:microsoft.com/office/officeart/2016/7/layout/BasicLinearProcessNumbered"/>
    <dgm:cxn modelId="{7802FF26-BFDB-47A9-B25E-9E8CDCA8F9F7}" type="presOf" srcId="{C2368265-1E5D-49BC-98F4-27F05CDDBA57}" destId="{62707B22-23DD-4DBE-A0A0-AAB9AC9E1382}" srcOrd="0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33798A63-D427-4459-8E8C-AF6A6054103F}" type="presOf" srcId="{2A8B8297-7E6D-4F86-9F87-40D25140CCA9}" destId="{BB211782-0D1B-4063-9226-4D318352255B}" srcOrd="1" destOrd="0" presId="urn:microsoft.com/office/officeart/2016/7/layout/BasicLinearProcessNumbered"/>
    <dgm:cxn modelId="{D184B94D-BE7B-4958-8D92-EB9763F154C6}" type="presOf" srcId="{13876AFA-7058-48FC-8184-A90E8A7CD36C}" destId="{B7DC95EA-EB5F-4C62-9BDD-1F0C72971ED4}" srcOrd="0" destOrd="0" presId="urn:microsoft.com/office/officeart/2016/7/layout/BasicLinearProcessNumbered"/>
    <dgm:cxn modelId="{99215551-5FAC-4276-B762-5628B4597940}" type="presOf" srcId="{830E8122-5967-4D9E-BFD8-AAA9B0B61254}" destId="{AB61A1ED-BD40-4223-8596-EE7292E68E8D}" srcOrd="0" destOrd="0" presId="urn:microsoft.com/office/officeart/2016/7/layout/BasicLinearProcessNumbered"/>
    <dgm:cxn modelId="{5335DD77-DA3A-43BD-BA1B-CD3595D211AF}" type="presOf" srcId="{8CFF4F52-43D1-4C51-BF0C-325A9AB71E59}" destId="{41787B49-E0C6-4289-8162-AC2D3A8F4B50}" srcOrd="0" destOrd="0" presId="urn:microsoft.com/office/officeart/2016/7/layout/BasicLinearProcessNumbered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798E8580-E603-4271-8480-58A4B5549B10}" type="presOf" srcId="{EE1BCD30-62CF-4CF2-BD7F-C7A7BD06C63C}" destId="{4ABB5407-EDC5-45C2-AF17-A4858D2BC77B}" srcOrd="1" destOrd="0" presId="urn:microsoft.com/office/officeart/2016/7/layout/BasicLinearProcessNumbered"/>
    <dgm:cxn modelId="{98AC76CD-F6B8-4DCE-B246-E6FB8BAB46D7}" type="presOf" srcId="{13876AFA-7058-48FC-8184-A90E8A7CD36C}" destId="{230CDCA6-21FE-49B1-ADD2-DBDCC0FEB6B3}" srcOrd="1" destOrd="0" presId="urn:microsoft.com/office/officeart/2016/7/layout/BasicLinearProcessNumbered"/>
    <dgm:cxn modelId="{74EC51FC-4C07-4A35-8143-622B99C61860}" type="presParOf" srcId="{41787B49-E0C6-4289-8162-AC2D3A8F4B50}" destId="{09A57D60-8F37-4BB6-9FEC-A00BB874C2CE}" srcOrd="0" destOrd="0" presId="urn:microsoft.com/office/officeart/2016/7/layout/BasicLinearProcessNumbered"/>
    <dgm:cxn modelId="{18154A44-6FFF-4534-814B-B5112A61AF90}" type="presParOf" srcId="{09A57D60-8F37-4BB6-9FEC-A00BB874C2CE}" destId="{70071FF4-E4BE-4600-8C3C-E8D99DD003D0}" srcOrd="0" destOrd="0" presId="urn:microsoft.com/office/officeart/2016/7/layout/BasicLinearProcessNumbered"/>
    <dgm:cxn modelId="{5B1E58FE-7D0A-4FBE-9131-8B9E8C219911}" type="presParOf" srcId="{09A57D60-8F37-4BB6-9FEC-A00BB874C2CE}" destId="{42D03371-A196-438F-A26E-CFE731129DB1}" srcOrd="1" destOrd="0" presId="urn:microsoft.com/office/officeart/2016/7/layout/BasicLinearProcessNumbered"/>
    <dgm:cxn modelId="{A21045F4-8936-4F6F-B6E9-D946EE3C955E}" type="presParOf" srcId="{09A57D60-8F37-4BB6-9FEC-A00BB874C2CE}" destId="{3DD3F65D-F005-41C5-9939-E8C7C7A3EE59}" srcOrd="2" destOrd="0" presId="urn:microsoft.com/office/officeart/2016/7/layout/BasicLinearProcessNumbered"/>
    <dgm:cxn modelId="{29D7AFEB-DC28-43FC-9FBF-10B052FC7F83}" type="presParOf" srcId="{09A57D60-8F37-4BB6-9FEC-A00BB874C2CE}" destId="{4ABB5407-EDC5-45C2-AF17-A4858D2BC77B}" srcOrd="3" destOrd="0" presId="urn:microsoft.com/office/officeart/2016/7/layout/BasicLinearProcessNumbered"/>
    <dgm:cxn modelId="{3B78E310-5750-41F4-BF22-2DA3C9BB7EA0}" type="presParOf" srcId="{41787B49-E0C6-4289-8162-AC2D3A8F4B50}" destId="{8C93EFB9-4252-4B2A-A4FD-B31E0617A81C}" srcOrd="1" destOrd="0" presId="urn:microsoft.com/office/officeart/2016/7/layout/BasicLinearProcessNumbered"/>
    <dgm:cxn modelId="{43F1E4F9-D194-4C74-B692-AE5DCC738862}" type="presParOf" srcId="{41787B49-E0C6-4289-8162-AC2D3A8F4B50}" destId="{049EBEA9-1E2E-4E3D-8F29-FCAB4935D3CF}" srcOrd="2" destOrd="0" presId="urn:microsoft.com/office/officeart/2016/7/layout/BasicLinearProcessNumbered"/>
    <dgm:cxn modelId="{FC076E8C-1B55-43E4-86ED-F9709BD39A54}" type="presParOf" srcId="{049EBEA9-1E2E-4E3D-8F29-FCAB4935D3CF}" destId="{F64A0F65-A87B-4EA5-BF63-CC3CF24D1892}" srcOrd="0" destOrd="0" presId="urn:microsoft.com/office/officeart/2016/7/layout/BasicLinearProcessNumbered"/>
    <dgm:cxn modelId="{4D8D1AD0-19B2-4EAE-833D-FA476EECC869}" type="presParOf" srcId="{049EBEA9-1E2E-4E3D-8F29-FCAB4935D3CF}" destId="{AB61A1ED-BD40-4223-8596-EE7292E68E8D}" srcOrd="1" destOrd="0" presId="urn:microsoft.com/office/officeart/2016/7/layout/BasicLinearProcessNumbered"/>
    <dgm:cxn modelId="{9DB0A5CC-CCD0-47EB-89C0-FEE257B05C12}" type="presParOf" srcId="{049EBEA9-1E2E-4E3D-8F29-FCAB4935D3CF}" destId="{DDF2BB25-8A89-46F0-B778-67001C9041C9}" srcOrd="2" destOrd="0" presId="urn:microsoft.com/office/officeart/2016/7/layout/BasicLinearProcessNumbered"/>
    <dgm:cxn modelId="{EC2BC324-150C-4004-BBF9-36C5DD803332}" type="presParOf" srcId="{049EBEA9-1E2E-4E3D-8F29-FCAB4935D3CF}" destId="{BB211782-0D1B-4063-9226-4D318352255B}" srcOrd="3" destOrd="0" presId="urn:microsoft.com/office/officeart/2016/7/layout/BasicLinearProcessNumbered"/>
    <dgm:cxn modelId="{7B521685-3219-4042-B47C-662B152CE849}" type="presParOf" srcId="{41787B49-E0C6-4289-8162-AC2D3A8F4B50}" destId="{34EAC8DA-B3D1-4B21-81B8-81100C62490D}" srcOrd="3" destOrd="0" presId="urn:microsoft.com/office/officeart/2016/7/layout/BasicLinearProcessNumbered"/>
    <dgm:cxn modelId="{7976C168-A536-40D4-9E66-0C97440B390C}" type="presParOf" srcId="{41787B49-E0C6-4289-8162-AC2D3A8F4B50}" destId="{7DE84FAC-A013-43F4-AA98-7CF8B156543A}" srcOrd="4" destOrd="0" presId="urn:microsoft.com/office/officeart/2016/7/layout/BasicLinearProcessNumbered"/>
    <dgm:cxn modelId="{42D78172-70D0-4F32-A970-E4B172428EB1}" type="presParOf" srcId="{7DE84FAC-A013-43F4-AA98-7CF8B156543A}" destId="{B7DC95EA-EB5F-4C62-9BDD-1F0C72971ED4}" srcOrd="0" destOrd="0" presId="urn:microsoft.com/office/officeart/2016/7/layout/BasicLinearProcessNumbered"/>
    <dgm:cxn modelId="{F60337BC-A040-48E5-B3B0-DDC65B5C74D5}" type="presParOf" srcId="{7DE84FAC-A013-43F4-AA98-7CF8B156543A}" destId="{62707B22-23DD-4DBE-A0A0-AAB9AC9E1382}" srcOrd="1" destOrd="0" presId="urn:microsoft.com/office/officeart/2016/7/layout/BasicLinearProcessNumbered"/>
    <dgm:cxn modelId="{84330848-18F7-446C-BD3A-69070AB4A3DD}" type="presParOf" srcId="{7DE84FAC-A013-43F4-AA98-7CF8B156543A}" destId="{B9A5B84F-8AF3-40C7-B00B-94E124AEAC23}" srcOrd="2" destOrd="0" presId="urn:microsoft.com/office/officeart/2016/7/layout/BasicLinearProcessNumbered"/>
    <dgm:cxn modelId="{69C4ADA1-91DA-4096-8B17-802C43C3AFF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D040-3148-46B7-8315-49487D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F2-1FC7-48D1-9A16-93795485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6AF-E9E8-4A68-812F-CDD3B63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7E1-2D84-4BC8-AE75-D1F68EFD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1282-CD49-4DD7-A6B8-38ACBB3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FAA8-E5A9-4D54-A5B3-70F5E12D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– to determine which jobs were most similar and group them.</a:t>
            </a:r>
          </a:p>
          <a:p>
            <a:r>
              <a:rPr lang="en-US"/>
              <a:t>Desired output - </a:t>
            </a:r>
          </a:p>
        </p:txBody>
      </p:sp>
    </p:spTree>
    <p:extLst>
      <p:ext uri="{BB962C8B-B14F-4D97-AF65-F5344CB8AC3E}">
        <p14:creationId xmlns:p14="http://schemas.microsoft.com/office/powerpoint/2010/main" val="331697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DEB640-5D50-4ED2-A8A2-D379B6AA4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3CFF0-AB61-4BA7-BF45-531D2E95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Most Frequent Terms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Top Terms:</a:t>
            </a:r>
          </a:p>
          <a:p>
            <a:pPr marL="457200" indent="-457200">
              <a:buAutoNum type="arabicPeriod"/>
            </a:pPr>
            <a:r>
              <a:rPr lang="en-US" sz="1500"/>
              <a:t>Data</a:t>
            </a:r>
          </a:p>
          <a:p>
            <a:pPr marL="457200" indent="-457200">
              <a:buAutoNum type="arabicPeriod"/>
            </a:pPr>
            <a:r>
              <a:rPr lang="en-US" sz="1500"/>
              <a:t>Will</a:t>
            </a:r>
          </a:p>
          <a:p>
            <a:pPr marL="457200" indent="-457200">
              <a:buAutoNum type="arabicPeriod"/>
            </a:pPr>
            <a:r>
              <a:rPr lang="en-US" sz="1500"/>
              <a:t>Team</a:t>
            </a:r>
          </a:p>
          <a:p>
            <a:pPr marL="457200" indent="-457200">
              <a:buAutoNum type="arabicPeriod"/>
            </a:pPr>
            <a:r>
              <a:rPr lang="en-US" sz="1500"/>
              <a:t>Experience</a:t>
            </a:r>
          </a:p>
          <a:p>
            <a:pPr marL="457200" indent="-457200">
              <a:buAutoNum type="arabicPeriod"/>
            </a:pPr>
            <a:r>
              <a:rPr lang="en-US" sz="1500"/>
              <a:t>Work</a:t>
            </a:r>
          </a:p>
          <a:p>
            <a:pPr marL="457200" indent="-457200">
              <a:buAutoNum type="arabicPeriod"/>
            </a:pPr>
            <a:r>
              <a:rPr lang="en-US" sz="1500"/>
              <a:t>Apple</a:t>
            </a:r>
          </a:p>
          <a:p>
            <a:pPr marL="457200" indent="-457200">
              <a:buAutoNum type="arabicPeriod"/>
            </a:pPr>
            <a:r>
              <a:rPr lang="en-US" sz="1500"/>
              <a:t>Design</a:t>
            </a:r>
          </a:p>
          <a:p>
            <a:pPr marL="457200" indent="-457200">
              <a:buAutoNum type="arabicPeriod"/>
            </a:pPr>
            <a:r>
              <a:rPr lang="en-US" sz="1500"/>
              <a:t>Business</a:t>
            </a:r>
          </a:p>
          <a:p>
            <a:pPr marL="457200" indent="-457200">
              <a:buAutoNum type="arabicPeriod"/>
            </a:pPr>
            <a:r>
              <a:rPr lang="en-US" sz="1500"/>
              <a:t>Engineering</a:t>
            </a:r>
          </a:p>
          <a:p>
            <a:pPr marL="457200" indent="-457200">
              <a:buAutoNum type="arabicPeriod"/>
            </a:pPr>
            <a:r>
              <a:rPr lang="en-US" sz="150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37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F6A3F2C-5DF0-4F6B-BBF2-C59FA66C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r="6700" b="-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0" name="Content Placeholder 9"/>
          <p:cNvSpPr>
            <a:spLocks noGrp="1"/>
          </p:cNvSpPr>
          <p:nvPr>
            <p:ph idx="1"/>
          </p:nvPr>
        </p:nvSpPr>
        <p:spPr>
          <a:xfrm>
            <a:off x="648931" y="360218"/>
            <a:ext cx="3651466" cy="58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of the top terms</a:t>
            </a:r>
          </a:p>
        </p:txBody>
      </p:sp>
    </p:spTree>
    <p:extLst>
      <p:ext uri="{BB962C8B-B14F-4D97-AF65-F5344CB8AC3E}">
        <p14:creationId xmlns:p14="http://schemas.microsoft.com/office/powerpoint/2010/main" val="857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3C1-41F9-4811-9B19-0D43D526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DAC4-183E-470E-93CF-053EA049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Jobs Document Term Matrix (DTM)</a:t>
            </a:r>
          </a:p>
          <a:p>
            <a:endParaRPr lang="en-US" dirty="0"/>
          </a:p>
          <a:p>
            <a:r>
              <a:rPr lang="en-US" dirty="0"/>
              <a:t>Ran LDA with k = 5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=5)</a:t>
            </a:r>
          </a:p>
          <a:p>
            <a:pPr lvl="1"/>
            <a:endParaRPr lang="en-US" dirty="0"/>
          </a:p>
          <a:p>
            <a:r>
              <a:rPr lang="en-US" dirty="0"/>
              <a:t>Ran LDA with k = 50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=50)</a:t>
            </a:r>
          </a:p>
        </p:txBody>
      </p:sp>
    </p:spTree>
    <p:extLst>
      <p:ext uri="{BB962C8B-B14F-4D97-AF65-F5344CB8AC3E}">
        <p14:creationId xmlns:p14="http://schemas.microsoft.com/office/powerpoint/2010/main" val="406079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2DF-8C2C-43CD-8BD5-6DADBF6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 Terms by Topic (k = 5)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8340B6-2CC9-4B95-B2DE-D6E6155B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73877"/>
              </p:ext>
            </p:extLst>
          </p:nvPr>
        </p:nvGraphicFramePr>
        <p:xfrm>
          <a:off x="838198" y="1835020"/>
          <a:ext cx="10515600" cy="4128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31036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5341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22586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20334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2537409"/>
                    </a:ext>
                  </a:extLst>
                </a:gridCol>
              </a:tblGrid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629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26318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customers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software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security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288165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information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29241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hours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computer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analytics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142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science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785788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process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solutions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3851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operations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training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218499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quality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101484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world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analysis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389576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skills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59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F8A-96C9-49D8-BA5C-977B94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/>
              <a:t>Resume Categorization (k = 5)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4AF7E-388E-4846-8137-09F6956DA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84699"/>
              </p:ext>
            </p:extLst>
          </p:nvPr>
        </p:nvGraphicFramePr>
        <p:xfrm>
          <a:off x="838200" y="1690688"/>
          <a:ext cx="10515603" cy="37397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5393">
                  <a:extLst>
                    <a:ext uri="{9D8B030D-6E8A-4147-A177-3AD203B41FA5}">
                      <a16:colId xmlns:a16="http://schemas.microsoft.com/office/drawing/2014/main" val="394654090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831524205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62282696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948352023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012470258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2944731519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306164675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Row Sum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4427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Jack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0.518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75725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Nathan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45828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974823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58032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Sample_Housekeeper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0.274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227530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Sample_Sales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266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F45E85-3EAC-4ED2-ABF1-ACF130FE897C}"/>
              </a:ext>
            </a:extLst>
          </p:cNvPr>
          <p:cNvSpPr/>
          <p:nvPr/>
        </p:nvSpPr>
        <p:spPr>
          <a:xfrm>
            <a:off x="838200" y="590502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resume.topics</a:t>
            </a:r>
            <a:r>
              <a:rPr lang="en-US" sz="2400" dirty="0"/>
              <a:t> &lt;- </a:t>
            </a:r>
            <a:r>
              <a:rPr lang="en-US" sz="2400" dirty="0" err="1"/>
              <a:t>topicmodels</a:t>
            </a:r>
            <a:r>
              <a:rPr lang="en-US" sz="2400" dirty="0"/>
              <a:t>::posterior(</a:t>
            </a:r>
            <a:r>
              <a:rPr lang="en-US" sz="2400" dirty="0" err="1"/>
              <a:t>jobs.lda,newdata</a:t>
            </a:r>
            <a:r>
              <a:rPr lang="en-US" sz="2400" dirty="0"/>
              <a:t> = </a:t>
            </a:r>
            <a:r>
              <a:rPr lang="en-US" sz="2400" dirty="0" err="1"/>
              <a:t>resume.dtm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59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7ECF-A088-47A2-9B6D-A520E90F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A34-4101-4DB8-BDB1-B2BFA44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7" b="1"/>
          <a:stretch/>
        </p:blipFill>
        <p:spPr bwMode="auto">
          <a:xfrm>
            <a:off x="2079380" y="1887415"/>
            <a:ext cx="7371734" cy="4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0123" y="6155956"/>
            <a:ext cx="5439507" cy="70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ing.com/images/search?view=detailV2&amp;ccid=Y9XgRZ8V&amp;id=1E283B45F3583F02D5E895D7A5073722633532B6&amp;thid=OIP.Y9XgRZ8VMJhjgsew2AF2ogEsDH&amp;mediaurl=http%3a%2f%2fimages.techhive.com%2fimages%2farticle%2f2016%2f03%2fcorrelation-one-100653446-primary.idge.jpg&amp;exph=413&amp;expw=620&amp;q=data+scientist+jobs&amp;simid=608030408846868974&amp;selectedIndex=2&amp;ajaxhist=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777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CD0-74AF-46F9-8C29-8DF12100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CF9-73F1-495A-9177-2AB26D2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5F2-8D92-420A-815D-2D60176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37B-29D2-4734-B33A-DA1505DC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EDB0-7165-499A-BE92-E0CD0ED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38B0-A451-4248-8723-574CA9F6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326536-03C1-479B-9C21-DC0A46A231FD}"/>
              </a:ext>
            </a:extLst>
          </p:cNvPr>
          <p:cNvSpPr/>
          <p:nvPr/>
        </p:nvSpPr>
        <p:spPr>
          <a:xfrm>
            <a:off x="4344785" y="1501833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368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Job Applicants, HR departments, and Headhunter Firms have to hunt through a large number of job postings and resumes trying to match candidates to jobs.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5" y="4130540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a candidate may not be considering</a:t>
            </a:r>
          </a:p>
          <a:p>
            <a:r>
              <a:rPr lang="en-US" dirty="0"/>
              <a:t>Identify weaknesses in a candidate’s resume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Solution to Business Problem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24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ACE9D-C831-44AF-B8D0-E6D2D2C578F8}"/>
              </a:ext>
            </a:extLst>
          </p:cNvPr>
          <p:cNvSpPr/>
          <p:nvPr/>
        </p:nvSpPr>
        <p:spPr>
          <a:xfrm>
            <a:off x="6416040" y="1492369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ID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Job Description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677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Light</vt:lpstr>
      <vt:lpstr>Calibri</vt:lpstr>
      <vt:lpstr>Calibri Light</vt:lpstr>
      <vt:lpstr>Office Theme</vt:lpstr>
      <vt:lpstr>Job Posting Analysis</vt:lpstr>
      <vt:lpstr>PowerPoint Presentation</vt:lpstr>
      <vt:lpstr>Overview</vt:lpstr>
      <vt:lpstr>PowerPoint Presentation</vt:lpstr>
      <vt:lpstr>Business Purpose</vt:lpstr>
      <vt:lpstr>Business Purpose Cont’d</vt:lpstr>
      <vt:lpstr> Solution to Business Problem</vt:lpstr>
      <vt:lpstr>PowerPoint Presentation</vt:lpstr>
      <vt:lpstr>Data Exploration</vt:lpstr>
      <vt:lpstr>Data Preparation</vt:lpstr>
      <vt:lpstr>PowerPoint Presentation</vt:lpstr>
      <vt:lpstr>PowerPoint Presentation</vt:lpstr>
      <vt:lpstr>Model: k-Means Clustering</vt:lpstr>
      <vt:lpstr>Most Frequent Terms</vt:lpstr>
      <vt:lpstr>PowerPoint Presentation</vt:lpstr>
      <vt:lpstr>LDA – Topic Modeling</vt:lpstr>
      <vt:lpstr>LDA Top Terms by Topic (k = 5)</vt:lpstr>
      <vt:lpstr>LDA Resume Categorization (k = 5)</vt:lpstr>
      <vt:lpstr>Evaluation</vt:lpstr>
      <vt:lpstr>PowerPoint Presentation</vt:lpstr>
      <vt:lpstr>Next Steps…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Adam Sampson</cp:lastModifiedBy>
  <cp:revision>24</cp:revision>
  <dcterms:created xsi:type="dcterms:W3CDTF">2017-12-04T23:40:53Z</dcterms:created>
  <dcterms:modified xsi:type="dcterms:W3CDTF">2017-12-12T01:20:02Z</dcterms:modified>
</cp:coreProperties>
</file>