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6" r:id="rId5"/>
    <p:sldId id="260" r:id="rId6"/>
    <p:sldId id="261" r:id="rId7"/>
    <p:sldId id="262" r:id="rId8"/>
    <p:sldId id="258" r:id="rId9"/>
    <p:sldId id="263" r:id="rId10"/>
    <p:sldId id="265" r:id="rId11"/>
    <p:sldId id="271" r:id="rId12"/>
    <p:sldId id="272" r:id="rId13"/>
    <p:sldId id="273" r:id="rId14"/>
    <p:sldId id="274" r:id="rId15"/>
    <p:sldId id="275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0" y="4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F4F52-43D1-4C51-BF0C-325A9AB71E59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EE1BCD30-62CF-4CF2-BD7F-C7A7BD06C63C}">
      <dgm:prSet/>
      <dgm:spPr/>
      <dgm:t>
        <a:bodyPr/>
        <a:lstStyle/>
        <a:p>
          <a:r>
            <a:rPr lang="en-US"/>
            <a:t>Score resume match to job posting</a:t>
          </a:r>
        </a:p>
      </dgm:t>
    </dgm:pt>
    <dgm:pt modelId="{A18B9D12-E9DA-4F38-8D3C-9B88E54BC0E2}" type="parTrans" cxnId="{A3A2BB31-28E8-4A1A-83BA-81F9201BF5BB}">
      <dgm:prSet/>
      <dgm:spPr/>
      <dgm:t>
        <a:bodyPr/>
        <a:lstStyle/>
        <a:p>
          <a:endParaRPr lang="en-US"/>
        </a:p>
      </dgm:t>
    </dgm:pt>
    <dgm:pt modelId="{ACB80BCE-A2ED-449E-A9DC-47DF55D131D8}" type="sibTrans" cxnId="{A3A2BB31-28E8-4A1A-83BA-81F9201BF5B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A8B8297-7E6D-4F86-9F87-40D25140CCA9}">
      <dgm:prSet/>
      <dgm:spPr/>
      <dgm:t>
        <a:bodyPr/>
        <a:lstStyle/>
        <a:p>
          <a:r>
            <a:rPr lang="en-US"/>
            <a:t>List missing items in resume for job postings</a:t>
          </a:r>
        </a:p>
      </dgm:t>
    </dgm:pt>
    <dgm:pt modelId="{4608FD4B-FF7A-432E-9481-7B3C80F4F396}" type="parTrans" cxnId="{4778E95A-C357-48A9-9703-54695FEA961D}">
      <dgm:prSet/>
      <dgm:spPr/>
      <dgm:t>
        <a:bodyPr/>
        <a:lstStyle/>
        <a:p>
          <a:endParaRPr lang="en-US"/>
        </a:p>
      </dgm:t>
    </dgm:pt>
    <dgm:pt modelId="{830E8122-5967-4D9E-BFD8-AAA9B0B61254}" type="sibTrans" cxnId="{4778E95A-C357-48A9-9703-54695FEA961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876AFA-7058-48FC-8184-A90E8A7CD36C}">
      <dgm:prSet/>
      <dgm:spPr/>
      <dgm:t>
        <a:bodyPr/>
        <a:lstStyle/>
        <a:p>
          <a:r>
            <a:rPr lang="en-US"/>
            <a:t>Identify similar jobs to increase odds of matching candidate to some job</a:t>
          </a:r>
        </a:p>
      </dgm:t>
    </dgm:pt>
    <dgm:pt modelId="{11E01D19-0B48-4036-A9AD-6EE4CF842D38}" type="parTrans" cxnId="{043C6B2B-1151-4D38-8F1C-F471901D7270}">
      <dgm:prSet/>
      <dgm:spPr/>
      <dgm:t>
        <a:bodyPr/>
        <a:lstStyle/>
        <a:p>
          <a:endParaRPr lang="en-US"/>
        </a:p>
      </dgm:t>
    </dgm:pt>
    <dgm:pt modelId="{C2368265-1E5D-49BC-98F4-27F05CDDBA57}" type="sibTrans" cxnId="{043C6B2B-1151-4D38-8F1C-F471901D727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1787B49-E0C6-4289-8162-AC2D3A8F4B50}" type="pres">
      <dgm:prSet presAssocID="{8CFF4F52-43D1-4C51-BF0C-325A9AB71E59}" presName="Name0" presStyleCnt="0">
        <dgm:presLayoutVars>
          <dgm:animLvl val="lvl"/>
          <dgm:resizeHandles val="exact"/>
        </dgm:presLayoutVars>
      </dgm:prSet>
      <dgm:spPr/>
    </dgm:pt>
    <dgm:pt modelId="{09A57D60-8F37-4BB6-9FEC-A00BB874C2CE}" type="pres">
      <dgm:prSet presAssocID="{EE1BCD30-62CF-4CF2-BD7F-C7A7BD06C63C}" presName="compositeNode" presStyleCnt="0">
        <dgm:presLayoutVars>
          <dgm:bulletEnabled val="1"/>
        </dgm:presLayoutVars>
      </dgm:prSet>
      <dgm:spPr/>
    </dgm:pt>
    <dgm:pt modelId="{70071FF4-E4BE-4600-8C3C-E8D99DD003D0}" type="pres">
      <dgm:prSet presAssocID="{EE1BCD30-62CF-4CF2-BD7F-C7A7BD06C63C}" presName="bgRect" presStyleLbl="bgAccFollowNode1" presStyleIdx="0" presStyleCnt="3"/>
      <dgm:spPr/>
    </dgm:pt>
    <dgm:pt modelId="{42D03371-A196-438F-A26E-CFE731129DB1}" type="pres">
      <dgm:prSet presAssocID="{ACB80BCE-A2ED-449E-A9DC-47DF55D131D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DD3F65D-F005-41C5-9939-E8C7C7A3EE59}" type="pres">
      <dgm:prSet presAssocID="{EE1BCD30-62CF-4CF2-BD7F-C7A7BD06C63C}" presName="bottomLine" presStyleLbl="alignNode1" presStyleIdx="1" presStyleCnt="6">
        <dgm:presLayoutVars/>
      </dgm:prSet>
      <dgm:spPr/>
    </dgm:pt>
    <dgm:pt modelId="{4ABB5407-EDC5-45C2-AF17-A4858D2BC77B}" type="pres">
      <dgm:prSet presAssocID="{EE1BCD30-62CF-4CF2-BD7F-C7A7BD06C63C}" presName="nodeText" presStyleLbl="bgAccFollowNode1" presStyleIdx="0" presStyleCnt="3">
        <dgm:presLayoutVars>
          <dgm:bulletEnabled val="1"/>
        </dgm:presLayoutVars>
      </dgm:prSet>
      <dgm:spPr/>
    </dgm:pt>
    <dgm:pt modelId="{8C93EFB9-4252-4B2A-A4FD-B31E0617A81C}" type="pres">
      <dgm:prSet presAssocID="{ACB80BCE-A2ED-449E-A9DC-47DF55D131D8}" presName="sibTrans" presStyleCnt="0"/>
      <dgm:spPr/>
    </dgm:pt>
    <dgm:pt modelId="{049EBEA9-1E2E-4E3D-8F29-FCAB4935D3CF}" type="pres">
      <dgm:prSet presAssocID="{2A8B8297-7E6D-4F86-9F87-40D25140CCA9}" presName="compositeNode" presStyleCnt="0">
        <dgm:presLayoutVars>
          <dgm:bulletEnabled val="1"/>
        </dgm:presLayoutVars>
      </dgm:prSet>
      <dgm:spPr/>
    </dgm:pt>
    <dgm:pt modelId="{F64A0F65-A87B-4EA5-BF63-CC3CF24D1892}" type="pres">
      <dgm:prSet presAssocID="{2A8B8297-7E6D-4F86-9F87-40D25140CCA9}" presName="bgRect" presStyleLbl="bgAccFollowNode1" presStyleIdx="1" presStyleCnt="3"/>
      <dgm:spPr/>
    </dgm:pt>
    <dgm:pt modelId="{AB61A1ED-BD40-4223-8596-EE7292E68E8D}" type="pres">
      <dgm:prSet presAssocID="{830E8122-5967-4D9E-BFD8-AAA9B0B6125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DF2BB25-8A89-46F0-B778-67001C9041C9}" type="pres">
      <dgm:prSet presAssocID="{2A8B8297-7E6D-4F86-9F87-40D25140CCA9}" presName="bottomLine" presStyleLbl="alignNode1" presStyleIdx="3" presStyleCnt="6">
        <dgm:presLayoutVars/>
      </dgm:prSet>
      <dgm:spPr/>
    </dgm:pt>
    <dgm:pt modelId="{BB211782-0D1B-4063-9226-4D318352255B}" type="pres">
      <dgm:prSet presAssocID="{2A8B8297-7E6D-4F86-9F87-40D25140CCA9}" presName="nodeText" presStyleLbl="bgAccFollowNode1" presStyleIdx="1" presStyleCnt="3">
        <dgm:presLayoutVars>
          <dgm:bulletEnabled val="1"/>
        </dgm:presLayoutVars>
      </dgm:prSet>
      <dgm:spPr/>
    </dgm:pt>
    <dgm:pt modelId="{34EAC8DA-B3D1-4B21-81B8-81100C62490D}" type="pres">
      <dgm:prSet presAssocID="{830E8122-5967-4D9E-BFD8-AAA9B0B61254}" presName="sibTrans" presStyleCnt="0"/>
      <dgm:spPr/>
    </dgm:pt>
    <dgm:pt modelId="{7DE84FAC-A013-43F4-AA98-7CF8B156543A}" type="pres">
      <dgm:prSet presAssocID="{13876AFA-7058-48FC-8184-A90E8A7CD36C}" presName="compositeNode" presStyleCnt="0">
        <dgm:presLayoutVars>
          <dgm:bulletEnabled val="1"/>
        </dgm:presLayoutVars>
      </dgm:prSet>
      <dgm:spPr/>
    </dgm:pt>
    <dgm:pt modelId="{B7DC95EA-EB5F-4C62-9BDD-1F0C72971ED4}" type="pres">
      <dgm:prSet presAssocID="{13876AFA-7058-48FC-8184-A90E8A7CD36C}" presName="bgRect" presStyleLbl="bgAccFollowNode1" presStyleIdx="2" presStyleCnt="3"/>
      <dgm:spPr/>
    </dgm:pt>
    <dgm:pt modelId="{62707B22-23DD-4DBE-A0A0-AAB9AC9E1382}" type="pres">
      <dgm:prSet presAssocID="{C2368265-1E5D-49BC-98F4-27F05CDDBA5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9A5B84F-8AF3-40C7-B00B-94E124AEAC23}" type="pres">
      <dgm:prSet presAssocID="{13876AFA-7058-48FC-8184-A90E8A7CD36C}" presName="bottomLine" presStyleLbl="alignNode1" presStyleIdx="5" presStyleCnt="6">
        <dgm:presLayoutVars/>
      </dgm:prSet>
      <dgm:spPr/>
    </dgm:pt>
    <dgm:pt modelId="{230CDCA6-21FE-49B1-ADD2-DBDCC0FEB6B3}" type="pres">
      <dgm:prSet presAssocID="{13876AFA-7058-48FC-8184-A90E8A7CD36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A674E17-9F6F-484C-B972-6A198FD6E4A7}" type="presOf" srcId="{EE1BCD30-62CF-4CF2-BD7F-C7A7BD06C63C}" destId="{70071FF4-E4BE-4600-8C3C-E8D99DD003D0}" srcOrd="0" destOrd="0" presId="urn:microsoft.com/office/officeart/2016/7/layout/BasicLinearProcessNumbered"/>
    <dgm:cxn modelId="{6248B317-EA01-4336-9922-9B6B2A3B1BFD}" type="presOf" srcId="{2A8B8297-7E6D-4F86-9F87-40D25140CCA9}" destId="{F64A0F65-A87B-4EA5-BF63-CC3CF24D1892}" srcOrd="0" destOrd="0" presId="urn:microsoft.com/office/officeart/2016/7/layout/BasicLinearProcessNumbered"/>
    <dgm:cxn modelId="{7F6AD218-8596-4917-BA22-0532F8250D79}" type="presOf" srcId="{ACB80BCE-A2ED-449E-A9DC-47DF55D131D8}" destId="{42D03371-A196-438F-A26E-CFE731129DB1}" srcOrd="0" destOrd="0" presId="urn:microsoft.com/office/officeart/2016/7/layout/BasicLinearProcessNumbered"/>
    <dgm:cxn modelId="{7802FF26-BFDB-47A9-B25E-9E8CDCA8F9F7}" type="presOf" srcId="{C2368265-1E5D-49BC-98F4-27F05CDDBA57}" destId="{62707B22-23DD-4DBE-A0A0-AAB9AC9E1382}" srcOrd="0" destOrd="0" presId="urn:microsoft.com/office/officeart/2016/7/layout/BasicLinearProcessNumbered"/>
    <dgm:cxn modelId="{043C6B2B-1151-4D38-8F1C-F471901D7270}" srcId="{8CFF4F52-43D1-4C51-BF0C-325A9AB71E59}" destId="{13876AFA-7058-48FC-8184-A90E8A7CD36C}" srcOrd="2" destOrd="0" parTransId="{11E01D19-0B48-4036-A9AD-6EE4CF842D38}" sibTransId="{C2368265-1E5D-49BC-98F4-27F05CDDBA57}"/>
    <dgm:cxn modelId="{A3A2BB31-28E8-4A1A-83BA-81F9201BF5BB}" srcId="{8CFF4F52-43D1-4C51-BF0C-325A9AB71E59}" destId="{EE1BCD30-62CF-4CF2-BD7F-C7A7BD06C63C}" srcOrd="0" destOrd="0" parTransId="{A18B9D12-E9DA-4F38-8D3C-9B88E54BC0E2}" sibTransId="{ACB80BCE-A2ED-449E-A9DC-47DF55D131D8}"/>
    <dgm:cxn modelId="{33798A63-D427-4459-8E8C-AF6A6054103F}" type="presOf" srcId="{2A8B8297-7E6D-4F86-9F87-40D25140CCA9}" destId="{BB211782-0D1B-4063-9226-4D318352255B}" srcOrd="1" destOrd="0" presId="urn:microsoft.com/office/officeart/2016/7/layout/BasicLinearProcessNumbered"/>
    <dgm:cxn modelId="{D184B94D-BE7B-4958-8D92-EB9763F154C6}" type="presOf" srcId="{13876AFA-7058-48FC-8184-A90E8A7CD36C}" destId="{B7DC95EA-EB5F-4C62-9BDD-1F0C72971ED4}" srcOrd="0" destOrd="0" presId="urn:microsoft.com/office/officeart/2016/7/layout/BasicLinearProcessNumbered"/>
    <dgm:cxn modelId="{99215551-5FAC-4276-B762-5628B4597940}" type="presOf" srcId="{830E8122-5967-4D9E-BFD8-AAA9B0B61254}" destId="{AB61A1ED-BD40-4223-8596-EE7292E68E8D}" srcOrd="0" destOrd="0" presId="urn:microsoft.com/office/officeart/2016/7/layout/BasicLinearProcessNumbered"/>
    <dgm:cxn modelId="{5335DD77-DA3A-43BD-BA1B-CD3595D211AF}" type="presOf" srcId="{8CFF4F52-43D1-4C51-BF0C-325A9AB71E59}" destId="{41787B49-E0C6-4289-8162-AC2D3A8F4B50}" srcOrd="0" destOrd="0" presId="urn:microsoft.com/office/officeart/2016/7/layout/BasicLinearProcessNumbered"/>
    <dgm:cxn modelId="{4778E95A-C357-48A9-9703-54695FEA961D}" srcId="{8CFF4F52-43D1-4C51-BF0C-325A9AB71E59}" destId="{2A8B8297-7E6D-4F86-9F87-40D25140CCA9}" srcOrd="1" destOrd="0" parTransId="{4608FD4B-FF7A-432E-9481-7B3C80F4F396}" sibTransId="{830E8122-5967-4D9E-BFD8-AAA9B0B61254}"/>
    <dgm:cxn modelId="{798E8580-E603-4271-8480-58A4B5549B10}" type="presOf" srcId="{EE1BCD30-62CF-4CF2-BD7F-C7A7BD06C63C}" destId="{4ABB5407-EDC5-45C2-AF17-A4858D2BC77B}" srcOrd="1" destOrd="0" presId="urn:microsoft.com/office/officeart/2016/7/layout/BasicLinearProcessNumbered"/>
    <dgm:cxn modelId="{98AC76CD-F6B8-4DCE-B246-E6FB8BAB46D7}" type="presOf" srcId="{13876AFA-7058-48FC-8184-A90E8A7CD36C}" destId="{230CDCA6-21FE-49B1-ADD2-DBDCC0FEB6B3}" srcOrd="1" destOrd="0" presId="urn:microsoft.com/office/officeart/2016/7/layout/BasicLinearProcessNumbered"/>
    <dgm:cxn modelId="{74EC51FC-4C07-4A35-8143-622B99C61860}" type="presParOf" srcId="{41787B49-E0C6-4289-8162-AC2D3A8F4B50}" destId="{09A57D60-8F37-4BB6-9FEC-A00BB874C2CE}" srcOrd="0" destOrd="0" presId="urn:microsoft.com/office/officeart/2016/7/layout/BasicLinearProcessNumbered"/>
    <dgm:cxn modelId="{18154A44-6FFF-4534-814B-B5112A61AF90}" type="presParOf" srcId="{09A57D60-8F37-4BB6-9FEC-A00BB874C2CE}" destId="{70071FF4-E4BE-4600-8C3C-E8D99DD003D0}" srcOrd="0" destOrd="0" presId="urn:microsoft.com/office/officeart/2016/7/layout/BasicLinearProcessNumbered"/>
    <dgm:cxn modelId="{5B1E58FE-7D0A-4FBE-9131-8B9E8C219911}" type="presParOf" srcId="{09A57D60-8F37-4BB6-9FEC-A00BB874C2CE}" destId="{42D03371-A196-438F-A26E-CFE731129DB1}" srcOrd="1" destOrd="0" presId="urn:microsoft.com/office/officeart/2016/7/layout/BasicLinearProcessNumbered"/>
    <dgm:cxn modelId="{A21045F4-8936-4F6F-B6E9-D946EE3C955E}" type="presParOf" srcId="{09A57D60-8F37-4BB6-9FEC-A00BB874C2CE}" destId="{3DD3F65D-F005-41C5-9939-E8C7C7A3EE59}" srcOrd="2" destOrd="0" presId="urn:microsoft.com/office/officeart/2016/7/layout/BasicLinearProcessNumbered"/>
    <dgm:cxn modelId="{29D7AFEB-DC28-43FC-9FBF-10B052FC7F83}" type="presParOf" srcId="{09A57D60-8F37-4BB6-9FEC-A00BB874C2CE}" destId="{4ABB5407-EDC5-45C2-AF17-A4858D2BC77B}" srcOrd="3" destOrd="0" presId="urn:microsoft.com/office/officeart/2016/7/layout/BasicLinearProcessNumbered"/>
    <dgm:cxn modelId="{3B78E310-5750-41F4-BF22-2DA3C9BB7EA0}" type="presParOf" srcId="{41787B49-E0C6-4289-8162-AC2D3A8F4B50}" destId="{8C93EFB9-4252-4B2A-A4FD-B31E0617A81C}" srcOrd="1" destOrd="0" presId="urn:microsoft.com/office/officeart/2016/7/layout/BasicLinearProcessNumbered"/>
    <dgm:cxn modelId="{43F1E4F9-D194-4C74-B692-AE5DCC738862}" type="presParOf" srcId="{41787B49-E0C6-4289-8162-AC2D3A8F4B50}" destId="{049EBEA9-1E2E-4E3D-8F29-FCAB4935D3CF}" srcOrd="2" destOrd="0" presId="urn:microsoft.com/office/officeart/2016/7/layout/BasicLinearProcessNumbered"/>
    <dgm:cxn modelId="{FC076E8C-1B55-43E4-86ED-F9709BD39A54}" type="presParOf" srcId="{049EBEA9-1E2E-4E3D-8F29-FCAB4935D3CF}" destId="{F64A0F65-A87B-4EA5-BF63-CC3CF24D1892}" srcOrd="0" destOrd="0" presId="urn:microsoft.com/office/officeart/2016/7/layout/BasicLinearProcessNumbered"/>
    <dgm:cxn modelId="{4D8D1AD0-19B2-4EAE-833D-FA476EECC869}" type="presParOf" srcId="{049EBEA9-1E2E-4E3D-8F29-FCAB4935D3CF}" destId="{AB61A1ED-BD40-4223-8596-EE7292E68E8D}" srcOrd="1" destOrd="0" presId="urn:microsoft.com/office/officeart/2016/7/layout/BasicLinearProcessNumbered"/>
    <dgm:cxn modelId="{9DB0A5CC-CCD0-47EB-89C0-FEE257B05C12}" type="presParOf" srcId="{049EBEA9-1E2E-4E3D-8F29-FCAB4935D3CF}" destId="{DDF2BB25-8A89-46F0-B778-67001C9041C9}" srcOrd="2" destOrd="0" presId="urn:microsoft.com/office/officeart/2016/7/layout/BasicLinearProcessNumbered"/>
    <dgm:cxn modelId="{EC2BC324-150C-4004-BBF9-36C5DD803332}" type="presParOf" srcId="{049EBEA9-1E2E-4E3D-8F29-FCAB4935D3CF}" destId="{BB211782-0D1B-4063-9226-4D318352255B}" srcOrd="3" destOrd="0" presId="urn:microsoft.com/office/officeart/2016/7/layout/BasicLinearProcessNumbered"/>
    <dgm:cxn modelId="{7B521685-3219-4042-B47C-662B152CE849}" type="presParOf" srcId="{41787B49-E0C6-4289-8162-AC2D3A8F4B50}" destId="{34EAC8DA-B3D1-4B21-81B8-81100C62490D}" srcOrd="3" destOrd="0" presId="urn:microsoft.com/office/officeart/2016/7/layout/BasicLinearProcessNumbered"/>
    <dgm:cxn modelId="{7976C168-A536-40D4-9E66-0C97440B390C}" type="presParOf" srcId="{41787B49-E0C6-4289-8162-AC2D3A8F4B50}" destId="{7DE84FAC-A013-43F4-AA98-7CF8B156543A}" srcOrd="4" destOrd="0" presId="urn:microsoft.com/office/officeart/2016/7/layout/BasicLinearProcessNumbered"/>
    <dgm:cxn modelId="{42D78172-70D0-4F32-A970-E4B172428EB1}" type="presParOf" srcId="{7DE84FAC-A013-43F4-AA98-7CF8B156543A}" destId="{B7DC95EA-EB5F-4C62-9BDD-1F0C72971ED4}" srcOrd="0" destOrd="0" presId="urn:microsoft.com/office/officeart/2016/7/layout/BasicLinearProcessNumbered"/>
    <dgm:cxn modelId="{F60337BC-A040-48E5-B3B0-DDC65B5C74D5}" type="presParOf" srcId="{7DE84FAC-A013-43F4-AA98-7CF8B156543A}" destId="{62707B22-23DD-4DBE-A0A0-AAB9AC9E1382}" srcOrd="1" destOrd="0" presId="urn:microsoft.com/office/officeart/2016/7/layout/BasicLinearProcessNumbered"/>
    <dgm:cxn modelId="{84330848-18F7-446C-BD3A-69070AB4A3DD}" type="presParOf" srcId="{7DE84FAC-A013-43F4-AA98-7CF8B156543A}" destId="{B9A5B84F-8AF3-40C7-B00B-94E124AEAC23}" srcOrd="2" destOrd="0" presId="urn:microsoft.com/office/officeart/2016/7/layout/BasicLinearProcessNumbered"/>
    <dgm:cxn modelId="{69C4ADA1-91DA-4096-8B17-802C43C3AFF6}" type="presParOf" srcId="{7DE84FAC-A013-43F4-AA98-7CF8B156543A}" destId="{230CDCA6-21FE-49B1-ADD2-DBDCC0FEB6B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71FF4-E4BE-4600-8C3C-E8D99DD003D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Score resume match to job posting</a:t>
          </a:r>
        </a:p>
      </dsp:txBody>
      <dsp:txXfrm>
        <a:off x="0" y="1653508"/>
        <a:ext cx="3286125" cy="2610802"/>
      </dsp:txXfrm>
    </dsp:sp>
    <dsp:sp modelId="{42D03371-A196-438F-A26E-CFE731129DB1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3DD3F65D-F005-41C5-9939-E8C7C7A3EE59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9857"/>
                <a:satOff val="-1251"/>
                <a:lumOff val="5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4A0F65-A87B-4EA5-BF63-CC3CF24D1892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List missing items in resume for job postings</a:t>
          </a:r>
        </a:p>
      </dsp:txBody>
      <dsp:txXfrm>
        <a:off x="3614737" y="1653508"/>
        <a:ext cx="3286125" cy="2610802"/>
      </dsp:txXfrm>
    </dsp:sp>
    <dsp:sp modelId="{AB61A1ED-BD40-4223-8596-EE7292E68E8D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39713"/>
                <a:satOff val="-2502"/>
                <a:lumOff val="106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DDF2BB25-8A89-46F0-B778-67001C9041C9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09570"/>
                <a:satOff val="-3754"/>
                <a:lumOff val="159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DC95EA-EB5F-4C62-9BDD-1F0C72971ED4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Identify similar jobs to increase odds of matching candidate to some job</a:t>
          </a:r>
        </a:p>
      </dsp:txBody>
      <dsp:txXfrm>
        <a:off x="7229475" y="1653508"/>
        <a:ext cx="3286125" cy="2610802"/>
      </dsp:txXfrm>
    </dsp:sp>
    <dsp:sp modelId="{62707B22-23DD-4DBE-A0A0-AAB9AC9E1382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79426"/>
                <a:satOff val="-5005"/>
                <a:lumOff val="21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B9A5B84F-8AF3-40C7-B00B-94E124AEAC23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6455-32E9-48CB-A534-776C9E5C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A3EF1-C23F-4C08-A992-B6002C4D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167C-1410-432A-9771-C9D5FA8E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7680-69F1-47C1-B1CC-BD6828C3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D654-0409-49E6-81EF-B75630B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12A1-F5D1-4085-9953-7B9108B6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1269A-EA53-4304-B4C4-B6DDFFB65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55DC-D8A3-4A35-9B09-A8A8BF9F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BCE93-F269-4BB3-990D-75247E78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8BC2-FACE-46D1-954B-C381FCFE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C93D0-9E4F-4190-8F61-709704D79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7DA3-F2D8-4398-B0B9-6978FAF58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112A-A1B9-4DEE-8FA2-0A8D2676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260A-1EBB-434C-8073-EE77572D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3D12-5642-442A-B723-74473378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0AB-EF2B-471D-AD6A-364DB65F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7FA0-5153-490A-92C2-4094B5A9E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1F64-ACC1-4E5F-B9B7-5A61089A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EAC4-6AC8-475E-9EF4-E43BFBC4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2C27-15AE-4678-A65B-48B8EFF5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6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914B-E2E1-4313-A432-656D8A8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4B0FB-08A3-41CA-B0FA-372183FF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BAA4-74A7-4ADE-9427-E34C107B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2A1D9-3203-4E22-98FA-F0A70607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944A-5161-42A1-AB8E-50F581B0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BEC9-BAEF-435E-B2BA-10FF298B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5331-8A9F-40FD-B2AD-4A1479FF1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BE426-C4CC-41C8-A06C-9B0D0AA8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AEA7F-24BD-400F-B00D-CCBADBC3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B7DA-FEF6-4640-89F8-4C50D19C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11D3-F8DE-4636-87D3-10685C34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56E7-8804-4E0F-9BB0-D205195C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74B24-058D-450E-8E25-EEA7B2BF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3475-97F0-493B-94D4-BA198873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3D4BC-8BB8-48D2-B641-2F92CD2C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8F97D-4E32-4A85-872E-51681EA2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3C5FC-06B1-41C1-8758-1A5D8841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BE801-0DB8-423F-8791-0FFAFD3C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7725F-81F0-4D36-8AD5-2CA41A4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AE47-4FCC-4994-B0FC-246BEA60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029C3-37C1-4DA8-82BC-B23E13D5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0201B-9E01-41FE-99E6-A795D85A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69B8E-5A13-45DE-9651-4483A6C6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813A3-585D-42CD-B1EE-A39E8FF1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7ACBC-3713-4DF5-BBE9-F33EF05B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5825-FFEC-45F9-BDC6-D817365A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76A3-AC75-4AB2-BC5B-06984997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320C-FA08-4BAC-9C37-8AFD81B7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9F58C-1A18-4D47-B128-ACC20338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048DF-A2DA-42E9-BCDC-1ACB21C1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2EE5-816D-43C3-AE97-2070817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D9FE-F822-4E88-9F1D-7C962271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D697-1AAF-47FF-B7CF-57846B95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58388-1B58-4C4E-923F-652DFAE3D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45D41-2160-4F6A-8CC7-1BEF2677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258D-660A-4AA1-9F52-46BAC5B4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2A2EC-3F3D-4028-8D35-ADDB9F4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25ADE-8FCD-4A6D-A303-20D21C38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1FC00-A59C-4A8C-8394-047BBF35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0697-B01F-482A-993E-CF668DF0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5D96-0EE3-48B3-AD8B-169BC79FD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C307-2B98-4703-A6E5-B6C10B3BB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848E-9AF2-4D9A-944C-DACC80CB7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A309-1DF1-4436-9A28-D007A2CE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Posting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67DCD-B580-4CCB-A6AE-FF25F5869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Sampson</a:t>
            </a:r>
          </a:p>
          <a:p>
            <a:r>
              <a:rPr lang="en-US" dirty="0"/>
              <a:t>Jack Letcher</a:t>
            </a:r>
          </a:p>
          <a:p>
            <a:r>
              <a:rPr lang="en-US" dirty="0"/>
              <a:t>Taylor Maxson</a:t>
            </a:r>
          </a:p>
          <a:p>
            <a:r>
              <a:rPr lang="en-US" dirty="0"/>
              <a:t>Nathan Thomas</a:t>
            </a:r>
          </a:p>
        </p:txBody>
      </p:sp>
    </p:spTree>
    <p:extLst>
      <p:ext uri="{BB962C8B-B14F-4D97-AF65-F5344CB8AC3E}">
        <p14:creationId xmlns:p14="http://schemas.microsoft.com/office/powerpoint/2010/main" val="292957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01C7-00CA-49F7-95EA-982727D2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7329-84ED-4D41-A34F-4A454F83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9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D040-3148-46B7-8315-49487D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EFF2-1FC7-48D1-9A16-93795485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1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F6AF-E9E8-4A68-812F-CDD3B63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B7E1-2D84-4BC8-AE75-D1F68EFD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1282-CD49-4DD7-A6B8-38ACBB33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FAA8-E5A9-4D54-A5B3-70F5E12D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– to determine which jobs were most similar and group them.</a:t>
            </a:r>
          </a:p>
          <a:p>
            <a:r>
              <a:rPr lang="en-US"/>
              <a:t>Desired output - </a:t>
            </a:r>
          </a:p>
        </p:txBody>
      </p:sp>
    </p:spTree>
    <p:extLst>
      <p:ext uri="{BB962C8B-B14F-4D97-AF65-F5344CB8AC3E}">
        <p14:creationId xmlns:p14="http://schemas.microsoft.com/office/powerpoint/2010/main" val="331697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EDEB640-5D50-4ED2-A8A2-D379B6AA4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5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3CFF0-AB61-4BA7-BF45-531D2E95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Most Frequent Terms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/>
              <a:t>Top Terms:</a:t>
            </a:r>
          </a:p>
          <a:p>
            <a:pPr marL="457200" indent="-457200">
              <a:buAutoNum type="arabicPeriod"/>
            </a:pPr>
            <a:r>
              <a:rPr lang="en-US" sz="1500"/>
              <a:t>Data</a:t>
            </a:r>
          </a:p>
          <a:p>
            <a:pPr marL="457200" indent="-457200">
              <a:buAutoNum type="arabicPeriod"/>
            </a:pPr>
            <a:r>
              <a:rPr lang="en-US" sz="1500"/>
              <a:t>Will</a:t>
            </a:r>
          </a:p>
          <a:p>
            <a:pPr marL="457200" indent="-457200">
              <a:buAutoNum type="arabicPeriod"/>
            </a:pPr>
            <a:r>
              <a:rPr lang="en-US" sz="1500"/>
              <a:t>Team</a:t>
            </a:r>
          </a:p>
          <a:p>
            <a:pPr marL="457200" indent="-457200">
              <a:buAutoNum type="arabicPeriod"/>
            </a:pPr>
            <a:r>
              <a:rPr lang="en-US" sz="1500"/>
              <a:t>Experience</a:t>
            </a:r>
          </a:p>
          <a:p>
            <a:pPr marL="457200" indent="-457200">
              <a:buAutoNum type="arabicPeriod"/>
            </a:pPr>
            <a:r>
              <a:rPr lang="en-US" sz="1500"/>
              <a:t>Work</a:t>
            </a:r>
          </a:p>
          <a:p>
            <a:pPr marL="457200" indent="-457200">
              <a:buAutoNum type="arabicPeriod"/>
            </a:pPr>
            <a:r>
              <a:rPr lang="en-US" sz="1500"/>
              <a:t>Apple</a:t>
            </a:r>
          </a:p>
          <a:p>
            <a:pPr marL="457200" indent="-457200">
              <a:buAutoNum type="arabicPeriod"/>
            </a:pPr>
            <a:r>
              <a:rPr lang="en-US" sz="1500"/>
              <a:t>Design</a:t>
            </a:r>
          </a:p>
          <a:p>
            <a:pPr marL="457200" indent="-457200">
              <a:buAutoNum type="arabicPeriod"/>
            </a:pPr>
            <a:r>
              <a:rPr lang="en-US" sz="1500"/>
              <a:t>Business</a:t>
            </a:r>
          </a:p>
          <a:p>
            <a:pPr marL="457200" indent="-457200">
              <a:buAutoNum type="arabicPeriod"/>
            </a:pPr>
            <a:r>
              <a:rPr lang="en-US" sz="1500"/>
              <a:t>Engineering</a:t>
            </a:r>
          </a:p>
          <a:p>
            <a:pPr marL="457200" indent="-457200">
              <a:buAutoNum type="arabicPeriod"/>
            </a:pPr>
            <a:r>
              <a:rPr lang="en-US" sz="150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6372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BF6A3F2C-5DF0-4F6B-BBF2-C59FA66C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r="6700" b="-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0" name="Content Placeholder 9"/>
          <p:cNvSpPr>
            <a:spLocks noGrp="1"/>
          </p:cNvSpPr>
          <p:nvPr>
            <p:ph idx="1"/>
          </p:nvPr>
        </p:nvSpPr>
        <p:spPr>
          <a:xfrm>
            <a:off x="648931" y="360218"/>
            <a:ext cx="3651466" cy="5863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Visual of the top terms</a:t>
            </a:r>
          </a:p>
        </p:txBody>
      </p:sp>
    </p:spTree>
    <p:extLst>
      <p:ext uri="{BB962C8B-B14F-4D97-AF65-F5344CB8AC3E}">
        <p14:creationId xmlns:p14="http://schemas.microsoft.com/office/powerpoint/2010/main" val="8578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7ECF-A088-47A2-9B6D-A520E90F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FA34-4101-4DB8-BDB1-B2BFA444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9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FCD0-74AF-46F9-8C29-8DF12100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BCF9-73F1-495A-9177-2AB26D26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45F2-8D92-420A-815D-2D60176E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E37B-29D2-4734-B33A-DA1505DC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EDB0-7165-499A-BE92-E0CD0EDB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38B0-A451-4248-8723-574CA9F6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ee the source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7" b="1"/>
          <a:stretch/>
        </p:blipFill>
        <p:spPr bwMode="auto">
          <a:xfrm>
            <a:off x="2079380" y="1887415"/>
            <a:ext cx="7371734" cy="408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60123" y="6155956"/>
            <a:ext cx="5439507" cy="70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https://www.bing.com/images/search?view=detailV2&amp;ccid=Y9XgRZ8V&amp;id=1E283B45F3583F02D5E895D7A5073722633532B6&amp;thid=OIP.Y9XgRZ8VMJhjgsew2AF2ogEsDH&amp;mediaurl=http%3a%2f%2fimages.techhive.com%2fimages%2farticle%2f2016%2f03%2fcorrelation-one-100653446-primary.idge.jpg&amp;exph=413&amp;expw=620&amp;q=data+scientist+jobs&amp;simid=608030408846868974&amp;selectedIndex=2&amp;ajaxhist=0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4777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F9E1-0E2A-4916-A0BD-890D1EF8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8508-D4CA-449F-8625-EC079311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Business Purpose</a:t>
            </a:r>
          </a:p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Identifying the different types of information in the text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Separate preparation for each type of model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Topic modeling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 err="1"/>
              <a:t>Tf-idf</a:t>
            </a:r>
            <a:r>
              <a:rPr lang="en-US" dirty="0"/>
              <a:t> ranking</a:t>
            </a:r>
          </a:p>
          <a:p>
            <a:pPr lvl="1"/>
            <a:r>
              <a:rPr lang="en-US" dirty="0"/>
              <a:t>Jaccard similarity ranking</a:t>
            </a:r>
          </a:p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6948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y Kenneth Jensen [CC BY-SA 3.0 (https://creativecommons.org/licenses/by-sa/3.0)], via Wikimedia Commons" title="CRISP-DM Process Diagram">
            <a:extLst>
              <a:ext uri="{FF2B5EF4-FFF2-40B4-BE49-F238E27FC236}">
                <a16:creationId xmlns:a16="http://schemas.microsoft.com/office/drawing/2014/main" id="{65C1A1A8-115F-4B79-ADEA-40D62965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76263"/>
            <a:ext cx="5695950" cy="57054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9B85E4-B7E3-4F8F-A251-8821E6D9BFC6}"/>
              </a:ext>
            </a:extLst>
          </p:cNvPr>
          <p:cNvSpPr/>
          <p:nvPr/>
        </p:nvSpPr>
        <p:spPr>
          <a:xfrm>
            <a:off x="0" y="6488668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Image by Kenneth Jensen [CC BY-SA 3.0 (https://creativecommons.org/licenses/by-sa/3.0)], via Wikimedia Commons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75388" y="1797465"/>
            <a:ext cx="1937173" cy="520338"/>
          </a:xfrm>
          <a:prstGeom prst="roundRect">
            <a:avLst/>
          </a:prstGeom>
          <a:solidFill>
            <a:srgbClr val="3241C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>
                <a:latin typeface="Avenir Light"/>
                <a:cs typeface="Avenir Light"/>
              </a:rPr>
              <a:t>Define a question and an approach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326536-03C1-479B-9C21-DC0A46A231FD}"/>
              </a:ext>
            </a:extLst>
          </p:cNvPr>
          <p:cNvSpPr/>
          <p:nvPr/>
        </p:nvSpPr>
        <p:spPr>
          <a:xfrm>
            <a:off x="4344785" y="1501833"/>
            <a:ext cx="1468582" cy="5652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13681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9BBB-EA40-426A-A5A0-91C71F9B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32D7-523A-400E-9D07-EAF0C4B2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Job Applicants, HR departments, and Headhunter Firms have to hunt through a large number of job postings and resumes trying to match candidates to jobs.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Basic job searches online may only include a handful of words.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HR or Headhunters may be able to search resume’s by keywords to check for mandatory values, but this only gives knowledge of whether a candidate has some or all of the required/desired items in their resume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0A69F-2DAE-42ED-ACD6-D0736AAA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15" y="4130540"/>
            <a:ext cx="8991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68FD-1699-4720-8471-CC823083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Purpose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3EC2-8FBD-4FDB-9A7C-C32C65EA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Headhunter firms have a goal of finding candidates that will be qualified for jobs while wasting as little time as possible.</a:t>
            </a:r>
          </a:p>
          <a:p>
            <a:r>
              <a:rPr lang="en-US" dirty="0"/>
              <a:t>Rank potential candidates by how close they match jobs</a:t>
            </a:r>
          </a:p>
          <a:p>
            <a:pPr lvl="1"/>
            <a:r>
              <a:rPr lang="en-US" dirty="0"/>
              <a:t>Start with best candidates</a:t>
            </a:r>
          </a:p>
          <a:p>
            <a:pPr lvl="1"/>
            <a:r>
              <a:rPr lang="en-US" dirty="0"/>
              <a:t>Eliminate definite misses</a:t>
            </a:r>
          </a:p>
          <a:p>
            <a:pPr lvl="1"/>
            <a:r>
              <a:rPr lang="en-US" dirty="0"/>
              <a:t>Be prepared to cold-call candidates even for jobs a candidate may not be considering</a:t>
            </a:r>
          </a:p>
          <a:p>
            <a:r>
              <a:rPr lang="en-US" dirty="0"/>
              <a:t>Identify weaknesses in a candidate’s resume to increase odds of successful placement at a company (and commission) </a:t>
            </a:r>
          </a:p>
        </p:txBody>
      </p:sp>
    </p:spTree>
    <p:extLst>
      <p:ext uri="{BB962C8B-B14F-4D97-AF65-F5344CB8AC3E}">
        <p14:creationId xmlns:p14="http://schemas.microsoft.com/office/powerpoint/2010/main" val="111760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2CE6-B8AD-439F-87A2-3DC9356B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Solution to Business Problem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7248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03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y Kenneth Jensen [CC BY-SA 3.0 (https://creativecommons.org/licenses/by-sa/3.0)], via Wikimedia Commons" title="CRISP-DM Process Diagram">
            <a:extLst>
              <a:ext uri="{FF2B5EF4-FFF2-40B4-BE49-F238E27FC236}">
                <a16:creationId xmlns:a16="http://schemas.microsoft.com/office/drawing/2014/main" id="{65C1A1A8-115F-4B79-ADEA-40D62965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76263"/>
            <a:ext cx="5695950" cy="57054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9B85E4-B7E3-4F8F-A251-8821E6D9BFC6}"/>
              </a:ext>
            </a:extLst>
          </p:cNvPr>
          <p:cNvSpPr/>
          <p:nvPr/>
        </p:nvSpPr>
        <p:spPr>
          <a:xfrm>
            <a:off x="0" y="6488668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Image by Kenneth Jensen [CC BY-SA 3.0 (https://creativecommons.org/licenses/by-sa/3.0)], via Wikimedia Commons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75388" y="1797465"/>
            <a:ext cx="1937173" cy="520338"/>
          </a:xfrm>
          <a:prstGeom prst="roundRect">
            <a:avLst/>
          </a:prstGeom>
          <a:solidFill>
            <a:srgbClr val="3241C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>
                <a:latin typeface="Avenir Light"/>
                <a:cs typeface="Avenir Light"/>
              </a:rPr>
              <a:t>Define a question and an approach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6ACE9D-C831-44AF-B8D0-E6D2D2C578F8}"/>
              </a:ext>
            </a:extLst>
          </p:cNvPr>
          <p:cNvSpPr/>
          <p:nvPr/>
        </p:nvSpPr>
        <p:spPr>
          <a:xfrm>
            <a:off x="6416040" y="1492369"/>
            <a:ext cx="1468582" cy="5652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95500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BB48-3700-49DB-9BA2-BA4EA423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AD3C-BD8E-43B5-8B90-C53EF8878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Posting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95B0-6709-43D7-9376-17B051E509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Webscraped</a:t>
            </a:r>
            <a:r>
              <a:rPr lang="en-US" dirty="0"/>
              <a:t> in &lt;XML&gt; format</a:t>
            </a:r>
          </a:p>
          <a:p>
            <a:r>
              <a:rPr lang="en-US" dirty="0"/>
              <a:t>Sectioned by company</a:t>
            </a:r>
          </a:p>
          <a:p>
            <a:pPr lvl="1"/>
            <a:r>
              <a:rPr lang="en-US" dirty="0"/>
              <a:t>Job ID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Job Description</a:t>
            </a:r>
          </a:p>
          <a:p>
            <a:r>
              <a:rPr lang="en-US" dirty="0"/>
              <a:t>Many documents available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737A3-0902-44B8-B2A7-99BF05EDB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A6CB6-59CD-4DFD-82FA-05E871C91D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Non-uniform</a:t>
            </a:r>
          </a:p>
          <a:p>
            <a:r>
              <a:rPr lang="en-US" dirty="0"/>
              <a:t>Mix of narrative, lists, matrixes, etc. </a:t>
            </a:r>
          </a:p>
          <a:p>
            <a:r>
              <a:rPr lang="en-US" dirty="0"/>
              <a:t>Limited documents available</a:t>
            </a:r>
          </a:p>
        </p:txBody>
      </p:sp>
    </p:spTree>
    <p:extLst>
      <p:ext uri="{BB962C8B-B14F-4D97-AF65-F5344CB8AC3E}">
        <p14:creationId xmlns:p14="http://schemas.microsoft.com/office/powerpoint/2010/main" val="3626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465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Light</vt:lpstr>
      <vt:lpstr>Calibri</vt:lpstr>
      <vt:lpstr>Calibri Light</vt:lpstr>
      <vt:lpstr>Office Theme</vt:lpstr>
      <vt:lpstr>Job Posting Analysis</vt:lpstr>
      <vt:lpstr>PowerPoint Presentation</vt:lpstr>
      <vt:lpstr>Overview</vt:lpstr>
      <vt:lpstr>PowerPoint Presentation</vt:lpstr>
      <vt:lpstr>Business Purpose</vt:lpstr>
      <vt:lpstr>Business Purpose Cont’d</vt:lpstr>
      <vt:lpstr> Solution to Business Problem</vt:lpstr>
      <vt:lpstr>PowerPoint Presentation</vt:lpstr>
      <vt:lpstr>Data Exploration</vt:lpstr>
      <vt:lpstr>Data Preparation</vt:lpstr>
      <vt:lpstr>PowerPoint Presentation</vt:lpstr>
      <vt:lpstr>PowerPoint Presentation</vt:lpstr>
      <vt:lpstr>Model: k-Means Clustering</vt:lpstr>
      <vt:lpstr>Most Frequent Terms</vt:lpstr>
      <vt:lpstr>PowerPoint Presentation</vt:lpstr>
      <vt:lpstr>Evaluation</vt:lpstr>
      <vt:lpstr>PowerPoint Presentation</vt:lpstr>
      <vt:lpstr>Next Steps…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Posting Analysis</dc:title>
  <dc:creator>Adam Sampson</dc:creator>
  <cp:lastModifiedBy>Nathan Thomas</cp:lastModifiedBy>
  <cp:revision>19</cp:revision>
  <dcterms:created xsi:type="dcterms:W3CDTF">2017-12-04T23:40:53Z</dcterms:created>
  <dcterms:modified xsi:type="dcterms:W3CDTF">2017-12-11T17:32:41Z</dcterms:modified>
</cp:coreProperties>
</file>