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33AC-5FD8-B029-F9A9-87726EDF6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1B51481-173D-C46C-244F-BE7A77C39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1C18DBC-83B4-64CC-D7B2-2A51471E9BE2}"/>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5" name="Footer Placeholder 4">
            <a:extLst>
              <a:ext uri="{FF2B5EF4-FFF2-40B4-BE49-F238E27FC236}">
                <a16:creationId xmlns:a16="http://schemas.microsoft.com/office/drawing/2014/main" id="{89571E56-5E74-B909-58E3-0B12FB129B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659D22-E808-0F64-70C5-D38C00A73CCB}"/>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1890345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3D51F-3FCF-4B5F-5B58-EC17A99C5F6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E3F9F6E-5363-D08E-0B0A-DA8A12C312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69CB30-35C8-CECA-5BE7-7C1FA092765B}"/>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5" name="Footer Placeholder 4">
            <a:extLst>
              <a:ext uri="{FF2B5EF4-FFF2-40B4-BE49-F238E27FC236}">
                <a16:creationId xmlns:a16="http://schemas.microsoft.com/office/drawing/2014/main" id="{6656A952-325E-F2C8-C048-21C0499BB1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673FF4C-E1EA-5284-C453-143464381369}"/>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258482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2C59517-AF72-BD70-2923-4B998E2549B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2785CE-D18E-7D62-846E-DCD53DF7E1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8E2E56-7BBF-F560-0F40-1C65C0F1571F}"/>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5" name="Footer Placeholder 4">
            <a:extLst>
              <a:ext uri="{FF2B5EF4-FFF2-40B4-BE49-F238E27FC236}">
                <a16:creationId xmlns:a16="http://schemas.microsoft.com/office/drawing/2014/main" id="{E15DCD8E-684E-5F7E-E082-1AB8CB1E9F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1BD149-92F2-F5AA-6117-31774CA4DC3B}"/>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176550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C88A-3D63-C963-AF56-643A08CB6F1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8E2C98-3C13-2038-89E8-E7B183EE13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F226F1-0210-2646-FBD3-DEADDC005395}"/>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5" name="Footer Placeholder 4">
            <a:extLst>
              <a:ext uri="{FF2B5EF4-FFF2-40B4-BE49-F238E27FC236}">
                <a16:creationId xmlns:a16="http://schemas.microsoft.com/office/drawing/2014/main" id="{BAD047D6-CD76-7EA0-33FB-93EA04E282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9B13BB-C6C2-DE6B-D708-BA82BA09D1CE}"/>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39456015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1A8E1-6D98-5B1E-0D15-8C565EE98D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2D9BE2-0BB3-D6BA-79D9-807CE8DB8D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1A6327-30EE-E6E4-F5D4-3776BBDC9628}"/>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5" name="Footer Placeholder 4">
            <a:extLst>
              <a:ext uri="{FF2B5EF4-FFF2-40B4-BE49-F238E27FC236}">
                <a16:creationId xmlns:a16="http://schemas.microsoft.com/office/drawing/2014/main" id="{D1DA8B70-F724-88DC-E8E4-9F8694449C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1B68D0-BC24-90A5-1BB1-CE9391393475}"/>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3288942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C136-6D5A-F52F-5800-07E83ACB098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6C80C4B-F86C-790D-4C5A-AE32E736E1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692ACA1-463A-A912-2BB3-03EE5127DF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520F33-A22A-4BD6-46AB-A7AB2DC3B285}"/>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6" name="Footer Placeholder 5">
            <a:extLst>
              <a:ext uri="{FF2B5EF4-FFF2-40B4-BE49-F238E27FC236}">
                <a16:creationId xmlns:a16="http://schemas.microsoft.com/office/drawing/2014/main" id="{15417AB2-08BC-8123-63E1-4EFFA589D1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2A30109-68C5-9110-C187-C3237F1F911E}"/>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241091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41B6-7B98-9E19-0709-78A0B858075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8C6FF3-93E0-ED40-EFF5-49083B77EC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B49C06-1B84-16E3-CC2E-461905CF2C3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1EFE60-8764-8F20-BC42-16F73925D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B851ADF-21B4-4849-4D86-B5FCDEB1382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F4D5A18-916D-7FE1-EB1B-F1AC7C8DC168}"/>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8" name="Footer Placeholder 7">
            <a:extLst>
              <a:ext uri="{FF2B5EF4-FFF2-40B4-BE49-F238E27FC236}">
                <a16:creationId xmlns:a16="http://schemas.microsoft.com/office/drawing/2014/main" id="{E4309855-ED03-F94A-1FEB-C2929AB4BE3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BE3292-5B18-7FB9-32FB-2837EA9858BE}"/>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389368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35F3F-5D59-0E9C-ECCB-29CB6A1C7D0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1482075-0BFB-E2A7-647D-8AD9D717C64C}"/>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4" name="Footer Placeholder 3">
            <a:extLst>
              <a:ext uri="{FF2B5EF4-FFF2-40B4-BE49-F238E27FC236}">
                <a16:creationId xmlns:a16="http://schemas.microsoft.com/office/drawing/2014/main" id="{D1ACD94A-51B8-0FA8-D104-31CEC1DF59E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2C4727-7556-F72D-95F9-77D82093002E}"/>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34388104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C8C4AA-D492-5E33-B7DF-0BE88C25542E}"/>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3" name="Footer Placeholder 2">
            <a:extLst>
              <a:ext uri="{FF2B5EF4-FFF2-40B4-BE49-F238E27FC236}">
                <a16:creationId xmlns:a16="http://schemas.microsoft.com/office/drawing/2014/main" id="{CAC99503-B797-D941-9EE2-78E733FB566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C1212B6-62A7-694C-CC35-C7A80C6D69E1}"/>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2208464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D19A-2323-E513-DA3B-E7864A2508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41A287B-169C-DA7F-2D4B-4A01F6DC53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4FCA84C-21C7-4EBF-3783-B8799CB67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C552A8-BD33-512B-AA67-793806C8C400}"/>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6" name="Footer Placeholder 5">
            <a:extLst>
              <a:ext uri="{FF2B5EF4-FFF2-40B4-BE49-F238E27FC236}">
                <a16:creationId xmlns:a16="http://schemas.microsoft.com/office/drawing/2014/main" id="{11B0ECF4-132F-FCF1-CBB6-D72C320391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18C7D-0A40-CF86-FC75-8211E29F6EC1}"/>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3853980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8082D-D9C3-E89A-490F-6D4DA35DD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2B55654-6F75-6D9A-EEC3-FB6A0924FF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5E9C88E-CC19-BD49-0B6A-8EDFBB4B0D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2332A-B279-0CA5-10AE-F6908F873968}"/>
              </a:ext>
            </a:extLst>
          </p:cNvPr>
          <p:cNvSpPr>
            <a:spLocks noGrp="1"/>
          </p:cNvSpPr>
          <p:nvPr>
            <p:ph type="dt" sz="half" idx="10"/>
          </p:nvPr>
        </p:nvSpPr>
        <p:spPr/>
        <p:txBody>
          <a:bodyPr/>
          <a:lstStyle/>
          <a:p>
            <a:fld id="{31344201-4EAA-4761-A3C2-E53A5DB73C33}" type="datetimeFigureOut">
              <a:rPr lang="en-IN" smtClean="0"/>
              <a:t>12-09-2025</a:t>
            </a:fld>
            <a:endParaRPr lang="en-IN"/>
          </a:p>
        </p:txBody>
      </p:sp>
      <p:sp>
        <p:nvSpPr>
          <p:cNvPr id="6" name="Footer Placeholder 5">
            <a:extLst>
              <a:ext uri="{FF2B5EF4-FFF2-40B4-BE49-F238E27FC236}">
                <a16:creationId xmlns:a16="http://schemas.microsoft.com/office/drawing/2014/main" id="{F1F1A7E3-2B4B-3722-3B1A-50103A0F1E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EBBED3-AEEB-F103-4A6D-8E48A66D40E6}"/>
              </a:ext>
            </a:extLst>
          </p:cNvPr>
          <p:cNvSpPr>
            <a:spLocks noGrp="1"/>
          </p:cNvSpPr>
          <p:nvPr>
            <p:ph type="sldNum" sz="quarter" idx="12"/>
          </p:nvPr>
        </p:nvSpPr>
        <p:spPr/>
        <p:txBody>
          <a:bodyPr/>
          <a:lstStyle/>
          <a:p>
            <a:fld id="{22467339-878F-40BD-85EE-CF6AC61D2584}" type="slidenum">
              <a:rPr lang="en-IN" smtClean="0"/>
              <a:t>‹#›</a:t>
            </a:fld>
            <a:endParaRPr lang="en-IN"/>
          </a:p>
        </p:txBody>
      </p:sp>
    </p:spTree>
    <p:extLst>
      <p:ext uri="{BB962C8B-B14F-4D97-AF65-F5344CB8AC3E}">
        <p14:creationId xmlns:p14="http://schemas.microsoft.com/office/powerpoint/2010/main" val="586485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95672C-7AE6-17AC-60A8-9C0744DEA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573213F-FF9C-EA5C-F66D-2DFFCAD468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7BFDB-F9E4-4C81-1229-957AA9E7CB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344201-4EAA-4761-A3C2-E53A5DB73C33}" type="datetimeFigureOut">
              <a:rPr lang="en-IN" smtClean="0"/>
              <a:t>12-09-2025</a:t>
            </a:fld>
            <a:endParaRPr lang="en-IN"/>
          </a:p>
        </p:txBody>
      </p:sp>
      <p:sp>
        <p:nvSpPr>
          <p:cNvPr id="5" name="Footer Placeholder 4">
            <a:extLst>
              <a:ext uri="{FF2B5EF4-FFF2-40B4-BE49-F238E27FC236}">
                <a16:creationId xmlns:a16="http://schemas.microsoft.com/office/drawing/2014/main" id="{FE05FAEA-4E9A-DA2E-670E-79F14B43C7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F80BF59-FF15-1CA8-A806-33702F60AB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467339-878F-40BD-85EE-CF6AC61D2584}" type="slidenum">
              <a:rPr lang="en-IN" smtClean="0"/>
              <a:t>‹#›</a:t>
            </a:fld>
            <a:endParaRPr lang="en-IN"/>
          </a:p>
        </p:txBody>
      </p:sp>
    </p:spTree>
    <p:extLst>
      <p:ext uri="{BB962C8B-B14F-4D97-AF65-F5344CB8AC3E}">
        <p14:creationId xmlns:p14="http://schemas.microsoft.com/office/powerpoint/2010/main" val="31976471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git-scm.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mailto:you@example.com"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D4ED-28D1-F570-69E3-A773CB1B941F}"/>
              </a:ext>
            </a:extLst>
          </p:cNvPr>
          <p:cNvSpPr>
            <a:spLocks noGrp="1"/>
          </p:cNvSpPr>
          <p:nvPr>
            <p:ph type="ctrTitle"/>
          </p:nvPr>
        </p:nvSpPr>
        <p:spPr>
          <a:xfrm>
            <a:off x="1524000" y="254524"/>
            <a:ext cx="9144000" cy="395925"/>
          </a:xfrm>
        </p:spPr>
        <p:txBody>
          <a:bodyPr>
            <a:normAutofit/>
          </a:bodyPr>
          <a:lstStyle/>
          <a:p>
            <a:pPr algn="l"/>
            <a:r>
              <a:rPr lang="en-IN" sz="2000" b="1" dirty="0"/>
              <a:t>What is Git?</a:t>
            </a:r>
          </a:p>
        </p:txBody>
      </p:sp>
      <p:sp>
        <p:nvSpPr>
          <p:cNvPr id="3" name="Subtitle 2">
            <a:extLst>
              <a:ext uri="{FF2B5EF4-FFF2-40B4-BE49-F238E27FC236}">
                <a16:creationId xmlns:a16="http://schemas.microsoft.com/office/drawing/2014/main" id="{FE229159-C5E2-7F3E-8FB5-91C76B06A890}"/>
              </a:ext>
            </a:extLst>
          </p:cNvPr>
          <p:cNvSpPr>
            <a:spLocks noGrp="1"/>
          </p:cNvSpPr>
          <p:nvPr>
            <p:ph type="subTitle" idx="1"/>
          </p:nvPr>
        </p:nvSpPr>
        <p:spPr>
          <a:xfrm>
            <a:off x="1524000" y="1008669"/>
            <a:ext cx="9144000" cy="4270342"/>
          </a:xfrm>
        </p:spPr>
        <p:txBody>
          <a:bodyPr>
            <a:noAutofit/>
          </a:bodyPr>
          <a:lstStyle/>
          <a:p>
            <a:pPr algn="l"/>
            <a:r>
              <a:rPr lang="en-US" sz="2000" dirty="0"/>
              <a:t>Git is an </a:t>
            </a:r>
            <a:r>
              <a:rPr lang="en-US" sz="2000" b="1" dirty="0"/>
              <a:t>open-source</a:t>
            </a:r>
            <a:r>
              <a:rPr lang="en-US" sz="2000" dirty="0"/>
              <a:t> </a:t>
            </a:r>
            <a:r>
              <a:rPr lang="en-US" sz="2000" b="1" dirty="0"/>
              <a:t>distributed version control system (DVCS)</a:t>
            </a:r>
            <a:r>
              <a:rPr lang="en-US" sz="2000" dirty="0"/>
              <a:t> that allows developers to track and manage changes to their codebase. You can easily manage small as well as large projects with high speed and efficiency by Git. Unlike traditional version control systems, Git allows multiple developers to work on a project simultaneously without interfering with each other's work. We can use Git privately as well as </a:t>
            </a:r>
            <a:r>
              <a:rPr lang="en-US" sz="2000" dirty="0" err="1"/>
              <a:t>publically</a:t>
            </a:r>
            <a:r>
              <a:rPr lang="en-US" sz="2000" dirty="0"/>
              <a:t>.</a:t>
            </a:r>
          </a:p>
          <a:p>
            <a:pPr algn="l"/>
            <a:r>
              <a:rPr lang="en-US" sz="2000" dirty="0"/>
              <a:t>Let's try to understand it by taking an example - </a:t>
            </a:r>
            <a:r>
              <a:rPr lang="en-US" sz="2000" dirty="0" err="1"/>
              <a:t>Geeksforgeeks</a:t>
            </a:r>
            <a:r>
              <a:rPr lang="en-US" sz="2000" dirty="0"/>
              <a:t> Web Development team is building a website in which two developers are working one is Developer A who is working on the homepage and another is Developer B who works on the contact form. They both clone the </a:t>
            </a:r>
            <a:r>
              <a:rPr lang="en-US" sz="2000" dirty="0" err="1"/>
              <a:t>Github</a:t>
            </a:r>
            <a:r>
              <a:rPr lang="en-US" sz="2000" dirty="0"/>
              <a:t> repository, create separate branches, make changes and commit their work. After completion of their code, they push their code and open pull requests for review. After approval, the changes are merged into the main branch. By using Git they can easily track the changes without any kind of interference in each other's work and keep the project organized.</a:t>
            </a:r>
            <a:endParaRPr lang="en-IN" sz="2000" dirty="0"/>
          </a:p>
        </p:txBody>
      </p:sp>
    </p:spTree>
    <p:extLst>
      <p:ext uri="{BB962C8B-B14F-4D97-AF65-F5344CB8AC3E}">
        <p14:creationId xmlns:p14="http://schemas.microsoft.com/office/powerpoint/2010/main" val="3658967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609E-AD93-1588-08EE-0E14E07A9520}"/>
              </a:ext>
            </a:extLst>
          </p:cNvPr>
          <p:cNvSpPr>
            <a:spLocks noGrp="1"/>
          </p:cNvSpPr>
          <p:nvPr>
            <p:ph type="title"/>
          </p:nvPr>
        </p:nvSpPr>
        <p:spPr/>
        <p:txBody>
          <a:bodyPr/>
          <a:lstStyle/>
          <a:p>
            <a:r>
              <a:rPr lang="en-US" dirty="0"/>
              <a:t>What is Merging in Git?</a:t>
            </a:r>
            <a:br>
              <a:rPr lang="en-US" dirty="0"/>
            </a:br>
            <a:endParaRPr lang="en-IN" dirty="0"/>
          </a:p>
        </p:txBody>
      </p:sp>
      <p:sp>
        <p:nvSpPr>
          <p:cNvPr id="3" name="Content Placeholder 2">
            <a:extLst>
              <a:ext uri="{FF2B5EF4-FFF2-40B4-BE49-F238E27FC236}">
                <a16:creationId xmlns:a16="http://schemas.microsoft.com/office/drawing/2014/main" id="{6038E082-1376-C29B-E9B0-245DDAE29178}"/>
              </a:ext>
            </a:extLst>
          </p:cNvPr>
          <p:cNvSpPr>
            <a:spLocks noGrp="1"/>
          </p:cNvSpPr>
          <p:nvPr>
            <p:ph idx="1"/>
          </p:nvPr>
        </p:nvSpPr>
        <p:spPr/>
        <p:txBody>
          <a:bodyPr>
            <a:normAutofit fontScale="92500" lnSpcReduction="20000"/>
          </a:bodyPr>
          <a:lstStyle/>
          <a:p>
            <a:r>
              <a:rPr lang="en-US" dirty="0"/>
              <a:t>Merging in Git means combining the changes from one branch into another.</a:t>
            </a:r>
          </a:p>
          <a:p>
            <a:r>
              <a:rPr lang="en-US" dirty="0"/>
              <a:t>This is how you bring your work together after working separately on different features or bug fixes.</a:t>
            </a:r>
          </a:p>
          <a:p>
            <a:r>
              <a:rPr lang="en-US" dirty="0"/>
              <a:t>Merging Branches (git merge)</a:t>
            </a:r>
          </a:p>
          <a:p>
            <a:r>
              <a:rPr lang="en-US" dirty="0"/>
              <a:t>To combine the changes from one branch into another, use git merge.</a:t>
            </a:r>
          </a:p>
          <a:p>
            <a:r>
              <a:rPr lang="en-US" dirty="0"/>
              <a:t>Usually, you first switch to the branch you want to merge </a:t>
            </a:r>
            <a:r>
              <a:rPr lang="en-US" i="1" dirty="0"/>
              <a:t>into</a:t>
            </a:r>
            <a:r>
              <a:rPr lang="en-US" dirty="0"/>
              <a:t> (often main or master), then run the merge command with the branch name you want to combine in.</a:t>
            </a:r>
          </a:p>
          <a:p>
            <a:r>
              <a:rPr lang="en-US" dirty="0"/>
              <a:t>First, we need to change to the master branch:</a:t>
            </a:r>
          </a:p>
          <a:p>
            <a:pPr marL="0" indent="0">
              <a:buNone/>
            </a:pPr>
            <a:r>
              <a:rPr lang="en-IN" dirty="0"/>
              <a:t>=&gt;git checkout master</a:t>
            </a:r>
          </a:p>
          <a:p>
            <a:pPr marL="0" indent="0">
              <a:buNone/>
            </a:pPr>
            <a:r>
              <a:rPr lang="en-IN" dirty="0"/>
              <a:t>=&gt;git merge emergency-fix</a:t>
            </a:r>
          </a:p>
        </p:txBody>
      </p:sp>
    </p:spTree>
    <p:extLst>
      <p:ext uri="{BB962C8B-B14F-4D97-AF65-F5344CB8AC3E}">
        <p14:creationId xmlns:p14="http://schemas.microsoft.com/office/powerpoint/2010/main" val="842925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426400-0F6A-42CC-49CD-82DFC7723643}"/>
              </a:ext>
            </a:extLst>
          </p:cNvPr>
          <p:cNvSpPr>
            <a:spLocks noGrp="1"/>
          </p:cNvSpPr>
          <p:nvPr>
            <p:ph idx="1"/>
          </p:nvPr>
        </p:nvSpPr>
        <p:spPr>
          <a:xfrm>
            <a:off x="838200" y="292230"/>
            <a:ext cx="10515600" cy="6495069"/>
          </a:xfrm>
        </p:spPr>
        <p:txBody>
          <a:bodyPr>
            <a:noAutofit/>
          </a:bodyPr>
          <a:lstStyle/>
          <a:p>
            <a:pPr marL="0" indent="0">
              <a:buNone/>
            </a:pPr>
            <a:r>
              <a:rPr lang="en-IN" sz="1600" b="1" dirty="0"/>
              <a:t>Git Clone</a:t>
            </a:r>
            <a:r>
              <a:rPr lang="en-IN" sz="1600" dirty="0"/>
              <a:t>:-T</a:t>
            </a:r>
            <a:r>
              <a:rPr lang="en-US" sz="1600" dirty="0"/>
              <a:t>he git clone command is used to </a:t>
            </a:r>
            <a:r>
              <a:rPr lang="en-US" sz="1600" b="1" dirty="0"/>
              <a:t>create a local copy of a remote Git repository</a:t>
            </a:r>
            <a:r>
              <a:rPr lang="en-US" sz="1600" dirty="0"/>
              <a:t>.</a:t>
            </a:r>
          </a:p>
          <a:p>
            <a:pPr marL="0" indent="0">
              <a:buNone/>
            </a:pPr>
            <a:r>
              <a:rPr lang="en-US" sz="1600" b="1" dirty="0"/>
              <a:t>What it does</a:t>
            </a:r>
          </a:p>
          <a:p>
            <a:r>
              <a:rPr lang="en-US" sz="1600" dirty="0"/>
              <a:t>Downloads the </a:t>
            </a:r>
            <a:r>
              <a:rPr lang="en-US" sz="1600" b="1" dirty="0"/>
              <a:t>entire repository</a:t>
            </a:r>
            <a:r>
              <a:rPr lang="en-US" sz="1600" dirty="0"/>
              <a:t> (all files, commit history, and branches) from a remote location (like GitHub, GitLab, or Bitbucket) to your local machine.</a:t>
            </a:r>
          </a:p>
          <a:p>
            <a:r>
              <a:rPr lang="en-US" sz="1600" dirty="0"/>
              <a:t>Automatically sets the remote repository as origin so you can pull/push changes later.</a:t>
            </a:r>
          </a:p>
          <a:p>
            <a:r>
              <a:rPr lang="en-US" sz="1600" dirty="0"/>
              <a:t>Creates a new directory with the project’s files.</a:t>
            </a:r>
          </a:p>
          <a:p>
            <a:pPr marL="0" indent="0">
              <a:buNone/>
            </a:pPr>
            <a:r>
              <a:rPr lang="en-IN" sz="1600" dirty="0"/>
              <a:t>=&gt;git clone &lt;</a:t>
            </a:r>
            <a:r>
              <a:rPr lang="en-IN" sz="1600" dirty="0" err="1"/>
              <a:t>repository_url</a:t>
            </a:r>
            <a:r>
              <a:rPr lang="en-IN" sz="1600" dirty="0"/>
              <a:t>&gt;</a:t>
            </a:r>
          </a:p>
          <a:p>
            <a:pPr marL="0" indent="0">
              <a:buNone/>
            </a:pPr>
            <a:r>
              <a:rPr lang="en-US" sz="1600" b="1" dirty="0"/>
              <a:t>git push</a:t>
            </a:r>
          </a:p>
          <a:p>
            <a:r>
              <a:rPr lang="en-US" sz="1600" b="1" dirty="0"/>
              <a:t>Purpose:</a:t>
            </a:r>
            <a:r>
              <a:rPr lang="en-US" sz="1600" dirty="0"/>
              <a:t> Upload your local commits/changes to a remote repository (like GitHub).</a:t>
            </a:r>
          </a:p>
          <a:p>
            <a:r>
              <a:rPr lang="en-US" sz="1600" b="1" dirty="0"/>
              <a:t>Direction:</a:t>
            </a:r>
            <a:r>
              <a:rPr lang="en-US" sz="1600" dirty="0"/>
              <a:t> </a:t>
            </a:r>
            <a:r>
              <a:rPr lang="en-US" sz="1600" b="1" dirty="0"/>
              <a:t>Local → Remote</a:t>
            </a:r>
            <a:endParaRPr lang="en-US" sz="1600" dirty="0"/>
          </a:p>
          <a:p>
            <a:r>
              <a:rPr lang="en-US" sz="1600" b="1" dirty="0"/>
              <a:t>Effect:</a:t>
            </a:r>
            <a:r>
              <a:rPr lang="en-US" sz="1600" dirty="0"/>
              <a:t> Updates the remote branch with your local branch’s changes.</a:t>
            </a:r>
          </a:p>
          <a:p>
            <a:pPr>
              <a:buFont typeface="Symbol" panose="05050102010706020507" pitchFamily="18" charset="2"/>
              <a:buChar char="Þ"/>
            </a:pPr>
            <a:r>
              <a:rPr lang="en-IN" sz="1600" dirty="0"/>
              <a:t>git push &lt;remote&gt; &lt;branch&gt; </a:t>
            </a:r>
            <a:r>
              <a:rPr lang="en-IN" sz="1600" dirty="0" err="1"/>
              <a:t>eg.</a:t>
            </a:r>
            <a:r>
              <a:rPr lang="en-IN" sz="1600" dirty="0"/>
              <a:t>. git push origin main</a:t>
            </a:r>
          </a:p>
          <a:p>
            <a:pPr marL="0" indent="0">
              <a:buNone/>
            </a:pPr>
            <a:r>
              <a:rPr lang="en-US" sz="1600" b="1" dirty="0"/>
              <a:t>git pull</a:t>
            </a:r>
          </a:p>
          <a:p>
            <a:r>
              <a:rPr lang="en-US" sz="1600" b="1" dirty="0"/>
              <a:t>Purpose:</a:t>
            </a:r>
            <a:r>
              <a:rPr lang="en-US" sz="1600" dirty="0"/>
              <a:t> Download and merge changes from a remote repository into your local branch.</a:t>
            </a:r>
          </a:p>
          <a:p>
            <a:r>
              <a:rPr lang="en-US" sz="1600" b="1" dirty="0"/>
              <a:t>Direction:</a:t>
            </a:r>
            <a:r>
              <a:rPr lang="en-US" sz="1600" dirty="0"/>
              <a:t> </a:t>
            </a:r>
            <a:r>
              <a:rPr lang="en-US" sz="1600" b="1" dirty="0"/>
              <a:t>Remote → Local</a:t>
            </a:r>
            <a:endParaRPr lang="en-US" sz="1600" dirty="0"/>
          </a:p>
          <a:p>
            <a:r>
              <a:rPr lang="en-US" sz="1600" b="1" dirty="0"/>
              <a:t>Effect:</a:t>
            </a:r>
            <a:endParaRPr lang="en-US" sz="1600" dirty="0"/>
          </a:p>
          <a:p>
            <a:pPr lvl="1"/>
            <a:r>
              <a:rPr lang="en-US" sz="1600" dirty="0"/>
              <a:t>Fetches changes from the remote branch</a:t>
            </a:r>
          </a:p>
          <a:p>
            <a:pPr lvl="1"/>
            <a:r>
              <a:rPr lang="en-US" sz="1600" dirty="0"/>
              <a:t>Merges them into your current local branch.</a:t>
            </a:r>
          </a:p>
          <a:p>
            <a:pPr marL="457200" lvl="1" indent="0">
              <a:buNone/>
            </a:pPr>
            <a:r>
              <a:rPr lang="en-US" sz="1600" dirty="0"/>
              <a:t>=&gt;git pull &lt;remote&gt; &lt;branch&gt;</a:t>
            </a:r>
          </a:p>
          <a:p>
            <a:pPr marL="457200" lvl="1" indent="0">
              <a:buNone/>
            </a:pPr>
            <a:r>
              <a:rPr lang="en-US" sz="1600" dirty="0"/>
              <a:t>=&gt;git pull origin main</a:t>
            </a:r>
          </a:p>
          <a:p>
            <a:pPr marL="457200" lvl="1" indent="0">
              <a:buNone/>
            </a:pPr>
            <a:endParaRPr lang="en-US" sz="1600" dirty="0"/>
          </a:p>
          <a:p>
            <a:pPr lvl="1"/>
            <a:endParaRPr lang="en-US" sz="1600" dirty="0"/>
          </a:p>
          <a:p>
            <a:pPr marL="0" indent="0">
              <a:buNone/>
            </a:pPr>
            <a:endParaRPr lang="en-IN" sz="1600" dirty="0"/>
          </a:p>
          <a:p>
            <a:pPr marL="0" indent="0">
              <a:buNone/>
            </a:pPr>
            <a:endParaRPr lang="en-IN" sz="1600" dirty="0"/>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1632695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DBBB6-48AE-5C8E-6234-434E655AC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8954DD-3FBD-7C33-9F76-D0C5A28D9C12}"/>
              </a:ext>
            </a:extLst>
          </p:cNvPr>
          <p:cNvSpPr>
            <a:spLocks noGrp="1"/>
          </p:cNvSpPr>
          <p:nvPr>
            <p:ph type="ctrTitle"/>
          </p:nvPr>
        </p:nvSpPr>
        <p:spPr>
          <a:xfrm>
            <a:off x="1524000" y="254524"/>
            <a:ext cx="9144000" cy="395925"/>
          </a:xfrm>
        </p:spPr>
        <p:txBody>
          <a:bodyPr>
            <a:normAutofit/>
          </a:bodyPr>
          <a:lstStyle/>
          <a:p>
            <a:pPr algn="l" fontAlgn="base"/>
            <a:r>
              <a:rPr lang="en-US" sz="2000" b="1" dirty="0"/>
              <a:t>Why Use Git?</a:t>
            </a:r>
          </a:p>
        </p:txBody>
      </p:sp>
      <p:sp>
        <p:nvSpPr>
          <p:cNvPr id="3" name="Subtitle 2">
            <a:extLst>
              <a:ext uri="{FF2B5EF4-FFF2-40B4-BE49-F238E27FC236}">
                <a16:creationId xmlns:a16="http://schemas.microsoft.com/office/drawing/2014/main" id="{A8E180AC-6635-F7E5-D94B-59E626FD4AD5}"/>
              </a:ext>
            </a:extLst>
          </p:cNvPr>
          <p:cNvSpPr>
            <a:spLocks noGrp="1"/>
          </p:cNvSpPr>
          <p:nvPr>
            <p:ph type="subTitle" idx="1"/>
          </p:nvPr>
        </p:nvSpPr>
        <p:spPr>
          <a:xfrm>
            <a:off x="1524000" y="1008668"/>
            <a:ext cx="9144000" cy="4760535"/>
          </a:xfrm>
        </p:spPr>
        <p:txBody>
          <a:bodyPr>
            <a:noAutofit/>
          </a:bodyPr>
          <a:lstStyle/>
          <a:p>
            <a:pPr algn="l" fontAlgn="base"/>
            <a:r>
              <a:rPr lang="en-US" sz="1800" dirty="0"/>
              <a:t>Git offers numerous benefits to developers and development teams:</a:t>
            </a:r>
          </a:p>
          <a:p>
            <a:pPr algn="l" fontAlgn="base"/>
            <a:r>
              <a:rPr lang="en-US" sz="1800" b="1" dirty="0"/>
              <a:t>Version Control</a:t>
            </a:r>
            <a:r>
              <a:rPr lang="en-US" sz="1800" dirty="0"/>
              <a:t>: Git helps in tracking changes, allowing you to go back to previous states if something goes wrong.</a:t>
            </a:r>
          </a:p>
          <a:p>
            <a:pPr algn="l" fontAlgn="base"/>
            <a:r>
              <a:rPr lang="en-US" sz="1800" b="1" dirty="0"/>
              <a:t>Collaboration</a:t>
            </a:r>
            <a:r>
              <a:rPr lang="en-US" sz="1800" dirty="0"/>
              <a:t>: It enables multiple developers to work on a project simultaneously without interfering with each other’s work.</a:t>
            </a:r>
          </a:p>
          <a:p>
            <a:pPr algn="l" fontAlgn="base"/>
            <a:r>
              <a:rPr lang="en-US" sz="1800" b="1" dirty="0"/>
              <a:t>Backup</a:t>
            </a:r>
            <a:r>
              <a:rPr lang="en-US" sz="1800" dirty="0"/>
              <a:t>: Your entire project history is saved in a Git repository, providing a backup of all versions.</a:t>
            </a:r>
          </a:p>
          <a:p>
            <a:pPr algn="l" fontAlgn="base"/>
            <a:r>
              <a:rPr lang="en-US" sz="1800" b="1" dirty="0"/>
              <a:t>Branching and Merging</a:t>
            </a:r>
            <a:r>
              <a:rPr lang="en-US" sz="1800" dirty="0"/>
              <a:t>: Git’s branching model allows you to experiment with new features or bug fixes independently from the main project.</a:t>
            </a:r>
          </a:p>
          <a:p>
            <a:pPr algn="l" fontAlgn="base"/>
            <a:r>
              <a:rPr lang="en-US" sz="1800" b="1" dirty="0"/>
              <a:t>Open Source Projects</a:t>
            </a:r>
            <a:r>
              <a:rPr lang="en-US" sz="1800" dirty="0"/>
              <a:t>: Most open source projects use Git for version control. Learning Git allows you to contribute to these projects.</a:t>
            </a:r>
          </a:p>
          <a:p>
            <a:pPr algn="l" fontAlgn="base"/>
            <a:r>
              <a:rPr lang="en-US" sz="1800" b="1" dirty="0"/>
              <a:t>Industry Standard</a:t>
            </a:r>
            <a:r>
              <a:rPr lang="en-US" sz="1800" dirty="0"/>
              <a:t>: Git is widely used in the software industry, making it an essential skill for developers.</a:t>
            </a:r>
          </a:p>
          <a:p>
            <a:pPr algn="l"/>
            <a:endParaRPr lang="en-IN" sz="1800" dirty="0"/>
          </a:p>
        </p:txBody>
      </p:sp>
    </p:spTree>
    <p:extLst>
      <p:ext uri="{BB962C8B-B14F-4D97-AF65-F5344CB8AC3E}">
        <p14:creationId xmlns:p14="http://schemas.microsoft.com/office/powerpoint/2010/main" val="340835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0FCD7-45DE-9D55-894D-220694C30F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26959F-3B02-63B4-AECB-EADD2E9DCE56}"/>
              </a:ext>
            </a:extLst>
          </p:cNvPr>
          <p:cNvSpPr>
            <a:spLocks noGrp="1"/>
          </p:cNvSpPr>
          <p:nvPr>
            <p:ph type="ctrTitle"/>
          </p:nvPr>
        </p:nvSpPr>
        <p:spPr>
          <a:xfrm>
            <a:off x="1524000" y="254524"/>
            <a:ext cx="9144000" cy="395925"/>
          </a:xfrm>
        </p:spPr>
        <p:txBody>
          <a:bodyPr>
            <a:normAutofit/>
          </a:bodyPr>
          <a:lstStyle/>
          <a:p>
            <a:pPr algn="l" fontAlgn="base"/>
            <a:r>
              <a:rPr lang="en-US" sz="2000" b="1" dirty="0"/>
              <a:t>Working with Git</a:t>
            </a:r>
          </a:p>
        </p:txBody>
      </p:sp>
      <p:sp>
        <p:nvSpPr>
          <p:cNvPr id="3" name="Subtitle 2">
            <a:extLst>
              <a:ext uri="{FF2B5EF4-FFF2-40B4-BE49-F238E27FC236}">
                <a16:creationId xmlns:a16="http://schemas.microsoft.com/office/drawing/2014/main" id="{97C53041-109A-5AC6-5F10-D8868E693C5C}"/>
              </a:ext>
            </a:extLst>
          </p:cNvPr>
          <p:cNvSpPr>
            <a:spLocks noGrp="1"/>
          </p:cNvSpPr>
          <p:nvPr>
            <p:ph type="subTitle" idx="1"/>
          </p:nvPr>
        </p:nvSpPr>
        <p:spPr>
          <a:xfrm>
            <a:off x="1524000" y="1008668"/>
            <a:ext cx="9144000" cy="5005633"/>
          </a:xfrm>
        </p:spPr>
        <p:txBody>
          <a:bodyPr>
            <a:noAutofit/>
          </a:bodyPr>
          <a:lstStyle/>
          <a:p>
            <a:pPr algn="l" fontAlgn="base"/>
            <a:r>
              <a:rPr lang="en-US" sz="2000" dirty="0"/>
              <a:t>The Git workflow involves the following steps:</a:t>
            </a:r>
          </a:p>
          <a:p>
            <a:pPr algn="l" fontAlgn="base"/>
            <a:r>
              <a:rPr lang="en-US" sz="2000" b="1" dirty="0"/>
              <a:t>Initializing a Repository</a:t>
            </a:r>
            <a:r>
              <a:rPr lang="en-US" sz="2000" dirty="0"/>
              <a:t>: When you initialize a folder with Git, it becomes a repository. Git logs all changes made to a hidden folder within that repository.</a:t>
            </a:r>
          </a:p>
          <a:p>
            <a:pPr algn="l" fontAlgn="base"/>
            <a:r>
              <a:rPr lang="en-US" sz="2000" b="1" dirty="0"/>
              <a:t>Staging Changes</a:t>
            </a:r>
            <a:r>
              <a:rPr lang="en-US" sz="2000" dirty="0"/>
              <a:t>: Git marks modified files as “staged.” Staging prepares changes for a snapshot you want to keep.</a:t>
            </a:r>
          </a:p>
          <a:p>
            <a:pPr algn="l" fontAlgn="base"/>
            <a:r>
              <a:rPr lang="en-US" sz="2000" b="1" dirty="0"/>
              <a:t>Committing Changes</a:t>
            </a:r>
            <a:r>
              <a:rPr lang="en-US" sz="2000" dirty="0"/>
              <a:t>: Once staged changes are satisfactory, commit them. Git maintains a complete record of each commit.</a:t>
            </a:r>
          </a:p>
          <a:p>
            <a:pPr algn="l" fontAlgn="base"/>
            <a:r>
              <a:rPr lang="en-US" sz="2000" b="1" dirty="0"/>
              <a:t>Create and switch branches: </a:t>
            </a:r>
            <a:r>
              <a:rPr lang="en-US" sz="2000" dirty="0"/>
              <a:t>Use "git branch" to create a new branch, and "git checkout" to switch to a different branch.</a:t>
            </a:r>
          </a:p>
          <a:p>
            <a:pPr algn="l" fontAlgn="base"/>
            <a:r>
              <a:rPr lang="en-US" sz="2000" b="1" dirty="0"/>
              <a:t>Merge branches: </a:t>
            </a:r>
            <a:r>
              <a:rPr lang="en-US" sz="2000" dirty="0"/>
              <a:t>Use "git merge" to merge changes from one branch into another. This combines the commits from both branches into a single branch.</a:t>
            </a:r>
          </a:p>
          <a:p>
            <a:pPr algn="l" fontAlgn="base"/>
            <a:r>
              <a:rPr lang="en-US" sz="2000" b="1" dirty="0"/>
              <a:t>Push and pull changes:</a:t>
            </a:r>
            <a:r>
              <a:rPr lang="en-US" sz="2000" dirty="0"/>
              <a:t> Use "git push" to upload your local commits to a remote repository, and "git pull" to fetch and integrate remote changes into your local repository.</a:t>
            </a:r>
          </a:p>
          <a:p>
            <a:pPr algn="l"/>
            <a:endParaRPr lang="en-IN" sz="2000" dirty="0"/>
          </a:p>
        </p:txBody>
      </p:sp>
    </p:spTree>
    <p:extLst>
      <p:ext uri="{BB962C8B-B14F-4D97-AF65-F5344CB8AC3E}">
        <p14:creationId xmlns:p14="http://schemas.microsoft.com/office/powerpoint/2010/main" val="1592649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4315A-1388-A7C6-72E8-E0C94A9C8B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0F3568-4377-4AC2-74EA-DAFE60A667D4}"/>
              </a:ext>
            </a:extLst>
          </p:cNvPr>
          <p:cNvSpPr>
            <a:spLocks noGrp="1"/>
          </p:cNvSpPr>
          <p:nvPr>
            <p:ph type="ctrTitle"/>
          </p:nvPr>
        </p:nvSpPr>
        <p:spPr>
          <a:xfrm>
            <a:off x="1524000" y="254524"/>
            <a:ext cx="9144000" cy="395925"/>
          </a:xfrm>
        </p:spPr>
        <p:txBody>
          <a:bodyPr>
            <a:normAutofit/>
          </a:bodyPr>
          <a:lstStyle/>
          <a:p>
            <a:pPr algn="l"/>
            <a:r>
              <a:rPr lang="en-US" sz="2000" b="1" dirty="0"/>
              <a:t>How to Install Git</a:t>
            </a:r>
          </a:p>
        </p:txBody>
      </p:sp>
      <p:sp>
        <p:nvSpPr>
          <p:cNvPr id="3" name="Subtitle 2">
            <a:extLst>
              <a:ext uri="{FF2B5EF4-FFF2-40B4-BE49-F238E27FC236}">
                <a16:creationId xmlns:a16="http://schemas.microsoft.com/office/drawing/2014/main" id="{029DA2FD-3A92-9398-F915-5258F63315DA}"/>
              </a:ext>
            </a:extLst>
          </p:cNvPr>
          <p:cNvSpPr>
            <a:spLocks noGrp="1"/>
          </p:cNvSpPr>
          <p:nvPr>
            <p:ph type="subTitle" idx="1"/>
          </p:nvPr>
        </p:nvSpPr>
        <p:spPr>
          <a:xfrm>
            <a:off x="1524000" y="1008668"/>
            <a:ext cx="9144000" cy="5005633"/>
          </a:xfrm>
        </p:spPr>
        <p:txBody>
          <a:bodyPr>
            <a:noAutofit/>
          </a:bodyPr>
          <a:lstStyle/>
          <a:p>
            <a:pPr algn="l"/>
            <a:r>
              <a:rPr lang="en-US" sz="1800" dirty="0"/>
              <a:t>You can download Git for free from </a:t>
            </a:r>
            <a:r>
              <a:rPr lang="en-US" sz="1800" dirty="0">
                <a:hlinkClick r:id="rId2"/>
              </a:rPr>
              <a:t>git-scm.com</a:t>
            </a:r>
            <a:r>
              <a:rPr lang="en-US" sz="1800" dirty="0"/>
              <a:t>.</a:t>
            </a:r>
          </a:p>
          <a:p>
            <a:pPr algn="l"/>
            <a:r>
              <a:rPr lang="en-US" sz="1800" b="1" dirty="0"/>
              <a:t>Windows:</a:t>
            </a:r>
            <a:r>
              <a:rPr lang="en-US" sz="1800" dirty="0"/>
              <a:t> Download and run the installer.</a:t>
            </a:r>
            <a:br>
              <a:rPr lang="en-US" sz="1800" dirty="0"/>
            </a:br>
            <a:r>
              <a:rPr lang="en-US" sz="1800" dirty="0"/>
              <a:t>Click “Next” to accept the recommended settings.</a:t>
            </a:r>
            <a:br>
              <a:rPr lang="en-US" sz="1800" dirty="0"/>
            </a:br>
            <a:r>
              <a:rPr lang="en-US" sz="1800" dirty="0"/>
              <a:t>This will install Git and Git Bash.</a:t>
            </a:r>
          </a:p>
          <a:p>
            <a:pPr algn="l"/>
            <a:r>
              <a:rPr lang="en-US" sz="1800" b="1" dirty="0"/>
              <a:t>macOS:</a:t>
            </a:r>
            <a:r>
              <a:rPr lang="en-US" sz="1800" dirty="0"/>
              <a:t> If you use Homebrew, open Terminal and type brew install git.</a:t>
            </a:r>
            <a:br>
              <a:rPr lang="en-US" sz="1800" dirty="0"/>
            </a:br>
            <a:r>
              <a:rPr lang="en-US" sz="1800" dirty="0"/>
              <a:t>Or, download the .dmg file and drag Git to your Applications folder.</a:t>
            </a:r>
          </a:p>
          <a:p>
            <a:pPr algn="l"/>
            <a:r>
              <a:rPr lang="en-US" sz="1800" b="1" dirty="0"/>
              <a:t>Linux:</a:t>
            </a:r>
            <a:r>
              <a:rPr lang="en-US" sz="1800" dirty="0"/>
              <a:t> Open your terminal and use your package manager.</a:t>
            </a:r>
            <a:br>
              <a:rPr lang="en-US" sz="1800" dirty="0"/>
            </a:br>
            <a:r>
              <a:rPr lang="en-US" sz="1800" dirty="0"/>
              <a:t>For example, on Ubuntu: </a:t>
            </a:r>
            <a:r>
              <a:rPr lang="en-US" sz="1800" dirty="0" err="1"/>
              <a:t>sudo</a:t>
            </a:r>
            <a:r>
              <a:rPr lang="en-US" sz="1800" dirty="0"/>
              <a:t> apt-get install git</a:t>
            </a:r>
          </a:p>
          <a:p>
            <a:pPr algn="l"/>
            <a:r>
              <a:rPr lang="en-US" b="1" dirty="0"/>
              <a:t>Verifying Your Installation</a:t>
            </a:r>
          </a:p>
          <a:p>
            <a:pPr algn="l"/>
            <a:r>
              <a:rPr lang="en-US" dirty="0"/>
              <a:t>After installing, check that Git works by opening your terminal (or Git Bash on Windows) and running:</a:t>
            </a:r>
          </a:p>
          <a:p>
            <a:pPr algn="l"/>
            <a:r>
              <a:rPr lang="en-US" dirty="0"/>
              <a:t>=&gt;</a:t>
            </a:r>
            <a:r>
              <a:rPr lang="en-IN" dirty="0"/>
              <a:t>git --version</a:t>
            </a:r>
            <a:endParaRPr lang="en-US" dirty="0"/>
          </a:p>
          <a:p>
            <a:pPr algn="l"/>
            <a:endParaRPr lang="en-IN" sz="1800" dirty="0"/>
          </a:p>
        </p:txBody>
      </p:sp>
    </p:spTree>
    <p:extLst>
      <p:ext uri="{BB962C8B-B14F-4D97-AF65-F5344CB8AC3E}">
        <p14:creationId xmlns:p14="http://schemas.microsoft.com/office/powerpoint/2010/main" val="172996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96714-16DD-FC02-CDB0-AE2950CEC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0D3C67-1EEA-7B4E-9AEA-6C41A9EA769B}"/>
              </a:ext>
            </a:extLst>
          </p:cNvPr>
          <p:cNvSpPr>
            <a:spLocks noGrp="1"/>
          </p:cNvSpPr>
          <p:nvPr>
            <p:ph type="ctrTitle"/>
          </p:nvPr>
        </p:nvSpPr>
        <p:spPr>
          <a:xfrm>
            <a:off x="1524000" y="254524"/>
            <a:ext cx="9144000" cy="395925"/>
          </a:xfrm>
        </p:spPr>
        <p:txBody>
          <a:bodyPr>
            <a:normAutofit/>
          </a:bodyPr>
          <a:lstStyle/>
          <a:p>
            <a:pPr algn="l"/>
            <a:r>
              <a:rPr lang="en-IN" sz="2000" b="1" dirty="0"/>
              <a:t>Configure Git</a:t>
            </a:r>
          </a:p>
        </p:txBody>
      </p:sp>
      <p:sp>
        <p:nvSpPr>
          <p:cNvPr id="3" name="Subtitle 2">
            <a:extLst>
              <a:ext uri="{FF2B5EF4-FFF2-40B4-BE49-F238E27FC236}">
                <a16:creationId xmlns:a16="http://schemas.microsoft.com/office/drawing/2014/main" id="{0ECD2A8B-8C67-529A-A9CF-23095B0E77FB}"/>
              </a:ext>
            </a:extLst>
          </p:cNvPr>
          <p:cNvSpPr>
            <a:spLocks noGrp="1"/>
          </p:cNvSpPr>
          <p:nvPr>
            <p:ph type="subTitle" idx="1"/>
          </p:nvPr>
        </p:nvSpPr>
        <p:spPr>
          <a:xfrm>
            <a:off x="1524001" y="1008668"/>
            <a:ext cx="5093616" cy="5043340"/>
          </a:xfrm>
        </p:spPr>
        <p:txBody>
          <a:bodyPr>
            <a:noAutofit/>
          </a:bodyPr>
          <a:lstStyle/>
          <a:p>
            <a:pPr algn="l"/>
            <a:r>
              <a:rPr lang="en-US" sz="1600" b="1" dirty="0"/>
              <a:t>1.User Name</a:t>
            </a:r>
          </a:p>
          <a:p>
            <a:pPr algn="l"/>
            <a:r>
              <a:rPr lang="en-US" sz="1600" dirty="0"/>
              <a:t>Your name will be attached to your commits. Set it with:</a:t>
            </a:r>
          </a:p>
          <a:p>
            <a:pPr algn="l"/>
            <a:r>
              <a:rPr lang="en-IN" sz="1600" dirty="0"/>
              <a:t>=&gt;</a:t>
            </a:r>
            <a:r>
              <a:rPr lang="en-US" sz="1600" dirty="0"/>
              <a:t>git config --global user.name "Your Name“</a:t>
            </a:r>
          </a:p>
          <a:p>
            <a:pPr algn="l"/>
            <a:r>
              <a:rPr lang="en-US" sz="1600" b="1" dirty="0"/>
              <a:t>2.Email Address</a:t>
            </a:r>
          </a:p>
          <a:p>
            <a:pPr algn="l"/>
            <a:r>
              <a:rPr lang="en-US" sz="1600" dirty="0"/>
              <a:t>Your email is also attached to your commits. Set it with:</a:t>
            </a:r>
          </a:p>
          <a:p>
            <a:pPr algn="l"/>
            <a:r>
              <a:rPr lang="en-US" sz="1600" dirty="0"/>
              <a:t>=&gt;</a:t>
            </a:r>
            <a:r>
              <a:rPr lang="en-IN" sz="1600" dirty="0"/>
              <a:t>git config --global </a:t>
            </a:r>
            <a:r>
              <a:rPr lang="en-IN" sz="1600" dirty="0" err="1"/>
              <a:t>user.email</a:t>
            </a:r>
            <a:r>
              <a:rPr lang="en-IN" sz="1600" dirty="0"/>
              <a:t>  </a:t>
            </a:r>
            <a:r>
              <a:rPr lang="en-IN" sz="1600" dirty="0">
                <a:hlinkClick r:id="rId2"/>
              </a:rPr>
              <a:t>“you@example.com</a:t>
            </a:r>
            <a:r>
              <a:rPr lang="en-IN" sz="1600" dirty="0"/>
              <a:t>”</a:t>
            </a:r>
          </a:p>
          <a:p>
            <a:pPr algn="l"/>
            <a:r>
              <a:rPr lang="en-US" sz="1600" b="1" dirty="0"/>
              <a:t>3.Viewing Your Configuration</a:t>
            </a:r>
          </a:p>
          <a:p>
            <a:pPr algn="l"/>
            <a:r>
              <a:rPr lang="en-US" sz="1600" dirty="0"/>
              <a:t>You can see all your Git settings with:</a:t>
            </a:r>
          </a:p>
          <a:p>
            <a:pPr algn="l"/>
            <a:r>
              <a:rPr lang="en-US" sz="1600" dirty="0"/>
              <a:t>=&gt;</a:t>
            </a:r>
            <a:r>
              <a:rPr lang="en-IN" sz="1600" dirty="0"/>
              <a:t>git config --list</a:t>
            </a:r>
          </a:p>
          <a:p>
            <a:pPr algn="l"/>
            <a:r>
              <a:rPr lang="en-US" sz="1600" b="1" dirty="0"/>
              <a:t>4.Changing or Unsetting Config Values</a:t>
            </a:r>
          </a:p>
          <a:p>
            <a:pPr algn="l"/>
            <a:r>
              <a:rPr lang="en-US" sz="1600" dirty="0"/>
              <a:t>To change a value, just run the git config command again with the new value.</a:t>
            </a:r>
          </a:p>
          <a:p>
            <a:pPr algn="l"/>
            <a:r>
              <a:rPr lang="en-US" sz="1600" dirty="0"/>
              <a:t>To remove a setting, use --unset:</a:t>
            </a:r>
          </a:p>
          <a:p>
            <a:pPr algn="l"/>
            <a:r>
              <a:rPr lang="en-US" sz="1600" dirty="0"/>
              <a:t>=&gt;</a:t>
            </a:r>
            <a:r>
              <a:rPr lang="en-IN" sz="1600" dirty="0"/>
              <a:t>git config --global --unset user.name</a:t>
            </a:r>
            <a:endParaRPr lang="en-US" sz="1600" dirty="0"/>
          </a:p>
          <a:p>
            <a:pPr algn="l"/>
            <a:endParaRPr lang="en-US" sz="1600" dirty="0"/>
          </a:p>
          <a:p>
            <a:pPr algn="l"/>
            <a:endParaRPr lang="en-US" sz="1600" dirty="0"/>
          </a:p>
          <a:p>
            <a:pPr algn="l"/>
            <a:endParaRPr lang="en-IN" sz="1600" dirty="0"/>
          </a:p>
        </p:txBody>
      </p:sp>
      <p:sp>
        <p:nvSpPr>
          <p:cNvPr id="4" name="Subtitle 2">
            <a:extLst>
              <a:ext uri="{FF2B5EF4-FFF2-40B4-BE49-F238E27FC236}">
                <a16:creationId xmlns:a16="http://schemas.microsoft.com/office/drawing/2014/main" id="{918B1865-6748-3E40-918E-049E2D6AE251}"/>
              </a:ext>
            </a:extLst>
          </p:cNvPr>
          <p:cNvSpPr txBox="1">
            <a:spLocks/>
          </p:cNvSpPr>
          <p:nvPr/>
        </p:nvSpPr>
        <p:spPr>
          <a:xfrm>
            <a:off x="6484071" y="1008668"/>
            <a:ext cx="5093616" cy="50433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t>5.Configuration Levels</a:t>
            </a:r>
          </a:p>
          <a:p>
            <a:pPr algn="l"/>
            <a:r>
              <a:rPr lang="en-US" sz="1600" dirty="0"/>
              <a:t>There are three levels of configuration:</a:t>
            </a:r>
          </a:p>
          <a:p>
            <a:pPr algn="l"/>
            <a:r>
              <a:rPr lang="en-US" sz="1600" b="1" dirty="0"/>
              <a:t>=&gt;System</a:t>
            </a:r>
            <a:r>
              <a:rPr lang="en-US" sz="1600" dirty="0"/>
              <a:t> (all users): git config --system</a:t>
            </a:r>
          </a:p>
          <a:p>
            <a:pPr algn="l"/>
            <a:r>
              <a:rPr lang="en-US" sz="1600" b="1" dirty="0"/>
              <a:t>=&gt;Global</a:t>
            </a:r>
            <a:r>
              <a:rPr lang="en-US" sz="1600" dirty="0"/>
              <a:t> (current user): git config --global</a:t>
            </a:r>
          </a:p>
          <a:p>
            <a:pPr algn="l"/>
            <a:r>
              <a:rPr lang="en-US" sz="1600" b="1" dirty="0"/>
              <a:t>=&gt;Local</a:t>
            </a:r>
            <a:r>
              <a:rPr lang="en-US" sz="1600" dirty="0"/>
              <a:t> (current repo): git config –local</a:t>
            </a:r>
          </a:p>
          <a:p>
            <a:pPr algn="l"/>
            <a:endParaRPr lang="en-US" sz="1600" dirty="0"/>
          </a:p>
          <a:p>
            <a:pPr algn="l"/>
            <a:r>
              <a:rPr lang="en-US" sz="1600" b="1" dirty="0"/>
              <a:t>The order of precedence is:</a:t>
            </a:r>
          </a:p>
          <a:p>
            <a:pPr algn="l"/>
            <a:r>
              <a:rPr lang="en-US" sz="1600" dirty="0"/>
              <a:t>Local (current repo)</a:t>
            </a:r>
          </a:p>
          <a:p>
            <a:pPr algn="l"/>
            <a:r>
              <a:rPr lang="en-US" sz="1600" dirty="0"/>
              <a:t>Global (current user)</a:t>
            </a:r>
          </a:p>
          <a:p>
            <a:pPr algn="l"/>
            <a:r>
              <a:rPr lang="en-US" sz="1600" dirty="0"/>
              <a:t>System (all users)</a:t>
            </a:r>
          </a:p>
          <a:p>
            <a:pPr algn="l"/>
            <a:endParaRPr lang="en-US" sz="1600" dirty="0"/>
          </a:p>
          <a:p>
            <a:pPr algn="l"/>
            <a:endParaRPr lang="en-IN" sz="1600" dirty="0"/>
          </a:p>
        </p:txBody>
      </p:sp>
    </p:spTree>
    <p:extLst>
      <p:ext uri="{BB962C8B-B14F-4D97-AF65-F5344CB8AC3E}">
        <p14:creationId xmlns:p14="http://schemas.microsoft.com/office/powerpoint/2010/main" val="267869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829B05-E762-93EF-C07E-833F90104AA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CCD19D7-7892-1CF4-1F54-E50FAC877808}"/>
              </a:ext>
            </a:extLst>
          </p:cNvPr>
          <p:cNvSpPr>
            <a:spLocks noGrp="1"/>
          </p:cNvSpPr>
          <p:nvPr>
            <p:ph type="subTitle" idx="1"/>
          </p:nvPr>
        </p:nvSpPr>
        <p:spPr>
          <a:xfrm>
            <a:off x="1128076" y="254524"/>
            <a:ext cx="5093616" cy="5797484"/>
          </a:xfrm>
        </p:spPr>
        <p:txBody>
          <a:bodyPr>
            <a:noAutofit/>
          </a:bodyPr>
          <a:lstStyle/>
          <a:p>
            <a:pPr algn="l"/>
            <a:r>
              <a:rPr lang="en-US" sz="1600" b="1" dirty="0"/>
              <a:t>1.Start by creating a new folder for our project:</a:t>
            </a:r>
          </a:p>
          <a:p>
            <a:pPr algn="l"/>
            <a:r>
              <a:rPr lang="en-IN" sz="1600" dirty="0"/>
              <a:t>=&gt;</a:t>
            </a:r>
            <a:r>
              <a:rPr lang="en-IN" sz="1600" dirty="0" err="1"/>
              <a:t>mkdir</a:t>
            </a:r>
            <a:r>
              <a:rPr lang="en-IN" sz="1600" dirty="0"/>
              <a:t> </a:t>
            </a:r>
            <a:r>
              <a:rPr lang="en-IN" sz="1600" dirty="0" err="1"/>
              <a:t>myproject</a:t>
            </a:r>
            <a:r>
              <a:rPr lang="en-IN" sz="1600" dirty="0"/>
              <a:t> </a:t>
            </a:r>
          </a:p>
          <a:p>
            <a:pPr algn="l"/>
            <a:r>
              <a:rPr lang="en-IN" sz="1600" dirty="0"/>
              <a:t>=&gt;cd </a:t>
            </a:r>
            <a:r>
              <a:rPr lang="en-IN" sz="1600" dirty="0" err="1"/>
              <a:t>myproject</a:t>
            </a:r>
            <a:endParaRPr lang="en-IN" sz="1600" dirty="0"/>
          </a:p>
          <a:p>
            <a:pPr algn="l"/>
            <a:r>
              <a:rPr lang="en-US" sz="1600" dirty="0" err="1"/>
              <a:t>mkdir</a:t>
            </a:r>
            <a:r>
              <a:rPr lang="en-US" sz="1600" dirty="0"/>
              <a:t> creates a new directory.</a:t>
            </a:r>
          </a:p>
          <a:p>
            <a:pPr algn="l"/>
            <a:r>
              <a:rPr lang="en-US" sz="1600" dirty="0"/>
              <a:t>cd changes our working directory.</a:t>
            </a:r>
          </a:p>
          <a:p>
            <a:pPr algn="l"/>
            <a:r>
              <a:rPr lang="en-US" sz="1600" b="1" dirty="0"/>
              <a:t>2.</a:t>
            </a:r>
            <a:r>
              <a:rPr lang="en-IN" sz="1600" b="1" dirty="0"/>
              <a:t> Initialize Git</a:t>
            </a:r>
          </a:p>
          <a:p>
            <a:pPr algn="l"/>
            <a:r>
              <a:rPr lang="en-US" sz="1600" dirty="0"/>
              <a:t>=&gt;</a:t>
            </a:r>
            <a:r>
              <a:rPr lang="en-IN" sz="1600" dirty="0"/>
              <a:t>git </a:t>
            </a:r>
            <a:r>
              <a:rPr lang="en-IN" sz="1600" dirty="0" err="1"/>
              <a:t>init</a:t>
            </a:r>
            <a:r>
              <a:rPr lang="en-IN" sz="1600" dirty="0"/>
              <a:t> </a:t>
            </a:r>
          </a:p>
          <a:p>
            <a:pPr algn="l"/>
            <a:r>
              <a:rPr lang="en-IN" sz="1600" b="1" dirty="0"/>
              <a:t>3.</a:t>
            </a:r>
            <a:r>
              <a:rPr lang="en-US" sz="1600" b="1" dirty="0"/>
              <a:t> What is a Repository?</a:t>
            </a:r>
          </a:p>
          <a:p>
            <a:pPr algn="l"/>
            <a:r>
              <a:rPr lang="en-US" sz="1600" dirty="0"/>
              <a:t>A Git </a:t>
            </a:r>
            <a:r>
              <a:rPr lang="en-US" sz="1600" b="1" dirty="0"/>
              <a:t>repository</a:t>
            </a:r>
            <a:r>
              <a:rPr lang="en-US" sz="1600" dirty="0"/>
              <a:t> is a folder that Git tracks for changes.</a:t>
            </a:r>
          </a:p>
          <a:p>
            <a:pPr algn="l"/>
            <a:r>
              <a:rPr lang="en-US" sz="1600" dirty="0"/>
              <a:t>The repository stores all your project's history and versions.</a:t>
            </a:r>
          </a:p>
          <a:p>
            <a:pPr algn="l"/>
            <a:r>
              <a:rPr lang="en-US" sz="1600" b="1" dirty="0"/>
              <a:t>4.What Happens When You Run git </a:t>
            </a:r>
            <a:r>
              <a:rPr lang="en-US" sz="1600" b="1" dirty="0" err="1"/>
              <a:t>init</a:t>
            </a:r>
            <a:r>
              <a:rPr lang="en-US" sz="1600" b="1" dirty="0"/>
              <a:t>?</a:t>
            </a:r>
          </a:p>
          <a:p>
            <a:pPr algn="l"/>
            <a:r>
              <a:rPr lang="en-US" sz="1600" dirty="0"/>
              <a:t>Git creates a hidden folder called .git inside your project.</a:t>
            </a:r>
          </a:p>
          <a:p>
            <a:pPr algn="l"/>
            <a:r>
              <a:rPr lang="en-US" sz="1600" dirty="0"/>
              <a:t>This is where Git stores all the information it needs to track your files and history.</a:t>
            </a:r>
          </a:p>
          <a:p>
            <a:pPr algn="l"/>
            <a:r>
              <a:rPr lang="en-IN" sz="1600" dirty="0"/>
              <a:t>=&gt;ls -a</a:t>
            </a:r>
            <a:endParaRPr lang="en-US" sz="1600" dirty="0"/>
          </a:p>
          <a:p>
            <a:pPr algn="l"/>
            <a:endParaRPr lang="en-US" sz="1600" dirty="0"/>
          </a:p>
          <a:p>
            <a:pPr algn="l"/>
            <a:endParaRPr lang="en-US" sz="1600" dirty="0"/>
          </a:p>
          <a:p>
            <a:pPr algn="l"/>
            <a:endParaRPr lang="en-IN" sz="1600" dirty="0"/>
          </a:p>
        </p:txBody>
      </p:sp>
      <p:sp>
        <p:nvSpPr>
          <p:cNvPr id="4" name="Subtitle 2">
            <a:extLst>
              <a:ext uri="{FF2B5EF4-FFF2-40B4-BE49-F238E27FC236}">
                <a16:creationId xmlns:a16="http://schemas.microsoft.com/office/drawing/2014/main" id="{5813F0C8-F5C4-07FB-F73D-4D7E85CC9714}"/>
              </a:ext>
            </a:extLst>
          </p:cNvPr>
          <p:cNvSpPr txBox="1">
            <a:spLocks/>
          </p:cNvSpPr>
          <p:nvPr/>
        </p:nvSpPr>
        <p:spPr>
          <a:xfrm>
            <a:off x="6484071" y="254525"/>
            <a:ext cx="5093616" cy="579748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t>What is a New File?</a:t>
            </a:r>
          </a:p>
          <a:p>
            <a:pPr algn="l"/>
            <a:r>
              <a:rPr lang="en-US" sz="1600" dirty="0"/>
              <a:t>A </a:t>
            </a:r>
            <a:r>
              <a:rPr lang="en-US" sz="1600" b="1" dirty="0"/>
              <a:t>new file</a:t>
            </a:r>
            <a:r>
              <a:rPr lang="en-US" sz="1600" dirty="0"/>
              <a:t> is a file that you have created or copied into your project folder, but haven't told Git to watch.</a:t>
            </a:r>
          </a:p>
          <a:p>
            <a:pPr algn="l"/>
            <a:r>
              <a:rPr lang="en-US" sz="1600" dirty="0"/>
              <a:t>Here are the key things to know:</a:t>
            </a:r>
          </a:p>
          <a:p>
            <a:pPr algn="l"/>
            <a:r>
              <a:rPr lang="en-US" sz="1600" dirty="0"/>
              <a:t>Create a new file (with a text editor)</a:t>
            </a:r>
          </a:p>
          <a:p>
            <a:pPr algn="l"/>
            <a:r>
              <a:rPr lang="en-US" sz="1600" dirty="0"/>
              <a:t>=&gt;ls - List files in the folder</a:t>
            </a:r>
          </a:p>
          <a:p>
            <a:pPr algn="l"/>
            <a:r>
              <a:rPr lang="en-US" sz="1600" dirty="0"/>
              <a:t>=&gt;git status - Check which files are tracked</a:t>
            </a:r>
          </a:p>
          <a:p>
            <a:pPr algn="l"/>
            <a:r>
              <a:rPr lang="en-US" sz="1600" b="1" dirty="0"/>
              <a:t>What is an Untracked File?</a:t>
            </a:r>
          </a:p>
          <a:p>
            <a:pPr algn="l"/>
            <a:r>
              <a:rPr lang="en-US" sz="1600" dirty="0"/>
              <a:t>An </a:t>
            </a:r>
            <a:r>
              <a:rPr lang="en-US" sz="1600" b="1" dirty="0"/>
              <a:t>untracked file</a:t>
            </a:r>
            <a:r>
              <a:rPr lang="en-US" sz="1600" dirty="0"/>
              <a:t> is any file in your project folder that Git is not yet tracking.</a:t>
            </a:r>
          </a:p>
          <a:p>
            <a:pPr algn="l"/>
            <a:r>
              <a:rPr lang="en-US" sz="1600" dirty="0"/>
              <a:t>These are files you've created or copied into the folder, but haven't told Git to watch.</a:t>
            </a:r>
          </a:p>
          <a:p>
            <a:pPr algn="l"/>
            <a:r>
              <a:rPr lang="en-US" sz="1600" b="1" dirty="0"/>
              <a:t>What is a Tracked File?</a:t>
            </a:r>
          </a:p>
          <a:p>
            <a:pPr algn="l"/>
            <a:r>
              <a:rPr lang="en-US" sz="1600" dirty="0"/>
              <a:t>A </a:t>
            </a:r>
            <a:r>
              <a:rPr lang="en-US" sz="1600" b="1" dirty="0"/>
              <a:t>tracked file</a:t>
            </a:r>
            <a:r>
              <a:rPr lang="en-US" sz="1600" dirty="0"/>
              <a:t> is a file that Git is watching for changes.</a:t>
            </a:r>
          </a:p>
          <a:p>
            <a:pPr algn="l"/>
            <a:endParaRPr lang="en-IN" sz="1600" dirty="0"/>
          </a:p>
        </p:txBody>
      </p:sp>
    </p:spTree>
    <p:extLst>
      <p:ext uri="{BB962C8B-B14F-4D97-AF65-F5344CB8AC3E}">
        <p14:creationId xmlns:p14="http://schemas.microsoft.com/office/powerpoint/2010/main" val="1847557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6F8BA-F0A3-D55F-7499-7091C5C0E332}"/>
              </a:ext>
            </a:extLst>
          </p:cNvPr>
          <p:cNvSpPr>
            <a:spLocks noGrp="1"/>
          </p:cNvSpPr>
          <p:nvPr>
            <p:ph type="title"/>
          </p:nvPr>
        </p:nvSpPr>
        <p:spPr/>
        <p:txBody>
          <a:bodyPr/>
          <a:lstStyle/>
          <a:p>
            <a:r>
              <a:rPr lang="en-US" dirty="0"/>
              <a:t>What is the Staging Environment?</a:t>
            </a:r>
            <a:endParaRPr lang="en-IN" dirty="0"/>
          </a:p>
        </p:txBody>
      </p:sp>
      <p:sp>
        <p:nvSpPr>
          <p:cNvPr id="3" name="Content Placeholder 2">
            <a:extLst>
              <a:ext uri="{FF2B5EF4-FFF2-40B4-BE49-F238E27FC236}">
                <a16:creationId xmlns:a16="http://schemas.microsoft.com/office/drawing/2014/main" id="{18CD7DD8-308B-C5BE-581A-44AAFF7C3D54}"/>
              </a:ext>
            </a:extLst>
          </p:cNvPr>
          <p:cNvSpPr>
            <a:spLocks noGrp="1"/>
          </p:cNvSpPr>
          <p:nvPr>
            <p:ph idx="1"/>
          </p:nvPr>
        </p:nvSpPr>
        <p:spPr/>
        <p:txBody>
          <a:bodyPr>
            <a:normAutofit fontScale="92500" lnSpcReduction="10000"/>
          </a:bodyPr>
          <a:lstStyle/>
          <a:p>
            <a:r>
              <a:rPr lang="en-US" dirty="0"/>
              <a:t>The </a:t>
            </a:r>
            <a:r>
              <a:rPr lang="en-US" b="1" dirty="0"/>
              <a:t>staging environment</a:t>
            </a:r>
            <a:r>
              <a:rPr lang="en-US" dirty="0"/>
              <a:t> (or </a:t>
            </a:r>
            <a:r>
              <a:rPr lang="en-US" b="1" dirty="0"/>
              <a:t>staging area</a:t>
            </a:r>
            <a:r>
              <a:rPr lang="en-US" dirty="0"/>
              <a:t>) is like a waiting room for your changes.</a:t>
            </a:r>
          </a:p>
          <a:p>
            <a:r>
              <a:rPr lang="en-US" dirty="0"/>
              <a:t>You use it to tell Git exactly which files you want to include in your next commit.</a:t>
            </a:r>
          </a:p>
          <a:p>
            <a:r>
              <a:rPr lang="en-US" dirty="0"/>
              <a:t>This gives you control over what goes into your project history.</a:t>
            </a:r>
          </a:p>
          <a:p>
            <a:r>
              <a:rPr lang="en-US" dirty="0"/>
              <a:t>Here are some key commands for staging:</a:t>
            </a:r>
          </a:p>
          <a:p>
            <a:r>
              <a:rPr lang="en-US" dirty="0"/>
              <a:t>git add &lt;file&gt; - Stage a file</a:t>
            </a:r>
          </a:p>
          <a:p>
            <a:r>
              <a:rPr lang="en-US" dirty="0"/>
              <a:t>git add --all or git add -A - Stage all changes</a:t>
            </a:r>
          </a:p>
          <a:p>
            <a:r>
              <a:rPr lang="en-US" dirty="0"/>
              <a:t>git status - See what is staged</a:t>
            </a:r>
          </a:p>
          <a:p>
            <a:r>
              <a:rPr lang="en-US" dirty="0"/>
              <a:t>git restore --staged &lt;file&gt; - Unstage a file</a:t>
            </a:r>
          </a:p>
          <a:p>
            <a:pPr marL="0" indent="0">
              <a:buNone/>
            </a:pPr>
            <a:endParaRPr lang="en-IN" dirty="0"/>
          </a:p>
        </p:txBody>
      </p:sp>
    </p:spTree>
    <p:extLst>
      <p:ext uri="{BB962C8B-B14F-4D97-AF65-F5344CB8AC3E}">
        <p14:creationId xmlns:p14="http://schemas.microsoft.com/office/powerpoint/2010/main" val="537181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5BD5E-D7AA-257C-9C8B-8BF9A2038364}"/>
              </a:ext>
            </a:extLst>
          </p:cNvPr>
          <p:cNvSpPr>
            <a:spLocks noGrp="1"/>
          </p:cNvSpPr>
          <p:nvPr>
            <p:ph type="title"/>
          </p:nvPr>
        </p:nvSpPr>
        <p:spPr/>
        <p:txBody>
          <a:bodyPr/>
          <a:lstStyle/>
          <a:p>
            <a:r>
              <a:rPr lang="en-IN" dirty="0"/>
              <a:t>What is a Commit?</a:t>
            </a:r>
          </a:p>
        </p:txBody>
      </p:sp>
      <p:sp>
        <p:nvSpPr>
          <p:cNvPr id="3" name="Content Placeholder 2">
            <a:extLst>
              <a:ext uri="{FF2B5EF4-FFF2-40B4-BE49-F238E27FC236}">
                <a16:creationId xmlns:a16="http://schemas.microsoft.com/office/drawing/2014/main" id="{89AC70B3-15DC-C670-FFAC-F02D8630883D}"/>
              </a:ext>
            </a:extLst>
          </p:cNvPr>
          <p:cNvSpPr>
            <a:spLocks noGrp="1"/>
          </p:cNvSpPr>
          <p:nvPr>
            <p:ph idx="1"/>
          </p:nvPr>
        </p:nvSpPr>
        <p:spPr/>
        <p:txBody>
          <a:bodyPr>
            <a:normAutofit fontScale="92500" lnSpcReduction="10000"/>
          </a:bodyPr>
          <a:lstStyle/>
          <a:p>
            <a:r>
              <a:rPr lang="en-US" dirty="0"/>
              <a:t>A </a:t>
            </a:r>
            <a:r>
              <a:rPr lang="en-US" b="1" dirty="0"/>
              <a:t>commit</a:t>
            </a:r>
            <a:r>
              <a:rPr lang="en-US" dirty="0"/>
              <a:t> is like a save point in your project.</a:t>
            </a:r>
          </a:p>
          <a:p>
            <a:r>
              <a:rPr lang="en-US" dirty="0"/>
              <a:t>It records a snapshot of your files at a certain time, with a message describing what changed.</a:t>
            </a:r>
          </a:p>
          <a:p>
            <a:r>
              <a:rPr lang="en-US" dirty="0"/>
              <a:t>You can always go back to a previous commit if you need to.</a:t>
            </a:r>
          </a:p>
          <a:p>
            <a:r>
              <a:rPr lang="en-US" dirty="0"/>
              <a:t>Here are some key commands for commits:</a:t>
            </a:r>
          </a:p>
          <a:p>
            <a:r>
              <a:rPr lang="en-US" dirty="0"/>
              <a:t>git commit -m "message" - Commit staged changes with a message</a:t>
            </a:r>
          </a:p>
          <a:p>
            <a:r>
              <a:rPr lang="en-US" dirty="0"/>
              <a:t>git commit -a -m "message" - Commit all tracked changes (skip staging)</a:t>
            </a:r>
          </a:p>
          <a:p>
            <a:r>
              <a:rPr lang="en-US" dirty="0"/>
              <a:t>git log - See commit history</a:t>
            </a:r>
          </a:p>
          <a:p>
            <a:r>
              <a:rPr lang="en-US" dirty="0"/>
              <a:t>To view the history of commits for a repository, you can use the git log command:</a:t>
            </a:r>
          </a:p>
          <a:p>
            <a:endParaRPr lang="en-US" dirty="0"/>
          </a:p>
          <a:p>
            <a:pPr marL="0" indent="0">
              <a:buNone/>
            </a:pPr>
            <a:endParaRPr lang="en-IN" dirty="0"/>
          </a:p>
        </p:txBody>
      </p:sp>
    </p:spTree>
    <p:extLst>
      <p:ext uri="{BB962C8B-B14F-4D97-AF65-F5344CB8AC3E}">
        <p14:creationId xmlns:p14="http://schemas.microsoft.com/office/powerpoint/2010/main" val="220771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87172-CB6A-02CF-DBF2-2D86ED83C7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98A32F-0129-A10F-170A-2FCCE51A37EE}"/>
              </a:ext>
            </a:extLst>
          </p:cNvPr>
          <p:cNvSpPr>
            <a:spLocks noGrp="1"/>
          </p:cNvSpPr>
          <p:nvPr>
            <p:ph type="ctrTitle"/>
          </p:nvPr>
        </p:nvSpPr>
        <p:spPr>
          <a:xfrm>
            <a:off x="1524000" y="254524"/>
            <a:ext cx="9144000" cy="395925"/>
          </a:xfrm>
        </p:spPr>
        <p:txBody>
          <a:bodyPr>
            <a:normAutofit/>
          </a:bodyPr>
          <a:lstStyle/>
          <a:p>
            <a:pPr algn="l"/>
            <a:r>
              <a:rPr lang="en-IN" sz="2000" b="1" dirty="0"/>
              <a:t>Git Branch.</a:t>
            </a:r>
          </a:p>
        </p:txBody>
      </p:sp>
      <p:sp>
        <p:nvSpPr>
          <p:cNvPr id="3" name="Subtitle 2">
            <a:extLst>
              <a:ext uri="{FF2B5EF4-FFF2-40B4-BE49-F238E27FC236}">
                <a16:creationId xmlns:a16="http://schemas.microsoft.com/office/drawing/2014/main" id="{33DD69C4-CF28-DCD6-1A39-A465189F3821}"/>
              </a:ext>
            </a:extLst>
          </p:cNvPr>
          <p:cNvSpPr>
            <a:spLocks noGrp="1"/>
          </p:cNvSpPr>
          <p:nvPr>
            <p:ph type="subTitle" idx="1"/>
          </p:nvPr>
        </p:nvSpPr>
        <p:spPr>
          <a:xfrm>
            <a:off x="1524001" y="1008668"/>
            <a:ext cx="5093616" cy="5043340"/>
          </a:xfrm>
        </p:spPr>
        <p:txBody>
          <a:bodyPr>
            <a:noAutofit/>
          </a:bodyPr>
          <a:lstStyle/>
          <a:p>
            <a:pPr algn="l"/>
            <a:r>
              <a:rPr lang="en-US" sz="1600" b="1" dirty="0"/>
              <a:t>What is a Git Branch?</a:t>
            </a:r>
          </a:p>
          <a:p>
            <a:pPr algn="l"/>
            <a:r>
              <a:rPr lang="en-US" sz="1600" dirty="0"/>
              <a:t>In Git, a branch is like a separate workspace where you can make changes and try new ideas without affecting the main project. Think of it as a "parallel universe" for your code.</a:t>
            </a:r>
          </a:p>
          <a:p>
            <a:pPr algn="l"/>
            <a:r>
              <a:rPr lang="en-US" sz="1600" b="1" dirty="0"/>
              <a:t>Why Use Branches?</a:t>
            </a:r>
          </a:p>
          <a:p>
            <a:pPr algn="l"/>
            <a:r>
              <a:rPr lang="en-US" sz="1600" dirty="0"/>
              <a:t>Branches let you work on different parts of a project, like new features or bug fixes, without interfering with the main branch.</a:t>
            </a:r>
          </a:p>
          <a:p>
            <a:pPr algn="l"/>
            <a:r>
              <a:rPr lang="en-US" sz="1600" b="1" dirty="0"/>
              <a:t>Common Reasons to Create a Branch</a:t>
            </a:r>
          </a:p>
          <a:p>
            <a:pPr algn="l"/>
            <a:r>
              <a:rPr lang="en-US" sz="1600" dirty="0"/>
              <a:t>Developing a new feature</a:t>
            </a:r>
          </a:p>
          <a:p>
            <a:pPr algn="l"/>
            <a:r>
              <a:rPr lang="en-US" sz="1600" dirty="0"/>
              <a:t>Fixing a bug</a:t>
            </a:r>
          </a:p>
          <a:p>
            <a:pPr algn="l"/>
            <a:r>
              <a:rPr lang="en-US" sz="1600" dirty="0"/>
              <a:t>Experimenting with ideas</a:t>
            </a:r>
          </a:p>
          <a:p>
            <a:pPr algn="l"/>
            <a:endParaRPr lang="en-IN" sz="1600" dirty="0"/>
          </a:p>
        </p:txBody>
      </p:sp>
      <p:sp>
        <p:nvSpPr>
          <p:cNvPr id="4" name="Subtitle 2">
            <a:extLst>
              <a:ext uri="{FF2B5EF4-FFF2-40B4-BE49-F238E27FC236}">
                <a16:creationId xmlns:a16="http://schemas.microsoft.com/office/drawing/2014/main" id="{3755B5A3-D1CA-0BD5-0ADC-EA237E4726F6}"/>
              </a:ext>
            </a:extLst>
          </p:cNvPr>
          <p:cNvSpPr txBox="1">
            <a:spLocks/>
          </p:cNvSpPr>
          <p:nvPr/>
        </p:nvSpPr>
        <p:spPr>
          <a:xfrm>
            <a:off x="6484071" y="1008668"/>
            <a:ext cx="5093616" cy="50433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600" b="1" dirty="0"/>
              <a:t>Creating a New Branch</a:t>
            </a:r>
          </a:p>
          <a:p>
            <a:pPr algn="l"/>
            <a:r>
              <a:rPr lang="en-US" sz="1600" dirty="0"/>
              <a:t>Let's say you want to add a new feature. You can create a new branch for it.</a:t>
            </a:r>
          </a:p>
          <a:p>
            <a:pPr algn="l"/>
            <a:r>
              <a:rPr lang="en-US" sz="1600" dirty="0"/>
              <a:t>Let add some new features to our index.html page.</a:t>
            </a:r>
          </a:p>
          <a:p>
            <a:pPr algn="l"/>
            <a:r>
              <a:rPr lang="en-US" sz="1600" dirty="0"/>
              <a:t>We are working in our local repository, and we do not want to disturb or possibly wreck the main project.</a:t>
            </a:r>
          </a:p>
          <a:p>
            <a:pPr algn="l"/>
            <a:r>
              <a:rPr lang="en-IN" sz="1600" dirty="0"/>
              <a:t>=&gt;git branch hello-world-images</a:t>
            </a:r>
          </a:p>
          <a:p>
            <a:pPr algn="l"/>
            <a:r>
              <a:rPr lang="en-US" sz="1600" b="1" dirty="0"/>
              <a:t>Listing All Branches</a:t>
            </a:r>
          </a:p>
          <a:p>
            <a:pPr algn="l"/>
            <a:r>
              <a:rPr lang="en-US" sz="1600" dirty="0"/>
              <a:t>Let's confirm that we have created a new branch.</a:t>
            </a:r>
          </a:p>
          <a:p>
            <a:pPr algn="l"/>
            <a:r>
              <a:rPr lang="en-IN" sz="1600" dirty="0"/>
              <a:t>=&gt;git branch</a:t>
            </a:r>
          </a:p>
          <a:p>
            <a:pPr algn="l"/>
            <a:r>
              <a:rPr lang="en-US" sz="1600" b="1" dirty="0"/>
              <a:t>Switching Between Branches</a:t>
            </a:r>
          </a:p>
          <a:p>
            <a:pPr algn="l"/>
            <a:r>
              <a:rPr lang="en-US" sz="1600" dirty="0"/>
              <a:t>checkout is the command used to check out a branch.</a:t>
            </a:r>
          </a:p>
          <a:p>
            <a:pPr algn="l"/>
            <a:r>
              <a:rPr lang="en-US" sz="1600" dirty="0"/>
              <a:t>Moving us </a:t>
            </a:r>
            <a:r>
              <a:rPr lang="en-US" sz="1600" b="1" dirty="0"/>
              <a:t>from</a:t>
            </a:r>
            <a:r>
              <a:rPr lang="en-US" sz="1600" dirty="0"/>
              <a:t> the current branch, </a:t>
            </a:r>
            <a:r>
              <a:rPr lang="en-US" sz="1600" b="1" dirty="0"/>
              <a:t>to</a:t>
            </a:r>
            <a:r>
              <a:rPr lang="en-US" sz="1600" dirty="0"/>
              <a:t> the one specified at the end of the command:</a:t>
            </a:r>
          </a:p>
          <a:p>
            <a:pPr algn="l"/>
            <a:r>
              <a:rPr lang="en-US" sz="1600" dirty="0"/>
              <a:t>=&gt;</a:t>
            </a:r>
            <a:r>
              <a:rPr lang="en-IN" sz="1600" dirty="0"/>
              <a:t>git checkout hello-world-images</a:t>
            </a:r>
            <a:endParaRPr lang="en-US" sz="1600" dirty="0"/>
          </a:p>
          <a:p>
            <a:pPr algn="l"/>
            <a:endParaRPr lang="en-IN" sz="1600" dirty="0"/>
          </a:p>
        </p:txBody>
      </p:sp>
    </p:spTree>
    <p:extLst>
      <p:ext uri="{BB962C8B-B14F-4D97-AF65-F5344CB8AC3E}">
        <p14:creationId xmlns:p14="http://schemas.microsoft.com/office/powerpoint/2010/main" val="1167120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1779</Words>
  <Application>Microsoft Office PowerPoint</Application>
  <PresentationFormat>Widescreen</PresentationFormat>
  <Paragraphs>149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Symbol</vt:lpstr>
      <vt:lpstr>Office Theme</vt:lpstr>
      <vt:lpstr>What is Git?</vt:lpstr>
      <vt:lpstr>Why Use Git?</vt:lpstr>
      <vt:lpstr>Working with Git</vt:lpstr>
      <vt:lpstr>How to Install Git</vt:lpstr>
      <vt:lpstr>Configure Git</vt:lpstr>
      <vt:lpstr>PowerPoint Presentation</vt:lpstr>
      <vt:lpstr>What is the Staging Environment?</vt:lpstr>
      <vt:lpstr>What is a Commit?</vt:lpstr>
      <vt:lpstr>Git Branch.</vt:lpstr>
      <vt:lpstr>What is Merging in Git?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Ankit Kumar</dc:creator>
  <cp:lastModifiedBy>Ankit Kumar</cp:lastModifiedBy>
  <cp:revision>2</cp:revision>
  <dcterms:created xsi:type="dcterms:W3CDTF">2025-09-11T19:44:02Z</dcterms:created>
  <dcterms:modified xsi:type="dcterms:W3CDTF">2025-09-12T09:12:06Z</dcterms:modified>
</cp:coreProperties>
</file>