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277" r:id="rId3"/>
    <p:sldId id="283" r:id="rId4"/>
    <p:sldId id="278" r:id="rId5"/>
    <p:sldId id="284" r:id="rId6"/>
    <p:sldId id="285" r:id="rId7"/>
    <p:sldId id="286" r:id="rId8"/>
    <p:sldId id="290" r:id="rId9"/>
    <p:sldId id="288" r:id="rId10"/>
    <p:sldId id="287" r:id="rId11"/>
    <p:sldId id="291" r:id="rId12"/>
    <p:sldId id="289" r:id="rId13"/>
  </p:sldIdLst>
  <p:sldSz cx="12192000" cy="6858000"/>
  <p:notesSz cx="6858000" cy="9144000"/>
  <p:embeddedFontLs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A36"/>
    <a:srgbClr val="223846"/>
    <a:srgbClr val="41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259" autoAdjust="0"/>
  </p:normalViewPr>
  <p:slideViewPr>
    <p:cSldViewPr snapToGrid="0" showGuides="1">
      <p:cViewPr varScale="1">
        <p:scale>
          <a:sx n="85" d="100"/>
          <a:sy n="85" d="100"/>
        </p:scale>
        <p:origin x="965" y="6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95DC8D-BCB6-DA09-B422-50F15BF632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E4ECB-675F-8180-308A-26B5D0CDFD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AE9A1-970F-8342-8A6B-540D2A17896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30A3A-EC95-C86D-8C46-EAB457D7A2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77895-900A-FCBD-A7A3-B8C2668041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C52B8-FA9D-714E-B662-1B7ECD77D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10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4D473-1D10-4325-AFD1-946D5302A119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F978A-04E9-461C-AED4-D53B0323D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05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5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3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1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3;p14"/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15439" y="6333019"/>
            <a:ext cx="971505" cy="30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4;p14"/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33019"/>
            <a:ext cx="1770743" cy="538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25;p14"/>
          <p:cNvGrpSpPr/>
          <p:nvPr userDrawn="1"/>
        </p:nvGrpSpPr>
        <p:grpSpPr>
          <a:xfrm>
            <a:off x="11575324" y="0"/>
            <a:ext cx="635724" cy="1059543"/>
            <a:chOff x="11095427" y="53830"/>
            <a:chExt cx="1095447" cy="1822999"/>
          </a:xfrm>
        </p:grpSpPr>
        <p:sp>
          <p:nvSpPr>
            <p:cNvPr id="10" name="Google Shape;26;p14"/>
            <p:cNvSpPr/>
            <p:nvPr/>
          </p:nvSpPr>
          <p:spPr>
            <a:xfrm>
              <a:off x="11400010" y="335511"/>
              <a:ext cx="790864" cy="1541318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;p14"/>
            <p:cNvSpPr/>
            <p:nvPr/>
          </p:nvSpPr>
          <p:spPr>
            <a:xfrm>
              <a:off x="11095427" y="53830"/>
              <a:ext cx="1080945" cy="1076614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4759" y="1050459"/>
            <a:ext cx="10515600" cy="47789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IN" dirty="0"/>
          </a:p>
        </p:txBody>
      </p:sp>
      <p:sp>
        <p:nvSpPr>
          <p:cNvPr id="15" name="Isosceles Triangle 14"/>
          <p:cNvSpPr/>
          <p:nvPr userDrawn="1"/>
        </p:nvSpPr>
        <p:spPr>
          <a:xfrm>
            <a:off x="257175" y="500062"/>
            <a:ext cx="250824" cy="248653"/>
          </a:xfrm>
          <a:prstGeom prst="triangle">
            <a:avLst>
              <a:gd name="adj" fmla="val 100000"/>
            </a:avLst>
          </a:prstGeom>
          <a:solidFill>
            <a:srgbClr val="EB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84759" y="453535"/>
            <a:ext cx="10515600" cy="401618"/>
          </a:xfr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>
              <a:defRPr lang="en-IN" sz="2400" b="1" dirty="0">
                <a:solidFill>
                  <a:srgbClr val="223846"/>
                </a:solidFill>
                <a:latin typeface="Poppins" panose="00000500000000000000" pitchFamily="2" charset="0"/>
                <a:ea typeface="Raleway"/>
                <a:cs typeface="Poppins" panose="00000500000000000000" pitchFamily="2" charset="0"/>
              </a:defRPr>
            </a:lvl1pPr>
          </a:lstStyle>
          <a:p>
            <a:pPr marL="0" lvl="0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F89EA-DA29-97BE-B61C-121C38A103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355" y="258229"/>
            <a:ext cx="1162166" cy="413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F3BFDC-3843-4B2C-548D-2C5E62C6A0D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60" y="313801"/>
            <a:ext cx="1162167" cy="2461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F7B499-03E7-9531-2DBC-F411DFA5D779}"/>
              </a:ext>
            </a:extLst>
          </p:cNvPr>
          <p:cNvCxnSpPr>
            <a:cxnSpLocks/>
          </p:cNvCxnSpPr>
          <p:nvPr userDrawn="1"/>
        </p:nvCxnSpPr>
        <p:spPr>
          <a:xfrm>
            <a:off x="10045700" y="246062"/>
            <a:ext cx="0" cy="4261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39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78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1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2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3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17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6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260E-F1F4-4E33-A512-6505EF5FF7DB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CA1F6-6D76-4627-ADE2-B1246C22F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58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/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/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5313" y="300738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4F9CFFCC-9A8B-68C6-1DE6-93E7D987C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76" y="174144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DFC2B-BA0E-02B4-8E29-172E5DA0C7FA}"/>
              </a:ext>
            </a:extLst>
          </p:cNvPr>
          <p:cNvSpPr txBox="1"/>
          <p:nvPr/>
        </p:nvSpPr>
        <p:spPr>
          <a:xfrm>
            <a:off x="2319130" y="2364724"/>
            <a:ext cx="79061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>
                <a:solidFill>
                  <a:srgbClr val="EE6A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A-Introduction</a:t>
            </a:r>
          </a:p>
          <a:p>
            <a:pPr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Lecture-5:Operators in 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6A2A-A515-25AF-8D71-1DD833469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F34A57E4-2F7C-5EF1-844A-9A1FF058784C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0FA46E-6118-6C94-5915-9F790A7371C6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33E35BBA-B62F-F96C-A417-F719BC62F6DD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A7B1E474-7AC2-94BA-3FC9-3EA5BD4F489B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5DEFA52-2390-0B22-38AB-BBE44E4ACC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AE2C40-5E9B-8FD1-848A-F8B43423CD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917B436E-83D0-E8F5-1075-FB20D9A5D40D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157" y="32226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25180CF9-9087-B1EB-3A95-24225653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27736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36841D-8236-7C05-CAC3-44CCF604CA3C}"/>
              </a:ext>
            </a:extLst>
          </p:cNvPr>
          <p:cNvSpPr txBox="1"/>
          <p:nvPr/>
        </p:nvSpPr>
        <p:spPr>
          <a:xfrm>
            <a:off x="1461693" y="2099619"/>
            <a:ext cx="46343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 operators in C evaluate to either True or False. Logical operators are typically used with Boolean operands.</a:t>
            </a:r>
          </a:p>
          <a:p>
            <a:r>
              <a:rPr lang="en-US" dirty="0"/>
              <a:t>The logical AND operator (</a:t>
            </a:r>
            <a:r>
              <a:rPr lang="en-US" b="1" dirty="0"/>
              <a:t>&amp;&amp;</a:t>
            </a:r>
            <a:r>
              <a:rPr lang="en-US" dirty="0"/>
              <a:t>) and the logical OR operator (</a:t>
            </a:r>
            <a:r>
              <a:rPr lang="en-US" b="1" dirty="0"/>
              <a:t>||</a:t>
            </a:r>
            <a:r>
              <a:rPr lang="en-US" dirty="0"/>
              <a:t>) are both binary in nature (require two operands). The logical NOT operator (</a:t>
            </a:r>
            <a:r>
              <a:rPr lang="en-US" b="1" dirty="0"/>
              <a:t>!</a:t>
            </a:r>
            <a:r>
              <a:rPr lang="en-US" dirty="0"/>
              <a:t>) is a unary operator.</a:t>
            </a:r>
          </a:p>
          <a:p>
            <a:r>
              <a:rPr lang="en-US" dirty="0"/>
              <a:t>Since C treats "0" as False and any non-zero number as True, any operand to a logical operand is converted to a Boolean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760F8-6E41-9C37-E83F-3139D683FC1F}"/>
              </a:ext>
            </a:extLst>
          </p:cNvPr>
          <p:cNvSpPr txBox="1"/>
          <p:nvPr/>
        </p:nvSpPr>
        <p:spPr>
          <a:xfrm>
            <a:off x="1378226" y="844894"/>
            <a:ext cx="9713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/>
              <a:t>Logical Operators?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32CCFE-29F8-6EB4-3525-954AB11FA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652646"/>
            <a:ext cx="5825967" cy="42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4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B9C6A-558B-C3F3-A74C-F0B7BC1B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208528BF-DA1E-B37A-F1C8-A0238D032DBC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343D86-22C1-57D5-F927-A46AED062789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1BDD51B4-BD2B-DC21-E159-8597FDFA5A1C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8CC4C28C-8EE9-8BB3-4A5C-AE0F1865C8E8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AAAEC95-BCFB-473C-8267-D067A34EB2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629661-9762-0BE1-B526-ABC979C337B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05FC47EC-853E-910A-D5B3-CEC76D19FA92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157" y="32226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0D1E1F63-40B1-59EB-F8B8-32287C47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27736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7346E-EE5F-0A7F-8259-438DE3D6AE1E}"/>
              </a:ext>
            </a:extLst>
          </p:cNvPr>
          <p:cNvSpPr txBox="1"/>
          <p:nvPr/>
        </p:nvSpPr>
        <p:spPr>
          <a:xfrm>
            <a:off x="1378226" y="844894"/>
            <a:ext cx="9713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dirty="0"/>
              <a:t>Truth Table of And OR and Not.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32A6C-64C5-7125-B767-7738CC1DE4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39" y="2308125"/>
            <a:ext cx="5172301" cy="2419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F2EFF-EE84-6925-820E-A17C662230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5341" y="2308125"/>
            <a:ext cx="5045303" cy="2543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D5F4F6-7436-1406-F1BE-AA7F18BBC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3364" y="4945323"/>
            <a:ext cx="3440277" cy="1629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D9D7B6-ABF9-252C-5D3B-8E301643A672}"/>
              </a:ext>
            </a:extLst>
          </p:cNvPr>
          <p:cNvSpPr txBox="1"/>
          <p:nvPr/>
        </p:nvSpPr>
        <p:spPr>
          <a:xfrm>
            <a:off x="468281" y="1933812"/>
            <a:ext cx="218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And Truth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6B03F-3C75-4BFE-C247-DB1B340A6CC8}"/>
              </a:ext>
            </a:extLst>
          </p:cNvPr>
          <p:cNvSpPr txBox="1"/>
          <p:nvPr/>
        </p:nvSpPr>
        <p:spPr>
          <a:xfrm>
            <a:off x="5685739" y="1905949"/>
            <a:ext cx="218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 Truth Table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CFD38-A12A-6B89-B849-B482BC4D1C61}"/>
              </a:ext>
            </a:extLst>
          </p:cNvPr>
          <p:cNvSpPr txBox="1"/>
          <p:nvPr/>
        </p:nvSpPr>
        <p:spPr>
          <a:xfrm>
            <a:off x="2354628" y="4998056"/>
            <a:ext cx="218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 Truth Table</a:t>
            </a:r>
          </a:p>
        </p:txBody>
      </p:sp>
    </p:spTree>
    <p:extLst>
      <p:ext uri="{BB962C8B-B14F-4D97-AF65-F5344CB8AC3E}">
        <p14:creationId xmlns:p14="http://schemas.microsoft.com/office/powerpoint/2010/main" val="112398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3D178-0C27-7ACD-5D70-602C0A73E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9EE1A09D-D7D4-9EBE-73F0-6177D140FD19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5A3A0F0-75EB-565E-DF4B-7E8DFC1B6DB8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0312953D-5693-1F00-4A8A-68B78B56CD39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38C2211B-F289-C7F9-83F1-DB9083CE193E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AE9EBBB-3454-E570-1662-AF6CDB0C05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561784-66C8-1D33-A3D6-0BE47DA6089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6CE760E4-6E03-1722-1E11-C5BFDC91F056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157" y="32226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A8FC6754-5210-9605-EB27-C14F540D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27736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31908-E58B-604F-6E67-B71951C99B15}"/>
              </a:ext>
            </a:extLst>
          </p:cNvPr>
          <p:cNvSpPr txBox="1"/>
          <p:nvPr/>
        </p:nvSpPr>
        <p:spPr>
          <a:xfrm>
            <a:off x="1461693" y="1847780"/>
            <a:ext cx="463430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#include&lt;stdio.h&gt;</a:t>
            </a:r>
          </a:p>
          <a:p>
            <a:r>
              <a:rPr lang="en-IN" sz="1600" dirty="0"/>
              <a:t>int main()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    int a = 1, b = 0;</a:t>
            </a:r>
          </a:p>
          <a:p>
            <a:r>
              <a:rPr lang="en-IN" sz="1600" dirty="0"/>
              <a:t>    int x = 5, y = 10;</a:t>
            </a:r>
          </a:p>
          <a:p>
            <a:r>
              <a:rPr lang="en-IN" sz="1600" dirty="0"/>
              <a:t>    </a:t>
            </a:r>
            <a:r>
              <a:rPr lang="en-IN" sz="1600" dirty="0" err="1"/>
              <a:t>printf</a:t>
            </a:r>
            <a:r>
              <a:rPr lang="en-IN" sz="1600" dirty="0"/>
              <a:t>("a=%d, b=%d\n", a, b);</a:t>
            </a:r>
          </a:p>
          <a:p>
            <a:r>
              <a:rPr lang="en-IN" sz="1600" dirty="0"/>
              <a:t>    </a:t>
            </a:r>
            <a:r>
              <a:rPr lang="en-IN" sz="1600" dirty="0" err="1"/>
              <a:t>printf</a:t>
            </a:r>
            <a:r>
              <a:rPr lang="en-IN" sz="1600" dirty="0"/>
              <a:t>("a &amp;&amp; b = %d\n", a &amp;&amp; b);</a:t>
            </a:r>
          </a:p>
          <a:p>
            <a:r>
              <a:rPr lang="en-IN" sz="1600" dirty="0"/>
              <a:t>    </a:t>
            </a:r>
            <a:r>
              <a:rPr lang="en-IN" sz="1600" dirty="0" err="1"/>
              <a:t>printf</a:t>
            </a:r>
            <a:r>
              <a:rPr lang="en-IN" sz="1600" dirty="0"/>
              <a:t>("a || b = %d\n", a || b);</a:t>
            </a:r>
          </a:p>
          <a:p>
            <a:r>
              <a:rPr lang="en-IN" sz="1600" dirty="0"/>
              <a:t>    </a:t>
            </a:r>
            <a:r>
              <a:rPr lang="en-IN" sz="1600" dirty="0" err="1"/>
              <a:t>printf</a:t>
            </a:r>
            <a:r>
              <a:rPr lang="en-IN" sz="1600" dirty="0"/>
              <a:t>("!a = %d, !b = %d\n", !a, !b);</a:t>
            </a:r>
          </a:p>
          <a:p>
            <a:endParaRPr lang="en-IN" sz="1600" dirty="0"/>
          </a:p>
          <a:p>
            <a:r>
              <a:rPr lang="en-IN" sz="1600" dirty="0"/>
              <a:t>    </a:t>
            </a:r>
            <a:r>
              <a:rPr lang="en-IN" sz="1600" dirty="0" err="1"/>
              <a:t>printf</a:t>
            </a:r>
            <a:r>
              <a:rPr lang="en-IN" sz="1600" dirty="0"/>
              <a:t>("(x&lt;y &amp;&amp; y&gt;0) = %d\n", (x &lt; y &amp;&amp; y &gt; 0));</a:t>
            </a:r>
          </a:p>
          <a:p>
            <a:r>
              <a:rPr lang="en-IN" sz="1600" dirty="0"/>
              <a:t>    </a:t>
            </a:r>
            <a:r>
              <a:rPr lang="en-IN" sz="1600" dirty="0" err="1"/>
              <a:t>printf</a:t>
            </a:r>
            <a:r>
              <a:rPr lang="en-IN" sz="1600" dirty="0"/>
              <a:t>("(x&gt;y || x==5) = %d\n", (x &gt; y || x == 5));</a:t>
            </a:r>
          </a:p>
          <a:p>
            <a:r>
              <a:rPr lang="en-IN" sz="1600" dirty="0"/>
              <a:t>   </a:t>
            </a:r>
          </a:p>
          <a:p>
            <a:r>
              <a:rPr lang="en-IN" sz="1600" dirty="0"/>
              <a:t>    return 0;</a:t>
            </a:r>
          </a:p>
          <a:p>
            <a:r>
              <a:rPr lang="en-IN" sz="1600" dirty="0"/>
              <a:t>}</a:t>
            </a:r>
          </a:p>
          <a:p>
            <a:endParaRPr lang="pt-B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7EEB8-4D6B-7E92-41B4-05B40703E440}"/>
              </a:ext>
            </a:extLst>
          </p:cNvPr>
          <p:cNvSpPr txBox="1"/>
          <p:nvPr/>
        </p:nvSpPr>
        <p:spPr>
          <a:xfrm>
            <a:off x="1378226" y="844894"/>
            <a:ext cx="9713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/>
              <a:t>Example:-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EC0B3C-9F21-1DC2-D20A-1098D1188E9F}"/>
              </a:ext>
            </a:extLst>
          </p:cNvPr>
          <p:cNvSpPr txBox="1"/>
          <p:nvPr/>
        </p:nvSpPr>
        <p:spPr>
          <a:xfrm>
            <a:off x="6166337" y="2136338"/>
            <a:ext cx="46343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Output:-</a:t>
            </a:r>
          </a:p>
          <a:p>
            <a:r>
              <a:rPr lang="en-US" dirty="0"/>
              <a:t>When you run this code, it will produce the following output −</a:t>
            </a:r>
          </a:p>
          <a:p>
            <a:endParaRPr lang="en-US" dirty="0"/>
          </a:p>
          <a:p>
            <a:r>
              <a:rPr lang="es-ES" dirty="0"/>
              <a:t>a=1, b=0</a:t>
            </a:r>
          </a:p>
          <a:p>
            <a:r>
              <a:rPr lang="es-ES" dirty="0"/>
              <a:t>a &amp;&amp; b = 0</a:t>
            </a:r>
          </a:p>
          <a:p>
            <a:r>
              <a:rPr lang="es-ES" dirty="0"/>
              <a:t>a || b = 1</a:t>
            </a:r>
          </a:p>
          <a:p>
            <a:r>
              <a:rPr lang="es-ES" dirty="0"/>
              <a:t>!a = 0, !b = 1</a:t>
            </a:r>
          </a:p>
          <a:p>
            <a:r>
              <a:rPr lang="es-ES" dirty="0"/>
              <a:t>(x&lt;y &amp;&amp; y&gt;0) = 1</a:t>
            </a:r>
          </a:p>
          <a:p>
            <a:r>
              <a:rPr lang="es-ES" dirty="0"/>
              <a:t>(x&gt;y || x==5)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8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629B6-F5DE-3B62-983D-02FD5A55E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2BC1E057-2CC1-E057-3826-4ACD9F6315D2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F8E3779-2914-638C-4BB6-35B1A3034CD1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882688F6-F76A-A82B-219A-A23F980DD6AB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BC724757-8B48-5EEF-1FA9-DAF77EBB0124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8282B46-3A15-5F2B-8268-85FCC5C8A0F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9FA58C-7F35-D0D5-6787-1125BA3767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D7BA2A30-030A-8C61-0D32-8226B9F17DB7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0613" y="176078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71500A4D-7B71-1FB0-D85F-89218519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27" y="116089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E9E3B-D8C2-908B-3FA4-692FC424AFB4}"/>
              </a:ext>
            </a:extLst>
          </p:cNvPr>
          <p:cNvSpPr txBox="1"/>
          <p:nvPr/>
        </p:nvSpPr>
        <p:spPr>
          <a:xfrm>
            <a:off x="1703018" y="1652646"/>
            <a:ext cx="61026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Arithmetic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Relational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Logical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Bitwise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Assignment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093CF-39E8-AF7D-57DC-07C68112CC96}"/>
              </a:ext>
            </a:extLst>
          </p:cNvPr>
          <p:cNvSpPr txBox="1"/>
          <p:nvPr/>
        </p:nvSpPr>
        <p:spPr>
          <a:xfrm>
            <a:off x="1902328" y="781357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 </a:t>
            </a:r>
          </a:p>
        </p:txBody>
      </p:sp>
    </p:spTree>
    <p:extLst>
      <p:ext uri="{BB962C8B-B14F-4D97-AF65-F5344CB8AC3E}">
        <p14:creationId xmlns:p14="http://schemas.microsoft.com/office/powerpoint/2010/main" val="298495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0979-3258-13CD-DE8A-BFE25E17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F11AE048-DC7B-E09E-4115-6FF73FC82984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B90C4DB-3ACA-F576-4CDC-8332617DA89B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AB5BE86C-BF85-6615-DBCE-E54BDDCCE99F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FBFE44F4-9308-A7F9-6E5E-2354C639010A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7479939-904B-9C1A-DE30-74EA28F562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97D039-3848-689E-F0A5-6EE732E3997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6E77E875-27A4-0267-1213-26CEB08CDFB9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7265" y="27940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C6BD7913-0045-5500-C096-A93239A9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49" y="166142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162781-A5A5-90A5-5D0A-9D43DBE3C7B3}"/>
              </a:ext>
            </a:extLst>
          </p:cNvPr>
          <p:cNvSpPr txBox="1"/>
          <p:nvPr/>
        </p:nvSpPr>
        <p:spPr>
          <a:xfrm>
            <a:off x="1703018" y="1652646"/>
            <a:ext cx="61026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take input from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variable and constant.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68D59-A8A2-13AD-4938-7B8668179D10}"/>
              </a:ext>
            </a:extLst>
          </p:cNvPr>
          <p:cNvSpPr txBox="1"/>
          <p:nvPr/>
        </p:nvSpPr>
        <p:spPr>
          <a:xfrm>
            <a:off x="1902328" y="781357"/>
            <a:ext cx="6102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20578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87F34-6F47-45CB-BD4D-4A533A3AA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B4FB44FD-AAA9-5ACA-D154-E380992BB535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3AC2DF-389B-CDC2-8AE1-C3B8A4D7B117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35FF7D50-1FDD-D4DB-6285-940E265FCB42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8F6B53C8-C81B-37DA-F5B3-F529405BB297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04455BB-2322-8850-A380-552C6E3739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303D8B-2109-9C7D-7E36-981649F81F2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C69FA71C-9877-E190-6200-A86B4EC814AE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157" y="32226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4AA2C2BE-809E-7B5A-4FDE-F3E61D29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27736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198733-C062-D280-6A35-27A2ED20A38C}"/>
              </a:ext>
            </a:extLst>
          </p:cNvPr>
          <p:cNvSpPr txBox="1"/>
          <p:nvPr/>
        </p:nvSpPr>
        <p:spPr>
          <a:xfrm>
            <a:off x="1461693" y="2099619"/>
            <a:ext cx="610262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 </a:t>
            </a:r>
            <a:r>
              <a:rPr lang="en-US" b="1" dirty="0"/>
              <a:t>operator</a:t>
            </a:r>
            <a:r>
              <a:rPr lang="en-US" dirty="0"/>
              <a:t> is a symbol that tells the compiler to perform specific mathematical or logical functions. By definition, an </a:t>
            </a:r>
            <a:r>
              <a:rPr lang="en-US" b="1" dirty="0"/>
              <a:t>operator</a:t>
            </a:r>
            <a:r>
              <a:rPr lang="en-US" dirty="0"/>
              <a:t> performs a certain operation on operands. An operator needs one or more operands for the operation to be performed.</a:t>
            </a:r>
          </a:p>
          <a:p>
            <a:r>
              <a:rPr lang="en-US" dirty="0"/>
              <a:t>Depending on how many operands are required to perform the operation, operands are called as unary, binary or ternary operators. They need one, two or three operands respectively.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803A-7EC9-934C-9037-9231634C8233}"/>
              </a:ext>
            </a:extLst>
          </p:cNvPr>
          <p:cNvSpPr txBox="1"/>
          <p:nvPr/>
        </p:nvSpPr>
        <p:spPr>
          <a:xfrm>
            <a:off x="1378226" y="844894"/>
            <a:ext cx="9713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/>
              <a:t>What is Operators?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9248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83E3-2B7A-A237-8F37-A89184AB3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35C88DFF-5BF3-E83B-A8CE-7E4FE4B08FDE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144F913-E472-BFB5-B05B-4F8C5E4D2261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14D9AB8E-6231-93EA-2030-D66534525051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4FB31B69-975B-5A7D-4DB9-15E936ACF328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CA8FDD1-39A7-9661-D15E-C0399C53114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E8BA21-F8AA-4465-61D2-1752BF5516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D0F309A0-F0C9-7DA6-C002-C116C69E60F2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157" y="32226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B7F6E47B-E4CC-8777-196A-0612306F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27736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D607B9-9C60-EF44-FFF9-1627C80E92AC}"/>
              </a:ext>
            </a:extLst>
          </p:cNvPr>
          <p:cNvSpPr txBox="1"/>
          <p:nvPr/>
        </p:nvSpPr>
        <p:spPr>
          <a:xfrm>
            <a:off x="1461693" y="2099619"/>
            <a:ext cx="610262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Unary operators </a:t>
            </a:r>
            <a:r>
              <a:rPr lang="en-US" dirty="0"/>
              <a:t>− ++ (increment), -- (decrement), ! (NOT), ~ (compliment), &amp; (address of), * (dereference)</a:t>
            </a:r>
          </a:p>
          <a:p>
            <a:r>
              <a:rPr lang="en-US" b="1" dirty="0"/>
              <a:t>Binary operators</a:t>
            </a:r>
            <a:r>
              <a:rPr lang="en-US" dirty="0"/>
              <a:t> − arithmetic, logical and relational operators except !</a:t>
            </a:r>
          </a:p>
          <a:p>
            <a:r>
              <a:rPr lang="en-US" b="1" dirty="0"/>
              <a:t>Ternary operators</a:t>
            </a:r>
            <a:r>
              <a:rPr lang="en-US" dirty="0"/>
              <a:t> − The ? operator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9DF91-BCB8-310D-53B3-A3629D9E0E9D}"/>
              </a:ext>
            </a:extLst>
          </p:cNvPr>
          <p:cNvSpPr txBox="1"/>
          <p:nvPr/>
        </p:nvSpPr>
        <p:spPr>
          <a:xfrm>
            <a:off x="1378226" y="844894"/>
            <a:ext cx="9713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/>
              <a:t>Types of Operators.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4152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E8B12-A798-3F2F-9FA1-5E10C2930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399266E4-57CB-5C7B-8212-E17339D6E3E0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B28481A-388E-950B-1E9C-71BE5986B3E7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2170DBB3-8142-E1D8-670A-42757A816EF2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AFBDE4BB-9D59-A74F-5BC0-EADEA483C609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678DAABB-7E17-A708-0FD9-005B13C1F4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E4E702-A223-1F7A-C2AA-8E68BD2C8A9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40F21232-2CAB-60BB-50C4-24DD9AEE3A3C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157" y="32226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CF2EFDD0-8F14-EED1-25D6-F1554DEF9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27736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277541-A214-08E0-4AB7-FE5C0BE839C8}"/>
              </a:ext>
            </a:extLst>
          </p:cNvPr>
          <p:cNvSpPr txBox="1"/>
          <p:nvPr/>
        </p:nvSpPr>
        <p:spPr>
          <a:xfrm>
            <a:off x="1461693" y="2099619"/>
            <a:ext cx="46343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Arithmetic operators in C are certain special symbols, predefined to perform arithmetic operations. We are familiar with the basic arithmetic operations − addition, subtraction, multiplication and division. C is a computational language, so these operators are essential in performing a </a:t>
            </a:r>
            <a:r>
              <a:rPr lang="en-US" dirty="0" err="1"/>
              <a:t>computerised</a:t>
            </a:r>
            <a:r>
              <a:rPr lang="en-US" dirty="0"/>
              <a:t> process.</a:t>
            </a:r>
          </a:p>
          <a:p>
            <a:r>
              <a:rPr lang="en-US" dirty="0"/>
              <a:t>In addition to the above operations assigned to the four symbols </a:t>
            </a:r>
            <a:r>
              <a:rPr lang="en-US" b="1" dirty="0"/>
              <a:t>+</a:t>
            </a:r>
            <a:r>
              <a:rPr lang="en-US" dirty="0"/>
              <a:t>, </a:t>
            </a:r>
            <a:r>
              <a:rPr lang="en-US" b="1" dirty="0"/>
              <a:t>−</a:t>
            </a:r>
            <a:r>
              <a:rPr lang="en-US" dirty="0"/>
              <a:t>, </a:t>
            </a:r>
            <a:r>
              <a:rPr lang="en-US" b="1" dirty="0"/>
              <a:t>*</a:t>
            </a:r>
            <a:r>
              <a:rPr lang="en-US" dirty="0"/>
              <a:t>, and </a:t>
            </a:r>
            <a:r>
              <a:rPr lang="en-US" b="1" dirty="0"/>
              <a:t>/</a:t>
            </a:r>
            <a:r>
              <a:rPr lang="en-US" dirty="0"/>
              <a:t> respectively, C has another arithmetic operator called the </a:t>
            </a:r>
            <a:r>
              <a:rPr lang="en-US" b="1" dirty="0"/>
              <a:t>modulo operator</a:t>
            </a:r>
            <a:r>
              <a:rPr lang="en-US" dirty="0"/>
              <a:t> for which we use the </a:t>
            </a:r>
            <a:r>
              <a:rPr lang="en-US" b="1" dirty="0"/>
              <a:t>%</a:t>
            </a:r>
            <a:r>
              <a:rPr lang="en-US" dirty="0"/>
              <a:t>symbol.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7AE66-98DA-5E29-E7FC-DBBFA9E943B2}"/>
              </a:ext>
            </a:extLst>
          </p:cNvPr>
          <p:cNvSpPr txBox="1"/>
          <p:nvPr/>
        </p:nvSpPr>
        <p:spPr>
          <a:xfrm>
            <a:off x="1378226" y="844894"/>
            <a:ext cx="9713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 err="1"/>
              <a:t>Airthmetic</a:t>
            </a:r>
            <a:r>
              <a:rPr lang="en-US" sz="5400" b="1" dirty="0"/>
              <a:t> Operators?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B670A-6A64-C35C-440E-051B9C51F6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5470" y="2099619"/>
            <a:ext cx="511693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4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497AC-6E8A-D5A5-A7AF-D0F903669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EE31DC8A-AE5A-427F-7FA4-0FE0CDAAFF24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F7CB0D6-B43B-AA1D-0BA0-79DADE2B5881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F3F14BEC-67B6-5503-297D-A2367E28F1B7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1BBFF08D-342A-A40E-0F0E-4A15CE0C9486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E01D20D-003B-E56F-06F1-2F984D42F4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16CABC-909B-D66F-6430-65A8E217FE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AB44717E-8C59-52A5-6CF9-4F9977217DD4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157" y="32226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F0014F3F-5B68-2818-7380-860FEE10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27736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80B21E-9D5B-CDF4-8A94-D3C4D2230B85}"/>
              </a:ext>
            </a:extLst>
          </p:cNvPr>
          <p:cNvSpPr txBox="1"/>
          <p:nvPr/>
        </p:nvSpPr>
        <p:spPr>
          <a:xfrm>
            <a:off x="1461693" y="2099619"/>
            <a:ext cx="463430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op1 = 10;</a:t>
            </a: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op2 = 3;</a:t>
            </a:r>
          </a:p>
          <a:p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printf("Operand1: %d Operand2: %d \n\n", op1, op2);  </a:t>
            </a: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printf("Addition of op1 and op2: %d\n", op1 + op2);</a:t>
            </a: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printf("Subtraction of op2 from op1: %d\n", op1 - op2);</a:t>
            </a: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printf("Multiplication of op1 and op2: %d\n", op1 * op2);</a:t>
            </a: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printf("Division of op1 by op2: %d\n", op1/op2);</a:t>
            </a:r>
          </a:p>
          <a:p>
            <a:endParaRPr lang="nl-N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</a:p>
          <a:p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F60E6-E638-D916-3916-5AC036D8E45A}"/>
              </a:ext>
            </a:extLst>
          </p:cNvPr>
          <p:cNvSpPr txBox="1"/>
          <p:nvPr/>
        </p:nvSpPr>
        <p:spPr>
          <a:xfrm>
            <a:off x="1378226" y="844894"/>
            <a:ext cx="9713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/>
              <a:t>Example:-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7C86F-3008-9704-BE5C-F634D63003D0}"/>
              </a:ext>
            </a:extLst>
          </p:cNvPr>
          <p:cNvSpPr txBox="1"/>
          <p:nvPr/>
        </p:nvSpPr>
        <p:spPr>
          <a:xfrm>
            <a:off x="6096000" y="2099619"/>
            <a:ext cx="46343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Output:-</a:t>
            </a:r>
          </a:p>
          <a:p>
            <a:r>
              <a:rPr lang="en-US" dirty="0"/>
              <a:t>When you run this code, it will produce the following output −</a:t>
            </a:r>
          </a:p>
          <a:p>
            <a:r>
              <a:rPr lang="en-US" dirty="0"/>
              <a:t>Operand1: 10 Operand2: 3</a:t>
            </a:r>
          </a:p>
          <a:p>
            <a:endParaRPr lang="en-US" dirty="0"/>
          </a:p>
          <a:p>
            <a:r>
              <a:rPr lang="en-US" dirty="0"/>
              <a:t>Addition of op1 and op2: 13</a:t>
            </a:r>
          </a:p>
          <a:p>
            <a:r>
              <a:rPr lang="en-US" dirty="0"/>
              <a:t>Subtraction of op2 from op1: 7</a:t>
            </a:r>
          </a:p>
          <a:p>
            <a:r>
              <a:rPr lang="en-US" dirty="0"/>
              <a:t>Multiplication of op1 and op2: 30</a:t>
            </a:r>
          </a:p>
          <a:p>
            <a:r>
              <a:rPr lang="en-US" dirty="0"/>
              <a:t>Division of op1 by op2: 3</a:t>
            </a:r>
          </a:p>
        </p:txBody>
      </p:sp>
    </p:spTree>
    <p:extLst>
      <p:ext uri="{BB962C8B-B14F-4D97-AF65-F5344CB8AC3E}">
        <p14:creationId xmlns:p14="http://schemas.microsoft.com/office/powerpoint/2010/main" val="215234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EBF95-08AE-E0D3-7D05-EBD8BECED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87E05059-E6C3-9C43-3714-1EA6E540FE6A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56A1FD7-1ECB-A7B0-498E-F5C4F2873BE3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41BEB0E2-D269-38B6-698E-0949B32AA4A1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2E35E539-062E-53F8-BD33-E37A172E4129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A657EC6-5DF9-0FDA-098D-345B982BB98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2E4587-0C8E-39D3-F1F3-5A7B4AEACB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72860C82-F167-9D11-8D24-34D0F5D43280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157" y="32226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E91E5458-F19B-42EE-47C1-24419DF2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27736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035103-58AA-D51E-D737-98E4F8035C84}"/>
              </a:ext>
            </a:extLst>
          </p:cNvPr>
          <p:cNvSpPr txBox="1"/>
          <p:nvPr/>
        </p:nvSpPr>
        <p:spPr>
          <a:xfrm>
            <a:off x="1461693" y="2099619"/>
            <a:ext cx="46343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Relational operators in C are defined to perform comparison of two values. The familiar angular brackets </a:t>
            </a:r>
            <a:r>
              <a:rPr lang="en-US" b="1" dirty="0"/>
              <a:t>&lt;</a:t>
            </a:r>
            <a:r>
              <a:rPr lang="en-US" dirty="0"/>
              <a:t> and </a:t>
            </a:r>
            <a:r>
              <a:rPr lang="en-US" b="1" dirty="0"/>
              <a:t>&gt;</a:t>
            </a:r>
            <a:r>
              <a:rPr lang="en-US" dirty="0"/>
              <a:t> are the relational operators in addition to a few more as listed in the table below.</a:t>
            </a:r>
          </a:p>
          <a:p>
            <a:r>
              <a:rPr lang="en-US" dirty="0"/>
              <a:t>These relational operators are used in Boolean expressions. All the relational operators evaluate to either True or False.</a:t>
            </a:r>
          </a:p>
          <a:p>
            <a:r>
              <a:rPr lang="en-US" dirty="0"/>
              <a:t>C </a:t>
            </a:r>
            <a:r>
              <a:rPr lang="en-US" dirty="0" err="1"/>
              <a:t>doesnt</a:t>
            </a:r>
            <a:r>
              <a:rPr lang="en-US" dirty="0"/>
              <a:t> have a Boolean data type. Instead, "0" is interpreted as False and any non-zero value is treated as True.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F9B5F-1E2F-B770-16DB-C207976C4CA5}"/>
              </a:ext>
            </a:extLst>
          </p:cNvPr>
          <p:cNvSpPr txBox="1"/>
          <p:nvPr/>
        </p:nvSpPr>
        <p:spPr>
          <a:xfrm>
            <a:off x="1378226" y="844894"/>
            <a:ext cx="9713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/>
              <a:t>Relational Operators?</a:t>
            </a:r>
            <a:endParaRPr lang="en-US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41F69-CBA7-5762-00E4-89EF59D9C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5310" y="1828098"/>
            <a:ext cx="5465739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6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41D83-44C6-C48B-A03A-F2A3E50A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11">
            <a:extLst>
              <a:ext uri="{FF2B5EF4-FFF2-40B4-BE49-F238E27FC236}">
                <a16:creationId xmlns:a16="http://schemas.microsoft.com/office/drawing/2014/main" id="{D7E11CB2-B1F1-2EA1-E262-91A48C7ED7AB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498871"/>
            <a:ext cx="4513006" cy="1372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B39EBF9-0369-8E68-9719-428C8D704215}"/>
              </a:ext>
            </a:extLst>
          </p:cNvPr>
          <p:cNvGrpSpPr/>
          <p:nvPr/>
        </p:nvGrpSpPr>
        <p:grpSpPr>
          <a:xfrm>
            <a:off x="11460131" y="0"/>
            <a:ext cx="749332" cy="1244551"/>
            <a:chOff x="11020425" y="0"/>
            <a:chExt cx="1189038" cy="1974850"/>
          </a:xfrm>
        </p:grpSpPr>
        <p:sp>
          <p:nvSpPr>
            <p:cNvPr id="17" name="Google Shape;343;p11">
              <a:extLst>
                <a:ext uri="{FF2B5EF4-FFF2-40B4-BE49-F238E27FC236}">
                  <a16:creationId xmlns:a16="http://schemas.microsoft.com/office/drawing/2014/main" id="{32DFCA46-5FC7-F396-A434-FD1AB3D48B19}"/>
                </a:ext>
              </a:extLst>
            </p:cNvPr>
            <p:cNvSpPr/>
            <p:nvPr/>
          </p:nvSpPr>
          <p:spPr>
            <a:xfrm>
              <a:off x="11339513" y="279400"/>
              <a:ext cx="869950" cy="1695450"/>
            </a:xfrm>
            <a:custGeom>
              <a:avLst/>
              <a:gdLst/>
              <a:ahLst/>
              <a:cxnLst/>
              <a:rect l="l" t="t" r="r" b="b"/>
              <a:pathLst>
                <a:path w="548" h="1068" extrusionOk="0">
                  <a:moveTo>
                    <a:pt x="314" y="832"/>
                  </a:moveTo>
                  <a:lnTo>
                    <a:pt x="548" y="1068"/>
                  </a:lnTo>
                  <a:lnTo>
                    <a:pt x="548" y="549"/>
                  </a:lnTo>
                  <a:lnTo>
                    <a:pt x="302" y="301"/>
                  </a:lnTo>
                  <a:lnTo>
                    <a:pt x="268" y="267"/>
                  </a:lnTo>
                  <a:lnTo>
                    <a:pt x="268" y="267"/>
                  </a:lnTo>
                  <a:lnTo>
                    <a:pt x="0" y="0"/>
                  </a:lnTo>
                  <a:lnTo>
                    <a:pt x="0" y="518"/>
                  </a:lnTo>
                  <a:lnTo>
                    <a:pt x="0" y="518"/>
                  </a:lnTo>
                  <a:lnTo>
                    <a:pt x="141" y="661"/>
                  </a:lnTo>
                  <a:lnTo>
                    <a:pt x="314" y="832"/>
                  </a:lnTo>
                  <a:close/>
                </a:path>
              </a:pathLst>
            </a:custGeom>
            <a:solidFill>
              <a:srgbClr val="EE6A3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44;p11">
              <a:extLst>
                <a:ext uri="{FF2B5EF4-FFF2-40B4-BE49-F238E27FC236}">
                  <a16:creationId xmlns:a16="http://schemas.microsoft.com/office/drawing/2014/main" id="{2EF825D7-EC03-B789-F189-A23B34EC1C51}"/>
                </a:ext>
              </a:extLst>
            </p:cNvPr>
            <p:cNvSpPr/>
            <p:nvPr/>
          </p:nvSpPr>
          <p:spPr>
            <a:xfrm>
              <a:off x="11020425" y="0"/>
              <a:ext cx="1189038" cy="1184275"/>
            </a:xfrm>
            <a:custGeom>
              <a:avLst/>
              <a:gdLst/>
              <a:ahLst/>
              <a:cxnLst/>
              <a:rect l="l" t="t" r="r" b="b"/>
              <a:pathLst>
                <a:path w="749" h="746" extrusionOk="0">
                  <a:moveTo>
                    <a:pt x="749" y="746"/>
                  </a:moveTo>
                  <a:lnTo>
                    <a:pt x="749" y="0"/>
                  </a:lnTo>
                  <a:lnTo>
                    <a:pt x="0" y="0"/>
                  </a:lnTo>
                  <a:lnTo>
                    <a:pt x="749" y="746"/>
                  </a:lnTo>
                  <a:close/>
                </a:path>
              </a:pathLst>
            </a:custGeom>
            <a:solidFill>
              <a:srgbClr val="419BD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998E9F0-5FA1-D623-0287-B4807EB89A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131" y="2684249"/>
            <a:ext cx="461836" cy="13732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9E32F61-6A73-1A6B-A397-A818B98368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1" y="279400"/>
            <a:ext cx="461836" cy="1373246"/>
          </a:xfrm>
          <a:prstGeom prst="rect">
            <a:avLst/>
          </a:prstGeom>
        </p:spPr>
      </p:pic>
      <p:pic>
        <p:nvPicPr>
          <p:cNvPr id="13" name="Google Shape;91;p1">
            <a:extLst>
              <a:ext uri="{FF2B5EF4-FFF2-40B4-BE49-F238E27FC236}">
                <a16:creationId xmlns:a16="http://schemas.microsoft.com/office/drawing/2014/main" id="{CBD070AA-3784-E8E7-087E-61EA7EB1A96B}"/>
              </a:ext>
            </a:extLst>
          </p:cNvPr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1157" y="322260"/>
            <a:ext cx="1318974" cy="409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hoolini University of Biotechnology and Management Sciences, Solan |  Colleges | Futurevolve">
            <a:extLst>
              <a:ext uri="{FF2B5EF4-FFF2-40B4-BE49-F238E27FC236}">
                <a16:creationId xmlns:a16="http://schemas.microsoft.com/office/drawing/2014/main" id="{B4E02922-6E4C-D76F-D010-85F70D896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226" y="127736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9FEDDB-41C4-AE81-ABA9-D05A212FF974}"/>
              </a:ext>
            </a:extLst>
          </p:cNvPr>
          <p:cNvSpPr txBox="1"/>
          <p:nvPr/>
        </p:nvSpPr>
        <p:spPr>
          <a:xfrm>
            <a:off x="1461693" y="1847780"/>
            <a:ext cx="463430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#include&lt;stdio.h&gt;</a:t>
            </a:r>
          </a:p>
          <a:p>
            <a:endParaRPr lang="pt-BR" sz="1600" dirty="0"/>
          </a:p>
          <a:p>
            <a:r>
              <a:rPr lang="pt-BR" sz="1600" dirty="0"/>
              <a:t>int main()</a:t>
            </a:r>
          </a:p>
          <a:p>
            <a:r>
              <a:rPr lang="pt-BR" sz="1600" dirty="0"/>
              <a:t>{</a:t>
            </a:r>
          </a:p>
          <a:p>
            <a:r>
              <a:rPr lang="pt-BR" sz="1600" dirty="0"/>
              <a:t>    int a = 5;</a:t>
            </a:r>
          </a:p>
          <a:p>
            <a:r>
              <a:rPr lang="pt-BR" sz="1600" dirty="0"/>
              <a:t>    int b = 10;</a:t>
            </a:r>
          </a:p>
          <a:p>
            <a:endParaRPr lang="pt-BR" sz="1600" dirty="0"/>
          </a:p>
          <a:p>
            <a:r>
              <a:rPr lang="pt-BR" sz="1600" dirty="0"/>
              <a:t>    printf("a = %d, b = %d\n", a, b);</a:t>
            </a:r>
          </a:p>
          <a:p>
            <a:r>
              <a:rPr lang="pt-BR" sz="1600" dirty="0"/>
              <a:t>    printf("a == b : %d\n", a == b);</a:t>
            </a:r>
          </a:p>
          <a:p>
            <a:r>
              <a:rPr lang="pt-BR" sz="1600" dirty="0"/>
              <a:t>    printf("a != b : %d\n", a != b);</a:t>
            </a:r>
          </a:p>
          <a:p>
            <a:r>
              <a:rPr lang="pt-BR" sz="1600" dirty="0"/>
              <a:t>    printf("a &gt;  b : %d\n", a &gt; b);</a:t>
            </a:r>
          </a:p>
          <a:p>
            <a:r>
              <a:rPr lang="pt-BR" sz="1600" dirty="0"/>
              <a:t>    printf("a &lt;  b : %d\n", a &lt; b);</a:t>
            </a:r>
          </a:p>
          <a:p>
            <a:r>
              <a:rPr lang="pt-BR" sz="1600" dirty="0"/>
              <a:t>    printf("a &gt;= b : %d\n", a &gt;= b);</a:t>
            </a:r>
          </a:p>
          <a:p>
            <a:r>
              <a:rPr lang="pt-BR" sz="1600" dirty="0"/>
              <a:t>    printf("a &lt;= b : %d\n", a &lt;= b);</a:t>
            </a:r>
          </a:p>
          <a:p>
            <a:r>
              <a:rPr lang="pt-BR" sz="1600" dirty="0"/>
              <a:t>    return 0;</a:t>
            </a:r>
          </a:p>
          <a:p>
            <a:r>
              <a:rPr lang="pt-BR" sz="16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E308A-61C0-DAA7-E96C-9CD7EF4A7FE4}"/>
              </a:ext>
            </a:extLst>
          </p:cNvPr>
          <p:cNvSpPr txBox="1"/>
          <p:nvPr/>
        </p:nvSpPr>
        <p:spPr>
          <a:xfrm>
            <a:off x="1378226" y="844894"/>
            <a:ext cx="9713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5400" b="1" dirty="0"/>
              <a:t>Example:-</a:t>
            </a:r>
            <a:endParaRPr lang="en-US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4D63F-2A89-8BD8-F79F-121020A65F22}"/>
              </a:ext>
            </a:extLst>
          </p:cNvPr>
          <p:cNvSpPr txBox="1"/>
          <p:nvPr/>
        </p:nvSpPr>
        <p:spPr>
          <a:xfrm>
            <a:off x="6166337" y="2136338"/>
            <a:ext cx="46343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Output:-</a:t>
            </a:r>
          </a:p>
          <a:p>
            <a:r>
              <a:rPr lang="en-US" dirty="0"/>
              <a:t>When you run this code, it will produce the following output −</a:t>
            </a:r>
          </a:p>
          <a:p>
            <a:endParaRPr lang="en-US" dirty="0"/>
          </a:p>
          <a:p>
            <a:r>
              <a:rPr lang="pt-BR" dirty="0"/>
              <a:t>a != b : 1</a:t>
            </a:r>
          </a:p>
          <a:p>
            <a:r>
              <a:rPr lang="pt-BR" dirty="0"/>
              <a:t>a &gt;  b : 0</a:t>
            </a:r>
          </a:p>
          <a:p>
            <a:r>
              <a:rPr lang="pt-BR" dirty="0"/>
              <a:t>a &lt;  b : 1</a:t>
            </a:r>
          </a:p>
          <a:p>
            <a:r>
              <a:rPr lang="pt-BR" dirty="0"/>
              <a:t>a &gt;= b : 0</a:t>
            </a:r>
          </a:p>
          <a:p>
            <a:r>
              <a:rPr lang="pt-BR" dirty="0"/>
              <a:t>a &lt;= b :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2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1023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Calibri</vt:lpstr>
      <vt:lpstr>Arial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byteXL</dc:creator>
  <cp:lastModifiedBy>Ankit Kumar</cp:lastModifiedBy>
  <cp:revision>65</cp:revision>
  <dcterms:created xsi:type="dcterms:W3CDTF">2025-05-05T05:32:45Z</dcterms:created>
  <dcterms:modified xsi:type="dcterms:W3CDTF">2025-09-16T05:28:17Z</dcterms:modified>
</cp:coreProperties>
</file>