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27" r:id="rId3"/>
    <p:sldId id="365" r:id="rId4"/>
    <p:sldId id="366" r:id="rId5"/>
    <p:sldId id="367" r:id="rId6"/>
    <p:sldId id="357" r:id="rId7"/>
    <p:sldId id="368" r:id="rId8"/>
    <p:sldId id="369" r:id="rId9"/>
    <p:sldId id="370" r:id="rId10"/>
    <p:sldId id="371" r:id="rId11"/>
    <p:sldId id="372" r:id="rId12"/>
    <p:sldId id="37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1C602BB-2DF6-CE49-9629-A85069990F2B}">
          <p14:sldIdLst>
            <p14:sldId id="256"/>
            <p14:sldId id="327"/>
          </p14:sldIdLst>
        </p14:section>
        <p14:section name="Installation Guide" id="{AA55041D-E360-7A49-A678-BE0AD7A0C672}">
          <p14:sldIdLst>
            <p14:sldId id="365"/>
            <p14:sldId id="366"/>
            <p14:sldId id="367"/>
          </p14:sldIdLst>
        </p14:section>
        <p14:section name="Model Construction in Pytoch" id="{9F5102F8-C77F-4E4E-AB85-300E35399B67}">
          <p14:sldIdLst>
            <p14:sldId id="35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DFC9EF"/>
    <a:srgbClr val="49A7FF"/>
    <a:srgbClr val="49A77D"/>
    <a:srgbClr val="0000FF"/>
    <a:srgbClr val="FF0000"/>
    <a:srgbClr val="00FF00"/>
    <a:srgbClr val="624B7C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3492" autoAdjust="0"/>
  </p:normalViewPr>
  <p:slideViewPr>
    <p:cSldViewPr snapToGrid="0">
      <p:cViewPr varScale="1">
        <p:scale>
          <a:sx n="108" d="100"/>
          <a:sy n="108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1842C-1D93-453F-86AC-70661E80FBC9}" type="datetimeFigureOut">
              <a:rPr lang="zh-TW" altLang="en-US" smtClean="0"/>
              <a:t>2021/5/2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AEE3-F306-45E2-82DD-4A9A2B5F51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01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9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45424"/>
            <a:ext cx="7886700" cy="4331539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7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53744"/>
            <a:ext cx="7886700" cy="442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794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21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/>
              <a:t>EE6620 Computational Photography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94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C5AE-66EF-4D6E-87C1-324443DF8A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0" y="6470647"/>
            <a:ext cx="9144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://adidos.cs.nthu.edu.tw/ADiDoS/imgs/NTHU.png">
            <a:extLst>
              <a:ext uri="{FF2B5EF4-FFF2-40B4-BE49-F238E27FC236}">
                <a16:creationId xmlns:a16="http://schemas.microsoft.com/office/drawing/2014/main" id="{3671E7CF-563D-3744-A400-8BFAB9583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4303"/>
            <a:ext cx="861320" cy="85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9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624B7C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Unicode MS" panose="020B0604020202020204" pitchFamily="34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Unicode MS" panose="020B0604020202020204" pitchFamily="34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Unicode MS" panose="020B0604020202020204" pitchFamily="34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Unicode MS" panose="020B0604020202020204" pitchFamily="34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Unicode MS" panose="020B0604020202020204" pitchFamily="34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 Unicode MS" panose="020B0604020202020204" pitchFamily="34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/>
        </p:nvSpPr>
        <p:spPr>
          <a:xfrm>
            <a:off x="150999" y="1388591"/>
            <a:ext cx="8841994" cy="1794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5E497A"/>
                </a:solidFill>
                <a:latin typeface="Arial" panose="020B0604020202020204" pitchFamily="34" charset="0"/>
              </a:rPr>
              <a:t>Py</a:t>
            </a:r>
            <a:r>
              <a:rPr lang="en-US" altLang="zh-TW" sz="4800" b="1" dirty="0" err="1">
                <a:solidFill>
                  <a:srgbClr val="5E497A"/>
                </a:solidFill>
                <a:latin typeface="Arial" panose="020B0604020202020204" pitchFamily="34" charset="0"/>
              </a:rPr>
              <a:t>T</a:t>
            </a:r>
            <a:r>
              <a:rPr lang="en-US" sz="4800" b="1" dirty="0" err="1">
                <a:solidFill>
                  <a:srgbClr val="5E497A"/>
                </a:solidFill>
                <a:latin typeface="Arial" panose="020B0604020202020204" pitchFamily="34" charset="0"/>
              </a:rPr>
              <a:t>orch</a:t>
            </a:r>
            <a:r>
              <a:rPr lang="en-US" sz="4800" b="1" dirty="0">
                <a:solidFill>
                  <a:srgbClr val="5E497A"/>
                </a:solidFill>
                <a:latin typeface="Arial" panose="020B0604020202020204" pitchFamily="34" charset="0"/>
              </a:rPr>
              <a:t> Tutorial</a:t>
            </a:r>
            <a:endParaRPr lang="en-US" sz="4800" dirty="0"/>
          </a:p>
        </p:txBody>
      </p:sp>
      <p:sp>
        <p:nvSpPr>
          <p:cNvPr id="12" name="矩形 11"/>
          <p:cNvSpPr/>
          <p:nvPr/>
        </p:nvSpPr>
        <p:spPr>
          <a:xfrm>
            <a:off x="1846001" y="4973167"/>
            <a:ext cx="5471653" cy="7463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400"/>
              </a:spcAft>
            </a:pPr>
            <a:r>
              <a:rPr lang="en-US" altLang="zh-TW" sz="20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National Tsing Hua University</a:t>
            </a:r>
          </a:p>
          <a:p>
            <a:pPr lvl="0" algn="ctr">
              <a:spcAft>
                <a:spcPts val="120"/>
              </a:spcAft>
            </a:pPr>
            <a:r>
              <a:rPr lang="en-US" altLang="zh-TW" sz="20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Department of Electrical Engineering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710CA-6498-1449-8FC1-74C0CD8C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4202-9DB7-CE47-9F7A-CA376ADB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EE6620 Computational Photography</a:t>
            </a:r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4BE7AAC-6826-1F44-96BE-0DADE97E2646}"/>
              </a:ext>
            </a:extLst>
          </p:cNvPr>
          <p:cNvSpPr>
            <a:spLocks noGrp="1"/>
          </p:cNvSpPr>
          <p:nvPr/>
        </p:nvSpPr>
        <p:spPr>
          <a:xfrm>
            <a:off x="3028950" y="3926014"/>
            <a:ext cx="299532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劉家漢</a:t>
            </a:r>
            <a:endParaRPr 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4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EC7DC-1D5D-472F-A856-973382DF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Pixel Shuffle Layer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D3F86E-A9AD-4CF8-B234-6ED218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ABB205-07B8-422F-BAAC-9A930D0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32481C-B4C2-4851-835F-B1F478B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AB854-85D5-475F-A7C1-DE26B03B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6" y="1747016"/>
            <a:ext cx="2327934" cy="26583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7BC07CD-EAF2-4560-9FE9-1716DAB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747016"/>
            <a:ext cx="2708396" cy="2603070"/>
          </a:xfrm>
          <a:prstGeom prst="rect">
            <a:avLst/>
          </a:prstGeom>
        </p:spPr>
      </p:pic>
      <p:sp>
        <p:nvSpPr>
          <p:cNvPr id="10" name="向右箭號 7">
            <a:extLst>
              <a:ext uri="{FF2B5EF4-FFF2-40B4-BE49-F238E27FC236}">
                <a16:creationId xmlns:a16="http://schemas.microsoft.com/office/drawing/2014/main" id="{6DB440BF-0176-4C69-9F15-A69253A5B2F6}"/>
              </a:ext>
            </a:extLst>
          </p:cNvPr>
          <p:cNvSpPr/>
          <p:nvPr/>
        </p:nvSpPr>
        <p:spPr>
          <a:xfrm>
            <a:off x="3294998" y="2966393"/>
            <a:ext cx="492679" cy="3881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E27FE9-9EB1-4566-B662-6A4AFB1FB57F}"/>
              </a:ext>
            </a:extLst>
          </p:cNvPr>
          <p:cNvSpPr/>
          <p:nvPr/>
        </p:nvSpPr>
        <p:spPr>
          <a:xfrm>
            <a:off x="3891850" y="2749718"/>
            <a:ext cx="1421610" cy="74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Pixel Shuffle</a:t>
            </a:r>
            <a:endParaRPr lang="zh-TW" altLang="en-US" dirty="0"/>
          </a:p>
        </p:txBody>
      </p:sp>
      <p:sp>
        <p:nvSpPr>
          <p:cNvPr id="12" name="向右箭號 76">
            <a:extLst>
              <a:ext uri="{FF2B5EF4-FFF2-40B4-BE49-F238E27FC236}">
                <a16:creationId xmlns:a16="http://schemas.microsoft.com/office/drawing/2014/main" id="{6F46E776-837C-46EE-8EA5-09C05B130F01}"/>
              </a:ext>
            </a:extLst>
          </p:cNvPr>
          <p:cNvSpPr/>
          <p:nvPr/>
        </p:nvSpPr>
        <p:spPr>
          <a:xfrm>
            <a:off x="5438430" y="2953292"/>
            <a:ext cx="492679" cy="3881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37060C-52F7-45BE-8417-70B179EA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293" y="5223307"/>
            <a:ext cx="496887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2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21011-E265-46E8-A509-8B9458DD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Example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7734E-6E3F-4FBA-ABF6-7AE70C93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0B6F5-17E2-4503-90A3-B9C061A7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1192F-4217-4758-934A-D15BB52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37EDAE-6069-4113-9C1D-23B10003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62" y="2555933"/>
            <a:ext cx="4962617" cy="23921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C5FB8C-8922-441C-A57A-9642A25F7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7" y="2112885"/>
            <a:ext cx="3720867" cy="32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33B4F-C7BB-480E-8A97-A0DABC5A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3965A-8BFF-44C8-94FF-A4E53031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LeNet-5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13C0F-47DF-445B-A4C2-471A7B95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B6ADB-47CC-4EDB-B527-61B0F6A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463F2-BDD8-4557-BFCF-41983865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588BD3-2C5E-4FF1-989E-6671B05D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04" y="2511631"/>
            <a:ext cx="4028124" cy="30407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BA3EFC-13C9-4274-8CB3-908306B3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72" y="3207058"/>
            <a:ext cx="472753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2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B87-67D5-2C4F-BB83-B3803F4A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>
                <a:solidFill>
                  <a:srgbClr val="624B7C"/>
                </a:solidFill>
              </a:rPr>
              <a:t>Outline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9E6C-00D6-2F44-9AD6-19B61668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95CF-4541-BB4D-936D-9E49B4A8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35C3-3F45-9240-87C3-79ABEA48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A87C2E-FCF6-B243-8C52-3B25F83C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Installation Guide</a:t>
            </a:r>
          </a:p>
          <a:p>
            <a:r>
              <a:rPr lang="en-US" altLang="zh-TW" dirty="0"/>
              <a:t>Model Construction in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356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7E1A-52E0-42D6-84C6-A9738370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Guide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FCE7D147-2AE3-4EA8-88C4-3C5096C00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0717F-9926-42A0-B890-F29ADBB0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32EC0B-2CDD-48FE-93A7-13379BE2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A911C-A303-412D-8DC6-F935E25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482BDC8-AA97-4127-9906-17DF14AD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Step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A14186B-A62B-4432-BE0A-915202DB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2"/>
              </a:rPr>
              <a:t>Checkout </a:t>
            </a:r>
            <a:r>
              <a:rPr lang="en-US" altLang="zh-TW" dirty="0" err="1">
                <a:hlinkClick r:id="rId2"/>
              </a:rPr>
              <a:t>PyTorch</a:t>
            </a:r>
            <a:r>
              <a:rPr lang="en-US" altLang="zh-TW" dirty="0">
                <a:hlinkClick r:id="rId2"/>
              </a:rPr>
              <a:t> official web page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your environment 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77D56-F265-4470-A500-C05202B4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4C438-3246-4878-8BB9-6856C81D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CA0E1-0688-4E84-B33A-F180C27E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3343C4B-50EF-4CF2-A536-F516F6D2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78" y="3077797"/>
            <a:ext cx="7263644" cy="27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AA79B-9CA4-4662-889A-4A45EB60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 Step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79DD8-5BAE-4758-994C-03E719D3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3.  Type the command in anaconda prompt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B4B3E-EB66-4C94-ADFE-F9ECFA85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F0470-6F38-4349-B42C-8B1EE9A7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5439-D233-4A47-937B-3DCEAD58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E51220-EC98-4421-A2A5-7970532E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13" y="2482413"/>
            <a:ext cx="7307987" cy="33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9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E357-3A5E-A949-9502-B4EF17D0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 in </a:t>
            </a:r>
            <a:r>
              <a:rPr lang="en-US" dirty="0" err="1"/>
              <a:t>PyTorch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6A07-B22F-7A40-BB94-780D58EE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0DAE7-BCE7-FF45-B684-D6CDCD73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597C-F80E-3E43-A2B1-56CFD8B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5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2DC2F4E3-91DE-494C-90B8-B6A0A2C2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Layers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27C83F2-479F-499C-8186-16A68231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torch.nn</a:t>
            </a:r>
            <a:r>
              <a:rPr lang="en-US" altLang="zh-TW" dirty="0">
                <a:hlinkClick r:id="rId2"/>
              </a:rPr>
              <a:t> — </a:t>
            </a:r>
            <a:r>
              <a:rPr lang="en-US" altLang="zh-TW" dirty="0" err="1">
                <a:hlinkClick r:id="rId2"/>
              </a:rPr>
              <a:t>PyTorch</a:t>
            </a:r>
            <a:r>
              <a:rPr lang="en-US" altLang="zh-TW" dirty="0">
                <a:hlinkClick r:id="rId2"/>
              </a:rPr>
              <a:t> 1.8.1 documentation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Homework related layers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Convolution 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ReLU</a:t>
            </a:r>
            <a:r>
              <a:rPr lang="en-US" altLang="zh-TW" dirty="0"/>
              <a:t> non-linearity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Pixel shuffle layer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7A4479-AB82-4526-A03D-AC204A3B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9DFED-4150-4B90-960E-8B2F899E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E5170D-8D07-4FD5-9394-682D0EE6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5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65651-ED94-4228-9069-CD21BBC7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 Layer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28C03-8CE8-495B-AE41-533E925C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C2A873-E9F1-4DF6-9B3A-3D65C6DC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3CFC0-D0AD-473A-A89D-4465C2FE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E295E33-2FDE-4838-99A0-945EE509F433}"/>
              </a:ext>
            </a:extLst>
          </p:cNvPr>
          <p:cNvGrpSpPr/>
          <p:nvPr/>
        </p:nvGrpSpPr>
        <p:grpSpPr>
          <a:xfrm>
            <a:off x="0" y="2342109"/>
            <a:ext cx="3758809" cy="2999257"/>
            <a:chOff x="7446435" y="2624954"/>
            <a:chExt cx="3758809" cy="2999257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2B7B309-602C-4954-8FBE-47715DA1A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9009" y="2773286"/>
              <a:ext cx="866775" cy="8572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364A667-CBD2-4976-866A-8E427119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1958" y="3066365"/>
              <a:ext cx="895350" cy="86677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9564EFA-AE3E-4B77-80C9-A3BC7F4B9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5110" y="3370021"/>
              <a:ext cx="866775" cy="866775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F3CF994-5C99-4BCF-BB4A-5B6132D23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4968" y="3663237"/>
              <a:ext cx="904875" cy="885825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1E4083B-AC39-425E-94BE-3D80096FB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9070" y="3983960"/>
              <a:ext cx="885825" cy="8763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8BB0FF8-6573-48DF-AAF6-1B419E9A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62498" y="4322733"/>
              <a:ext cx="876300" cy="895350"/>
            </a:xfrm>
            <a:prstGeom prst="rect">
              <a:avLst/>
            </a:prstGeom>
          </p:spPr>
        </p:pic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8A04A79-58A0-470A-B969-5BEB0639F964}"/>
                </a:ext>
              </a:extLst>
            </p:cNvPr>
            <p:cNvCxnSpPr/>
            <p:nvPr/>
          </p:nvCxnSpPr>
          <p:spPr>
            <a:xfrm flipV="1">
              <a:off x="8646703" y="2624954"/>
              <a:ext cx="1745159" cy="17677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4954646-5605-420C-B254-03CD008A8C24}"/>
                </a:ext>
              </a:extLst>
            </p:cNvPr>
            <p:cNvGrpSpPr/>
            <p:nvPr/>
          </p:nvGrpSpPr>
          <p:grpSpPr>
            <a:xfrm>
              <a:off x="9595229" y="4670312"/>
              <a:ext cx="389666" cy="549180"/>
              <a:chOff x="8429810" y="3224119"/>
              <a:chExt cx="389666" cy="549180"/>
            </a:xfrm>
          </p:grpSpPr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FE4A4C6-ED88-40E4-9DD4-8237727DC01E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EA7AA7C-FA17-4487-922D-7F9D7E9B752B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A3BE17C-4936-4522-ACF2-61E4C8894977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BDA656C-3249-429C-B9F4-02EDD3D733C1}"/>
                </a:ext>
              </a:extLst>
            </p:cNvPr>
            <p:cNvGrpSpPr/>
            <p:nvPr/>
          </p:nvGrpSpPr>
          <p:grpSpPr>
            <a:xfrm>
              <a:off x="9945697" y="4351223"/>
              <a:ext cx="389666" cy="549180"/>
              <a:chOff x="8429810" y="3224119"/>
              <a:chExt cx="389666" cy="549180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961BCB5A-D5FB-4FC5-8839-392B0D22757C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2E5DD9A-9CDD-4CF4-AC93-54DB757E97A6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32EAF57-14D2-4FB4-8296-AF484FE8A03B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676D4A5-89A9-46A7-B763-06ED00B56A05}"/>
                </a:ext>
              </a:extLst>
            </p:cNvPr>
            <p:cNvGrpSpPr/>
            <p:nvPr/>
          </p:nvGrpSpPr>
          <p:grpSpPr>
            <a:xfrm>
              <a:off x="10225890" y="4040148"/>
              <a:ext cx="389666" cy="549180"/>
              <a:chOff x="8429810" y="3224119"/>
              <a:chExt cx="389666" cy="549180"/>
            </a:xfrm>
          </p:grpSpPr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EAACC63-6271-4DE6-BA90-BBF8F1CD9117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936DA5-B3CA-4A23-A43A-50B63261B317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0C361FC-9E4A-4FCB-9081-EB40DD817179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BC04C00-EDF4-4523-8727-A06A1C54ADED}"/>
                </a:ext>
              </a:extLst>
            </p:cNvPr>
            <p:cNvGrpSpPr/>
            <p:nvPr/>
          </p:nvGrpSpPr>
          <p:grpSpPr>
            <a:xfrm>
              <a:off x="10815578" y="3445870"/>
              <a:ext cx="389666" cy="549180"/>
              <a:chOff x="8429810" y="3224119"/>
              <a:chExt cx="389666" cy="549180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CDE91F2-1C8C-4082-AFA7-A9B1C688A34A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65B0EAD-B4C6-4A97-B030-2D2D0589F9E1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5E5D3BA-86B1-4327-8980-6CFEFAA04C2B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C43E3E59-98CE-431B-9D94-8587BFB8BE8E}"/>
                </a:ext>
              </a:extLst>
            </p:cNvPr>
            <p:cNvGrpSpPr/>
            <p:nvPr/>
          </p:nvGrpSpPr>
          <p:grpSpPr>
            <a:xfrm>
              <a:off x="10506848" y="3755676"/>
              <a:ext cx="389666" cy="549180"/>
              <a:chOff x="8429810" y="3224119"/>
              <a:chExt cx="389666" cy="549180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54E0DFA-0702-4B41-88D9-4875B081B522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B7FE949-DFB4-4D7C-B26A-731EFBE748F7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D771BD3-A31C-4E2D-96B5-3C03B4FF3F0B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0728146-1ACF-4BB5-A458-4792BA0F29DB}"/>
                </a:ext>
              </a:extLst>
            </p:cNvPr>
            <p:cNvSpPr txBox="1"/>
            <p:nvPr/>
          </p:nvSpPr>
          <p:spPr>
            <a:xfrm>
              <a:off x="8568807" y="5254879"/>
              <a:ext cx="121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Width = 12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2C37925-4B43-4000-AEE4-7F8CF76611B7}"/>
                </a:ext>
              </a:extLst>
            </p:cNvPr>
            <p:cNvSpPr txBox="1"/>
            <p:nvPr/>
          </p:nvSpPr>
          <p:spPr>
            <a:xfrm>
              <a:off x="7446435" y="4560269"/>
              <a:ext cx="12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Height = 12</a:t>
              </a:r>
              <a:endParaRPr lang="zh-TW" altLang="en-US" dirty="0"/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BBAD92F-8448-4DE6-A94A-8B2F79D4EFC9}"/>
              </a:ext>
            </a:extLst>
          </p:cNvPr>
          <p:cNvSpPr txBox="1"/>
          <p:nvPr/>
        </p:nvSpPr>
        <p:spPr>
          <a:xfrm>
            <a:off x="78506" y="1427279"/>
            <a:ext cx="36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Input feature map size:</a:t>
            </a:r>
          </a:p>
          <a:p>
            <a:pPr algn="ctr"/>
            <a:r>
              <a:rPr lang="en-US" altLang="zh-TW" dirty="0"/>
              <a:t>(Height, Width, Channel) = (12, 12, 6)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86E6AF1-EED4-4CBD-9B02-69F6BE6AA1E0}"/>
              </a:ext>
            </a:extLst>
          </p:cNvPr>
          <p:cNvSpPr txBox="1"/>
          <p:nvPr/>
        </p:nvSpPr>
        <p:spPr>
          <a:xfrm>
            <a:off x="168811" y="27917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 = 6</a:t>
            </a:r>
            <a:endParaRPr lang="zh-TW" altLang="en-US" dirty="0"/>
          </a:p>
        </p:txBody>
      </p:sp>
      <p:sp>
        <p:nvSpPr>
          <p:cNvPr id="40" name="向右箭號 7">
            <a:extLst>
              <a:ext uri="{FF2B5EF4-FFF2-40B4-BE49-F238E27FC236}">
                <a16:creationId xmlns:a16="http://schemas.microsoft.com/office/drawing/2014/main" id="{26486D3B-E1DB-4D37-8421-F5622FCC853D}"/>
              </a:ext>
            </a:extLst>
          </p:cNvPr>
          <p:cNvSpPr/>
          <p:nvPr/>
        </p:nvSpPr>
        <p:spPr>
          <a:xfrm>
            <a:off x="3472542" y="3836405"/>
            <a:ext cx="492679" cy="3881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2E83E7-C52E-4CDC-8303-A56E675C6CDE}"/>
              </a:ext>
            </a:extLst>
          </p:cNvPr>
          <p:cNvSpPr/>
          <p:nvPr/>
        </p:nvSpPr>
        <p:spPr>
          <a:xfrm>
            <a:off x="4069394" y="3619730"/>
            <a:ext cx="1421610" cy="747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3x3 </a:t>
            </a:r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42" name="向右箭號 76">
            <a:extLst>
              <a:ext uri="{FF2B5EF4-FFF2-40B4-BE49-F238E27FC236}">
                <a16:creationId xmlns:a16="http://schemas.microsoft.com/office/drawing/2014/main" id="{139BEF26-F2EF-4D42-A89F-B314B9532236}"/>
              </a:ext>
            </a:extLst>
          </p:cNvPr>
          <p:cNvSpPr/>
          <p:nvPr/>
        </p:nvSpPr>
        <p:spPr>
          <a:xfrm>
            <a:off x="5615974" y="3823304"/>
            <a:ext cx="492679" cy="3881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AB88A06-6B75-49BA-B590-F40923C8021E}"/>
              </a:ext>
            </a:extLst>
          </p:cNvPr>
          <p:cNvGrpSpPr/>
          <p:nvPr/>
        </p:nvGrpSpPr>
        <p:grpSpPr>
          <a:xfrm>
            <a:off x="5902646" y="2919066"/>
            <a:ext cx="3087226" cy="2339412"/>
            <a:chOff x="8118018" y="2624954"/>
            <a:chExt cx="3087226" cy="2339412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FF9D229F-537E-40C7-804B-95A1976F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9009" y="2773286"/>
              <a:ext cx="866775" cy="857250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734EDA24-FC92-4A71-ABD8-BAA601E80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1958" y="3066365"/>
              <a:ext cx="895350" cy="866775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F223D969-7FCE-4580-9E2B-B336D2A77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25110" y="3370021"/>
              <a:ext cx="866775" cy="866775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05712AD1-E551-4E79-BCC9-51E77978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4968" y="3663237"/>
              <a:ext cx="904875" cy="885825"/>
            </a:xfrm>
            <a:prstGeom prst="rect">
              <a:avLst/>
            </a:prstGeom>
          </p:spPr>
        </p:pic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F208449-F28E-4124-8F87-E17EDC5DC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4785" y="2624954"/>
              <a:ext cx="1177077" cy="1243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462F1AFF-249D-47A9-B606-A1D02BA0A683}"/>
                </a:ext>
              </a:extLst>
            </p:cNvPr>
            <p:cNvGrpSpPr/>
            <p:nvPr/>
          </p:nvGrpSpPr>
          <p:grpSpPr>
            <a:xfrm>
              <a:off x="10225890" y="4040148"/>
              <a:ext cx="389666" cy="549180"/>
              <a:chOff x="8429810" y="3224119"/>
              <a:chExt cx="389666" cy="549180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4717C954-CC18-470E-A471-2DD26C2A86BB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36D841F0-96ED-4852-A980-D342756BED94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C6C6A763-479F-43BC-AC08-92F2FA86D30A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B42D6D3E-23A3-451E-B5F1-9626A4EC33FE}"/>
                </a:ext>
              </a:extLst>
            </p:cNvPr>
            <p:cNvGrpSpPr/>
            <p:nvPr/>
          </p:nvGrpSpPr>
          <p:grpSpPr>
            <a:xfrm>
              <a:off x="10815578" y="3445870"/>
              <a:ext cx="389666" cy="549180"/>
              <a:chOff x="8429810" y="3224119"/>
              <a:chExt cx="389666" cy="549180"/>
            </a:xfrm>
          </p:grpSpPr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228555D5-6B14-47B2-A82B-E370D75AD663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4B5B37A-9426-426F-BD2C-CB03A51E8046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4C7AC9D-F077-464C-AB03-476CC7E89BD0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C3848BFF-EAB6-49D6-AF54-174E6AB3D11C}"/>
                </a:ext>
              </a:extLst>
            </p:cNvPr>
            <p:cNvGrpSpPr/>
            <p:nvPr/>
          </p:nvGrpSpPr>
          <p:grpSpPr>
            <a:xfrm>
              <a:off x="10506848" y="3755676"/>
              <a:ext cx="389666" cy="549180"/>
              <a:chOff x="8429810" y="3224119"/>
              <a:chExt cx="389666" cy="549180"/>
            </a:xfrm>
          </p:grpSpPr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519316CB-FBBD-4588-AA69-62728503CCF5}"/>
                  </a:ext>
                </a:extLst>
              </p:cNvPr>
              <p:cNvSpPr txBox="1"/>
              <p:nvPr/>
            </p:nvSpPr>
            <p:spPr>
              <a:xfrm>
                <a:off x="8577102" y="3224119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20B3B8C5-9F02-427E-B625-8E123058F349}"/>
                  </a:ext>
                </a:extLst>
              </p:cNvPr>
              <p:cNvSpPr txBox="1"/>
              <p:nvPr/>
            </p:nvSpPr>
            <p:spPr>
              <a:xfrm>
                <a:off x="8429810" y="3403967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787D4E43-A144-49C2-B02C-6C0D0B254CA5}"/>
                  </a:ext>
                </a:extLst>
              </p:cNvPr>
              <p:cNvSpPr txBox="1"/>
              <p:nvPr/>
            </p:nvSpPr>
            <p:spPr>
              <a:xfrm>
                <a:off x="8502548" y="3311363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CC338917-3C97-466E-AB87-3B4CEC868319}"/>
                </a:ext>
              </a:extLst>
            </p:cNvPr>
            <p:cNvSpPr txBox="1"/>
            <p:nvPr/>
          </p:nvSpPr>
          <p:spPr>
            <a:xfrm>
              <a:off x="9302230" y="4595034"/>
              <a:ext cx="121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Width = 12</a:t>
              </a:r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6180EB64-A224-4F1E-874A-B8C08650FA08}"/>
                </a:ext>
              </a:extLst>
            </p:cNvPr>
            <p:cNvSpPr txBox="1"/>
            <p:nvPr/>
          </p:nvSpPr>
          <p:spPr>
            <a:xfrm>
              <a:off x="8118018" y="4014108"/>
              <a:ext cx="12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Height = 12</a:t>
              </a:r>
              <a:endParaRPr lang="zh-TW" altLang="en-US" dirty="0"/>
            </a:p>
          </p:txBody>
        </p:sp>
      </p:grp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E7B3D7B-7679-4C52-84AB-5DB6B82A26E7}"/>
              </a:ext>
            </a:extLst>
          </p:cNvPr>
          <p:cNvSpPr txBox="1"/>
          <p:nvPr/>
        </p:nvSpPr>
        <p:spPr>
          <a:xfrm>
            <a:off x="5447292" y="1471996"/>
            <a:ext cx="36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Output feature map size:</a:t>
            </a:r>
          </a:p>
          <a:p>
            <a:pPr algn="ctr"/>
            <a:r>
              <a:rPr lang="en-US" altLang="zh-TW" dirty="0"/>
              <a:t>(Height, Width, Channel) = (12, 12, 4)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48A6B0F0-9482-4C51-A470-6EE07DBB1AC4}"/>
              </a:ext>
            </a:extLst>
          </p:cNvPr>
          <p:cNvSpPr txBox="1"/>
          <p:nvPr/>
        </p:nvSpPr>
        <p:spPr>
          <a:xfrm>
            <a:off x="6323782" y="319528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 = 4</a:t>
            </a:r>
            <a:endParaRPr lang="zh-TW" altLang="en-US" dirty="0"/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8AFA63E0-6F89-4D03-8E74-A8B839639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00" y="5609819"/>
            <a:ext cx="7067561" cy="3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C7D84-7525-4809-A76B-B4A1E8C7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8994"/>
            <a:ext cx="7886700" cy="1325563"/>
          </a:xfrm>
        </p:spPr>
        <p:txBody>
          <a:bodyPr/>
          <a:lstStyle/>
          <a:p>
            <a:r>
              <a:rPr lang="en-US" altLang="zh-TW" dirty="0" err="1"/>
              <a:t>ReLU</a:t>
            </a:r>
            <a:r>
              <a:rPr lang="en-US" altLang="zh-TW" dirty="0"/>
              <a:t> Non-Linearity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B1F986-CBC6-4002-93B8-1E2C9063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 2021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C98A8-1CCC-4B25-9408-C1C04499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EE6620 Computational Photography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025DA4-D01E-4A40-A291-6F25DCC5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AE-66EF-4D6E-87C1-324443DF8A8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向右箭號 7">
            <a:extLst>
              <a:ext uri="{FF2B5EF4-FFF2-40B4-BE49-F238E27FC236}">
                <a16:creationId xmlns:a16="http://schemas.microsoft.com/office/drawing/2014/main" id="{57E36EBC-A7E7-49A1-BD2C-132F6813F7E4}"/>
              </a:ext>
            </a:extLst>
          </p:cNvPr>
          <p:cNvSpPr/>
          <p:nvPr/>
        </p:nvSpPr>
        <p:spPr>
          <a:xfrm>
            <a:off x="2313414" y="2666273"/>
            <a:ext cx="492679" cy="3881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7">
            <a:extLst>
              <a:ext uri="{FF2B5EF4-FFF2-40B4-BE49-F238E27FC236}">
                <a16:creationId xmlns:a16="http://schemas.microsoft.com/office/drawing/2014/main" id="{1F52F4E9-A96C-4051-AC2B-EC7C398D1A5A}"/>
              </a:ext>
            </a:extLst>
          </p:cNvPr>
          <p:cNvSpPr/>
          <p:nvPr/>
        </p:nvSpPr>
        <p:spPr>
          <a:xfrm>
            <a:off x="6496799" y="2666273"/>
            <a:ext cx="492679" cy="3881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1D8BFB-FAA7-41C5-869C-4CD5E58E1B66}"/>
              </a:ext>
            </a:extLst>
          </p:cNvPr>
          <p:cNvSpPr/>
          <p:nvPr/>
        </p:nvSpPr>
        <p:spPr>
          <a:xfrm>
            <a:off x="698611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051E13-1C0B-484C-A05D-64CE80241407}"/>
              </a:ext>
            </a:extLst>
          </p:cNvPr>
          <p:cNvSpPr/>
          <p:nvPr/>
        </p:nvSpPr>
        <p:spPr>
          <a:xfrm>
            <a:off x="1059077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99</a:t>
            </a:r>
            <a:endParaRPr lang="zh-TW" altLang="en-US" sz="9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B002AB-F2C3-4396-BBE2-FF065535138C}"/>
              </a:ext>
            </a:extLst>
          </p:cNvPr>
          <p:cNvSpPr/>
          <p:nvPr/>
        </p:nvSpPr>
        <p:spPr>
          <a:xfrm>
            <a:off x="69861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9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4DA573-DAB3-436D-AC0C-767FC9307945}"/>
              </a:ext>
            </a:extLst>
          </p:cNvPr>
          <p:cNvSpPr/>
          <p:nvPr/>
        </p:nvSpPr>
        <p:spPr>
          <a:xfrm>
            <a:off x="105861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-61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F18B45-47B5-4E49-80F8-0C262B55849E}"/>
              </a:ext>
            </a:extLst>
          </p:cNvPr>
          <p:cNvSpPr/>
          <p:nvPr/>
        </p:nvSpPr>
        <p:spPr>
          <a:xfrm>
            <a:off x="1418611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-5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0E72C1-44AF-406F-87EC-DA6035A0454B}"/>
              </a:ext>
            </a:extLst>
          </p:cNvPr>
          <p:cNvSpPr/>
          <p:nvPr/>
        </p:nvSpPr>
        <p:spPr>
          <a:xfrm>
            <a:off x="1779077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123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C7A220-E319-4522-AF72-F6DC73AE167A}"/>
              </a:ext>
            </a:extLst>
          </p:cNvPr>
          <p:cNvSpPr/>
          <p:nvPr/>
        </p:nvSpPr>
        <p:spPr>
          <a:xfrm>
            <a:off x="141861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49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2EF524-DB3E-404C-BF83-946B484EB57D}"/>
              </a:ext>
            </a:extLst>
          </p:cNvPr>
          <p:cNvSpPr/>
          <p:nvPr/>
        </p:nvSpPr>
        <p:spPr>
          <a:xfrm>
            <a:off x="177861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-14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4B581E-8015-4C3F-BA37-147447914835}"/>
              </a:ext>
            </a:extLst>
          </p:cNvPr>
          <p:cNvSpPr/>
          <p:nvPr/>
        </p:nvSpPr>
        <p:spPr>
          <a:xfrm>
            <a:off x="698611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12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14CF43-65FF-4F37-A7D4-02C766562064}"/>
              </a:ext>
            </a:extLst>
          </p:cNvPr>
          <p:cNvSpPr/>
          <p:nvPr/>
        </p:nvSpPr>
        <p:spPr>
          <a:xfrm>
            <a:off x="1059077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56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C6F2F3-972A-4231-8065-17751EA3DF05}"/>
              </a:ext>
            </a:extLst>
          </p:cNvPr>
          <p:cNvSpPr/>
          <p:nvPr/>
        </p:nvSpPr>
        <p:spPr>
          <a:xfrm>
            <a:off x="69861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94</a:t>
            </a:r>
            <a:endParaRPr lang="zh-TW" altLang="en-US" sz="9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05472B6-308F-44B0-BB92-247C40CCA9E0}"/>
              </a:ext>
            </a:extLst>
          </p:cNvPr>
          <p:cNvSpPr/>
          <p:nvPr/>
        </p:nvSpPr>
        <p:spPr>
          <a:xfrm>
            <a:off x="105861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-79</a:t>
            </a:r>
            <a:endParaRPr lang="zh-TW" altLang="en-US" sz="9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3D725DF-E357-4783-A0CC-0D756866CCD2}"/>
              </a:ext>
            </a:extLst>
          </p:cNvPr>
          <p:cNvSpPr/>
          <p:nvPr/>
        </p:nvSpPr>
        <p:spPr>
          <a:xfrm>
            <a:off x="1418611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94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D17EB4-D469-4907-933B-CCB1A4D36594}"/>
              </a:ext>
            </a:extLst>
          </p:cNvPr>
          <p:cNvSpPr/>
          <p:nvPr/>
        </p:nvSpPr>
        <p:spPr>
          <a:xfrm>
            <a:off x="1779077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68</a:t>
            </a:r>
            <a:endParaRPr lang="zh-TW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8938880-7E8D-4A3C-96A1-C76D27A05D78}"/>
              </a:ext>
            </a:extLst>
          </p:cNvPr>
          <p:cNvSpPr/>
          <p:nvPr/>
        </p:nvSpPr>
        <p:spPr>
          <a:xfrm>
            <a:off x="141861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D840FF-5B70-46C3-8893-581817126281}"/>
              </a:ext>
            </a:extLst>
          </p:cNvPr>
          <p:cNvSpPr/>
          <p:nvPr/>
        </p:nvSpPr>
        <p:spPr>
          <a:xfrm>
            <a:off x="177861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-1</a:t>
            </a:r>
            <a:endParaRPr lang="zh-TW" altLang="en-US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9ECE55-D591-4B36-807F-00C90B6DAA41}"/>
              </a:ext>
            </a:extLst>
          </p:cNvPr>
          <p:cNvSpPr/>
          <p:nvPr/>
        </p:nvSpPr>
        <p:spPr>
          <a:xfrm>
            <a:off x="7236201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11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3BD916-52E4-430F-A024-2846B2118556}"/>
              </a:ext>
            </a:extLst>
          </p:cNvPr>
          <p:cNvSpPr/>
          <p:nvPr/>
        </p:nvSpPr>
        <p:spPr>
          <a:xfrm>
            <a:off x="7596667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99</a:t>
            </a:r>
            <a:endParaRPr lang="zh-TW" altLang="en-US" sz="9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1F37E1-FA59-4614-9320-F4FACC1143FC}"/>
              </a:ext>
            </a:extLst>
          </p:cNvPr>
          <p:cNvSpPr/>
          <p:nvPr/>
        </p:nvSpPr>
        <p:spPr>
          <a:xfrm>
            <a:off x="723620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9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86919C-D09B-4056-B08F-1C9421D844C0}"/>
              </a:ext>
            </a:extLst>
          </p:cNvPr>
          <p:cNvSpPr/>
          <p:nvPr/>
        </p:nvSpPr>
        <p:spPr>
          <a:xfrm>
            <a:off x="759620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6D3747-CB4F-4C94-A37A-7247525B2EA1}"/>
              </a:ext>
            </a:extLst>
          </p:cNvPr>
          <p:cNvSpPr/>
          <p:nvPr/>
        </p:nvSpPr>
        <p:spPr>
          <a:xfrm>
            <a:off x="7956201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CACBD-EC3B-42D3-B94B-B5BFF549BD1F}"/>
              </a:ext>
            </a:extLst>
          </p:cNvPr>
          <p:cNvSpPr/>
          <p:nvPr/>
        </p:nvSpPr>
        <p:spPr>
          <a:xfrm>
            <a:off x="8316667" y="210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123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F0A31CD-BE52-443D-B4DD-BDE9D05BB18D}"/>
              </a:ext>
            </a:extLst>
          </p:cNvPr>
          <p:cNvSpPr/>
          <p:nvPr/>
        </p:nvSpPr>
        <p:spPr>
          <a:xfrm>
            <a:off x="795620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49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1182BF-FBD7-4F42-A126-638265483A46}"/>
              </a:ext>
            </a:extLst>
          </p:cNvPr>
          <p:cNvSpPr/>
          <p:nvPr/>
        </p:nvSpPr>
        <p:spPr>
          <a:xfrm>
            <a:off x="8316201" y="246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0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E0D81DD-F0D6-4D1B-9471-7AD5EAD91724}"/>
              </a:ext>
            </a:extLst>
          </p:cNvPr>
          <p:cNvSpPr/>
          <p:nvPr/>
        </p:nvSpPr>
        <p:spPr>
          <a:xfrm>
            <a:off x="7236201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12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72CF35-BB08-4693-A626-9FFCCD854407}"/>
              </a:ext>
            </a:extLst>
          </p:cNvPr>
          <p:cNvSpPr/>
          <p:nvPr/>
        </p:nvSpPr>
        <p:spPr>
          <a:xfrm>
            <a:off x="7596667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56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2E79160-DD41-4DE5-85C4-4760B44F16A5}"/>
              </a:ext>
            </a:extLst>
          </p:cNvPr>
          <p:cNvSpPr/>
          <p:nvPr/>
        </p:nvSpPr>
        <p:spPr>
          <a:xfrm>
            <a:off x="723620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94</a:t>
            </a:r>
            <a:endParaRPr lang="zh-TW" altLang="en-US" sz="9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99AF30C-E3A6-4C01-9D53-E0F7297856D6}"/>
              </a:ext>
            </a:extLst>
          </p:cNvPr>
          <p:cNvSpPr/>
          <p:nvPr/>
        </p:nvSpPr>
        <p:spPr>
          <a:xfrm>
            <a:off x="759620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9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9EA8577-8191-4B47-A882-B766A4ACD716}"/>
              </a:ext>
            </a:extLst>
          </p:cNvPr>
          <p:cNvSpPr/>
          <p:nvPr/>
        </p:nvSpPr>
        <p:spPr>
          <a:xfrm>
            <a:off x="7956201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94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512F4A-5561-41AA-8C19-AA6542206577}"/>
              </a:ext>
            </a:extLst>
          </p:cNvPr>
          <p:cNvSpPr/>
          <p:nvPr/>
        </p:nvSpPr>
        <p:spPr>
          <a:xfrm>
            <a:off x="8316667" y="282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68</a:t>
            </a:r>
            <a:endParaRPr lang="zh-TW" altLang="en-US" sz="9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735366-7D6E-41AC-83F1-F3ABAE691564}"/>
              </a:ext>
            </a:extLst>
          </p:cNvPr>
          <p:cNvSpPr/>
          <p:nvPr/>
        </p:nvSpPr>
        <p:spPr>
          <a:xfrm>
            <a:off x="795620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>
                <a:solidFill>
                  <a:schemeClr val="tx1"/>
                </a:solidFill>
              </a:rPr>
              <a:t>8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E370E9-17DD-4C9A-8291-A8A829A2CDA3}"/>
              </a:ext>
            </a:extLst>
          </p:cNvPr>
          <p:cNvSpPr/>
          <p:nvPr/>
        </p:nvSpPr>
        <p:spPr>
          <a:xfrm>
            <a:off x="8316201" y="318622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0</a:t>
            </a:r>
            <a:endParaRPr lang="zh-TW" altLang="en-US" sz="900" dirty="0"/>
          </a:p>
        </p:txBody>
      </p:sp>
      <p:pic>
        <p:nvPicPr>
          <p:cNvPr id="1032" name="Picture 8" descr="../_images/ReLU.png">
            <a:extLst>
              <a:ext uri="{FF2B5EF4-FFF2-40B4-BE49-F238E27FC236}">
                <a16:creationId xmlns:a16="http://schemas.microsoft.com/office/drawing/2014/main" id="{1A75E24A-E77D-4BA1-B346-958781AA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02" y="1593010"/>
            <a:ext cx="3616879" cy="271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A708F9D-0538-4C38-AE03-BB945A8B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662" y="5068145"/>
            <a:ext cx="2078675" cy="3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341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9972</TotalTime>
  <Words>270</Words>
  <Application>Microsoft Office PowerPoint</Application>
  <PresentationFormat>如螢幕大小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Microsoft JhengHei</vt:lpstr>
      <vt:lpstr>Microsoft JhengHei</vt:lpstr>
      <vt:lpstr>新細明體</vt:lpstr>
      <vt:lpstr>Arial</vt:lpstr>
      <vt:lpstr>Calibri</vt:lpstr>
      <vt:lpstr>Calibri Light</vt:lpstr>
      <vt:lpstr>1_Office 佈景主題</vt:lpstr>
      <vt:lpstr>PowerPoint 簡報</vt:lpstr>
      <vt:lpstr>Outline</vt:lpstr>
      <vt:lpstr>Installation Guide</vt:lpstr>
      <vt:lpstr>Installation Step</vt:lpstr>
      <vt:lpstr>Installation Step</vt:lpstr>
      <vt:lpstr>Model Construction in PyTorch</vt:lpstr>
      <vt:lpstr>Basic Layers</vt:lpstr>
      <vt:lpstr>Convolution Layer</vt:lpstr>
      <vt:lpstr>ReLU Non-Linearity</vt:lpstr>
      <vt:lpstr>Pixel Shuffle Layer</vt:lpstr>
      <vt:lpstr> Example </vt:lpstr>
      <vt:lpstr>More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Vision</dc:title>
  <dc:creator>WeiHan</dc:creator>
  <cp:lastModifiedBy>劉家漢</cp:lastModifiedBy>
  <cp:revision>519</cp:revision>
  <dcterms:created xsi:type="dcterms:W3CDTF">2015-09-23T09:16:34Z</dcterms:created>
  <dcterms:modified xsi:type="dcterms:W3CDTF">2021-05-02T06:30:34Z</dcterms:modified>
</cp:coreProperties>
</file>