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F4C90-A0CB-45B0-8210-59338C5C7B2C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B421-F102-474B-9955-146AFF1398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97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6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0CCD2-EDEC-4596-A2E3-1CCC14B600B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12D2-C1D6-4C8A-B72E-65837BDD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FB84F-C919-4262-8B40-F19DDC6E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B0ECA-0A42-4D05-9BDA-14933D64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D9532-C12F-4834-8CE2-531D4DC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582DE7-863E-482E-A218-120EDFF6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39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9922-FF72-4DC0-AD0E-15B8099B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80092-3936-4BB9-9A2B-06FA2895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BA20B5-1305-4B1E-9B9D-F5289F0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E80C6-F9AC-433E-B5CB-5467318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25517-7984-4731-9F15-EAEEDC37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81884-91F2-4787-8D87-C9933DFB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20BDE5-466E-44C7-90F3-14BCCF4A5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9C5ADA-2E1D-4527-9FB1-9A12F80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D307A-6888-49EF-87C2-EBC847C0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C311-211D-4F3A-9241-9744FA93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88C70-57DA-4307-9DEC-9FE7566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3269A-38C2-4DE7-AF6B-5F68C142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380E-79DA-42F1-BEE6-A2DA640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C3A81-DDAC-471A-B116-61FA07D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6A259-4E87-4D8D-9924-632761B9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00F1-9F69-4FCE-91AC-F8A97F0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4258EE-74CF-41E2-95F6-5503A30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7EDA9-CD5C-41CB-A942-F7457ED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D0AE72-345D-48D7-A3D9-FE4C470A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1ABDE-DCA6-43DE-9B33-33EB4AD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4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C5E03-DE47-4457-A930-CFEA83B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11F5C-A484-447B-A3FF-A1454AE0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AF1803-D051-45E9-BA07-A59F8EFC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AF6CD0-6792-414B-B8C6-591E542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136F6-4EB9-401E-B577-005D990E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AA066-B66E-4BB0-B554-8C14913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7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6EEE-805C-4718-BE2C-001E3C01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821B2-57A4-4B9D-9BE4-D9C4F1E7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AA4FBC-7733-4AEC-AB94-B20F3A21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3A5940-9F17-4B7B-A21D-C7DE3A0AD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9CABC-1E75-4BAC-81B6-1EB1D9D80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7F1D8F-FEF9-4F55-8B14-4D140D5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46EB58-3129-4F4C-B92D-89E0BB83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EBC4B5-FF11-45D3-BC16-8D1EB55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3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B17EB-94DF-4483-A837-941E86BC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877E84-9CD2-4C64-B52B-B921C7B8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B5E2F5-3792-4139-BFE0-FC93E51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1DD575-854E-4642-A204-F55BFBD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59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E75ED8-9480-402E-BBE6-F356BD4E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641694-3269-4BDA-A3E4-69ED026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5AA75-A110-4D81-BECB-7AD202EF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61A4C-8235-4CB6-87F9-5A9F9F9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111DA-9748-4BF8-9960-6CB15D0A0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1F8D90-A0A6-4018-8AE1-9108B1B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885A9C-4F9E-47F5-91DE-4605106B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67318F-0F8B-4D16-81A9-AACB567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C00535-18E6-444D-8F72-9F34633B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3DCF-2ED0-4EE5-B1F3-3BADE16F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FBBA4C-6F0B-4476-9655-8A62148A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A4F3F0-C5DE-4AF9-B2CB-1F850620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0AE4E9-BDE4-408D-8F5D-C9A19BA3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AA58D9-9D15-4666-B5A1-C5728294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8B37E9-261A-4C56-B820-59A41FB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6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4A255A-64F0-498D-ABF6-422C73F2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6962EA-842A-43EF-81C1-C2F77B7B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AA674-4DBB-432F-A45B-DE8ACFFF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22E8-4A63-455D-9C85-5BFA64C3707A}" type="datetimeFigureOut">
              <a:rPr lang="zh-TW" altLang="en-US" smtClean="0"/>
              <a:t>2022/1/9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BA1E0-9506-41D8-BBF7-F32F3BEA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E7A6-4BB7-4759-AB8B-82D262B31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C0E4-AAA2-4177-A8E1-5BD4866E6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4BAC87-CCD1-4385-8C18-8943D84AAB9B}"/>
              </a:ext>
            </a:extLst>
          </p:cNvPr>
          <p:cNvSpPr/>
          <p:nvPr/>
        </p:nvSpPr>
        <p:spPr>
          <a:xfrm>
            <a:off x="5045320" y="4413815"/>
            <a:ext cx="1650023" cy="159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 Model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5F8EE6-958C-4E68-852C-1AC54E951B11}"/>
              </a:ext>
            </a:extLst>
          </p:cNvPr>
          <p:cNvCxnSpPr>
            <a:cxnSpLocks/>
          </p:cNvCxnSpPr>
          <p:nvPr/>
        </p:nvCxnSpPr>
        <p:spPr>
          <a:xfrm>
            <a:off x="5870332" y="3692422"/>
            <a:ext cx="0" cy="7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32E6D8-BAED-4309-9974-5B56A63F6C8F}"/>
              </a:ext>
            </a:extLst>
          </p:cNvPr>
          <p:cNvSpPr txBox="1"/>
          <p:nvPr/>
        </p:nvSpPr>
        <p:spPr>
          <a:xfrm>
            <a:off x="5933712" y="386845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/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每個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取</a:t>
                </a:r>
                <a:r>
                  <a:rPr lang="en-US" altLang="zh-TW" dirty="0" err="1"/>
                  <a:t>opensmile</a:t>
                </a:r>
                <a:r>
                  <a:rPr lang="en-US" altLang="zh-TW" dirty="0"/>
                  <a:t> feature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(n, 45)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n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time frame, </a:t>
                </a:r>
                <a:r>
                  <a:rPr lang="zh-TW" altLang="en-US" dirty="0"/>
                  <a:t>每個</a:t>
                </a:r>
                <a:r>
                  <a:rPr lang="en-US" altLang="zh-TW" dirty="0"/>
                  <a:t>time frame</a:t>
                </a:r>
                <a:r>
                  <a:rPr lang="zh-TW" altLang="en-US" dirty="0"/>
                  <a:t>有</a:t>
                </a:r>
                <a:r>
                  <a:rPr lang="en-US" altLang="zh-TW" dirty="0"/>
                  <a:t>45</a:t>
                </a:r>
                <a:r>
                  <a:rPr lang="zh-TW" altLang="en-US" dirty="0"/>
                  <a:t>個</a:t>
                </a:r>
                <a:r>
                  <a:rPr lang="en-US" altLang="zh-TW" dirty="0"/>
                  <a:t>feature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若為空則補零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5 fold CV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CD3F5A1-0B46-43A6-B4BE-B694F99F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7" y="149471"/>
                <a:ext cx="6163408" cy="2329740"/>
              </a:xfrm>
              <a:prstGeom prst="rect">
                <a:avLst/>
              </a:prstGeom>
              <a:blipFill>
                <a:blip r:embed="rId3"/>
                <a:stretch>
                  <a:fillRect l="-692" t="-18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/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2B0DD19-22CA-41FC-8864-4918238B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1" y="3244334"/>
                <a:ext cx="1743062" cy="369332"/>
              </a:xfrm>
              <a:prstGeom prst="rect">
                <a:avLst/>
              </a:prstGeom>
              <a:blipFill>
                <a:blip r:embed="rId4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/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98F462A-4725-4436-94FB-058B65497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016" y="3244334"/>
                <a:ext cx="1743062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/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6ACC3DD-F1C1-4539-BAD9-A8039AC3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98" y="3244334"/>
                <a:ext cx="1743062" cy="369332"/>
              </a:xfrm>
              <a:prstGeom prst="rect">
                <a:avLst/>
              </a:prstGeom>
              <a:blipFill>
                <a:blip r:embed="rId6"/>
                <a:stretch>
                  <a:fillRect l="-1042" t="-7937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/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04F691A-C871-4E3A-908E-BCE2EAD6F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3244334"/>
                <a:ext cx="1743062" cy="369332"/>
              </a:xfrm>
              <a:prstGeom prst="rect">
                <a:avLst/>
              </a:prstGeom>
              <a:blipFill>
                <a:blip r:embed="rId7"/>
                <a:stretch>
                  <a:fillRect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/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mean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F913A8-25C0-4E4D-B9CB-84E38B63B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4" y="3244334"/>
                <a:ext cx="1743062" cy="369332"/>
              </a:xfrm>
              <a:prstGeom prst="rect">
                <a:avLst/>
              </a:prstGeom>
              <a:blipFill>
                <a:blip r:embed="rId8"/>
                <a:stretch>
                  <a:fillRect l="-1042" t="-6349" r="-4514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/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’s std (1, 45)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76CA49-EC29-4A24-9B85-1FAAFA559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899" y="3244334"/>
                <a:ext cx="1743062" cy="369332"/>
              </a:xfrm>
              <a:prstGeom prst="rect">
                <a:avLst/>
              </a:prstGeom>
              <a:blipFill>
                <a:blip r:embed="rId9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弧 23">
            <a:extLst>
              <a:ext uri="{FF2B5EF4-FFF2-40B4-BE49-F238E27FC236}">
                <a16:creationId xmlns:a16="http://schemas.microsoft.com/office/drawing/2014/main" id="{DECB485B-8942-42F0-A834-BA6AAC18A8E9}"/>
              </a:ext>
            </a:extLst>
          </p:cNvPr>
          <p:cNvSpPr/>
          <p:nvPr/>
        </p:nvSpPr>
        <p:spPr>
          <a:xfrm rot="5400000">
            <a:off x="5703270" y="-2751083"/>
            <a:ext cx="298955" cy="11481262"/>
          </a:xfrm>
          <a:prstGeom prst="leftBrace">
            <a:avLst>
              <a:gd name="adj1" fmla="val 8333"/>
              <a:gd name="adj2" fmla="val 500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55CF45F-A794-4780-979A-2B7659FC867A}"/>
              </a:ext>
            </a:extLst>
          </p:cNvPr>
          <p:cNvSpPr txBox="1"/>
          <p:nvPr/>
        </p:nvSpPr>
        <p:spPr>
          <a:xfrm>
            <a:off x="5229604" y="2439996"/>
            <a:ext cx="16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concatenate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9B391C3-4796-4BD3-B861-4BAD15FDE016}"/>
              </a:ext>
            </a:extLst>
          </p:cNvPr>
          <p:cNvCxnSpPr>
            <a:cxnSpLocks/>
          </p:cNvCxnSpPr>
          <p:nvPr/>
        </p:nvCxnSpPr>
        <p:spPr>
          <a:xfrm flipH="1">
            <a:off x="5243888" y="6008399"/>
            <a:ext cx="608859" cy="35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9FB5-F11D-47DF-8115-87C87575E778}"/>
              </a:ext>
            </a:extLst>
          </p:cNvPr>
          <p:cNvSpPr txBox="1"/>
          <p:nvPr/>
        </p:nvSpPr>
        <p:spPr>
          <a:xfrm>
            <a:off x="6421685" y="6033600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3226B70-3A50-469F-B3FC-13181E302E8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70332" y="6008398"/>
            <a:ext cx="55135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/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406D4103-3ABB-4ABF-AE41-50F3FBD5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16" y="6439215"/>
                <a:ext cx="2520815" cy="390748"/>
              </a:xfrm>
              <a:prstGeom prst="rect">
                <a:avLst/>
              </a:prstGeom>
              <a:blipFill>
                <a:blip r:embed="rId10"/>
                <a:stretch>
                  <a:fillRect l="-1932" t="-6250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/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’s emo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’s emo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9CA0940-6010-422A-A0C3-34FB996AF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232" y="6439215"/>
                <a:ext cx="2520815" cy="390748"/>
              </a:xfrm>
              <a:prstGeom prst="rect">
                <a:avLst/>
              </a:prstGeom>
              <a:blipFill>
                <a:blip r:embed="rId11"/>
                <a:stretch>
                  <a:fillRect l="-1932" t="-6250" r="-1691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2A3DDFA-ACE2-454E-B308-AA35B4A0D4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5564" y="21382"/>
          <a:ext cx="588952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4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196317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57798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 (</a:t>
                      </a:r>
                      <a:r>
                        <a:rPr lang="en-US" altLang="zh-TW" dirty="0" err="1"/>
                        <a:t>predcit</a:t>
                      </a:r>
                      <a:r>
                        <a:rPr lang="en-US" altLang="zh-TW" dirty="0"/>
                        <a:t> label 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60.86 %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42.09 %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54.31 %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51.54 %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330277">
                <a:tc>
                  <a:txBody>
                    <a:bodyPr/>
                    <a:lstStyle/>
                    <a:p>
                      <a:r>
                        <a:rPr lang="en-US" altLang="zh-TW" dirty="0"/>
                        <a:t>MLP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(oversample)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57.43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38.75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38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Audio Feature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openSMILE</a:t>
            </a:r>
            <a:r>
              <a:rPr lang="en-US" altLang="zh-TW" sz="2400" dirty="0"/>
              <a:t>),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(2, 45)</a:t>
            </a:r>
          </a:p>
          <a:p>
            <a:r>
              <a:rPr lang="en-US" altLang="zh-TW" sz="2400" dirty="0"/>
              <a:t>Audio + Time Feature: (45*2)*3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182" y="2433732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Audio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Audio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60.86 %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42.09 %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44.45 %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54.31 %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51.54 %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52.72 %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51.59 %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58.0 %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38.78%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59.18 %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40.26 %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57.43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38.75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55.86 %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39.48 %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58.65 %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40.37 %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F8A7B-EA68-4A89-8AB0-ED2C574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943289"/>
            <a:ext cx="10515600" cy="4351338"/>
          </a:xfrm>
        </p:spPr>
        <p:txBody>
          <a:bodyPr/>
          <a:lstStyle/>
          <a:p>
            <a:r>
              <a:rPr lang="en-US" altLang="zh-TW" sz="2400" dirty="0"/>
              <a:t>Text feature (BERT) 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768)</a:t>
            </a:r>
          </a:p>
          <a:p>
            <a:r>
              <a:rPr lang="en-US" altLang="zh-TW" sz="2400" dirty="0"/>
              <a:t>Text + Time Feature: 768*3 + 1</a:t>
            </a:r>
          </a:p>
          <a:p>
            <a:pPr lvl="1"/>
            <a:r>
              <a:rPr lang="en-US" altLang="zh-TW" sz="2000" dirty="0"/>
              <a:t>Time feature: </a:t>
            </a:r>
            <a:r>
              <a:rPr lang="zh-TW" altLang="en-US" sz="2000" dirty="0"/>
              <a:t>自身兩次說話起始時間間隔，單位秒</a:t>
            </a:r>
            <a:endParaRPr lang="en-US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021411-13E7-40A6-B0F5-D11E0D2D1E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81" y="2460197"/>
          <a:ext cx="11001635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Text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Text + Time Feature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62.21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50.86 %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62.19 %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50.77 %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57.97 %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60.43 %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57.95 %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60.14 %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63.01 %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45.57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62.92 %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45.46 %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61.11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46.21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59.44 %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48.54 %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60.08 %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42.78 %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59.95 %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42.68 %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0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sz="1800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sz="1800" dirty="0"/>
                  <a:t>當前語者的前一次</a:t>
                </a:r>
                <a:r>
                  <a:rPr lang="en-US" altLang="zh-TW" sz="1800" dirty="0" err="1"/>
                  <a:t>utt</a:t>
                </a:r>
                <a:r>
                  <a:rPr lang="zh-TW" altLang="en-US" sz="1800" dirty="0"/>
                  <a:t> 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  <a:r>
                  <a:rPr lang="en-US" altLang="zh-TW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1800" dirty="0"/>
                  <a:t>: </a:t>
                </a:r>
                <a:r>
                  <a:rPr lang="zh-TW" altLang="en-US" sz="1800" dirty="0"/>
                  <a:t>另一語者的前一次</a:t>
                </a:r>
                <a:r>
                  <a:rPr lang="en-US" altLang="zh-TW" sz="1800" dirty="0" err="1"/>
                  <a:t>utt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sz="1800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sz="18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endParaRPr lang="en-US" altLang="zh-TW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Cambria Math" panose="02040503050406030204" pitchFamily="18" charset="0"/>
                  </a:rPr>
                  <a:t>Time Feature Only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FB4D5C0-E3C0-4AAF-8833-136352828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58"/>
                <a:ext cx="12192000" cy="6098305"/>
              </a:xfrm>
              <a:blipFill>
                <a:blip r:embed="rId2"/>
                <a:stretch>
                  <a:fillRect l="-450" t="-1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B079B50-7E6D-4BE4-94D6-462FA7B403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2244427"/>
                  </p:ext>
                </p:extLst>
              </p:nvPr>
            </p:nvGraphicFramePr>
            <p:xfrm>
              <a:off x="385769" y="478672"/>
              <a:ext cx="8160533" cy="22632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7890">
                      <a:extLst>
                        <a:ext uri="{9D8B030D-6E8A-4147-A177-3AD203B41FA5}">
                          <a16:colId xmlns:a16="http://schemas.microsoft.com/office/drawing/2014/main" val="2684357384"/>
                        </a:ext>
                      </a:extLst>
                    </a:gridCol>
                    <a:gridCol w="2525748">
                      <a:extLst>
                        <a:ext uri="{9D8B030D-6E8A-4147-A177-3AD203B41FA5}">
                          <a16:colId xmlns:a16="http://schemas.microsoft.com/office/drawing/2014/main" val="619832231"/>
                        </a:ext>
                      </a:extLst>
                    </a:gridCol>
                    <a:gridCol w="2726895">
                      <a:extLst>
                        <a:ext uri="{9D8B030D-6E8A-4147-A177-3AD203B41FA5}">
                          <a16:colId xmlns:a16="http://schemas.microsoft.com/office/drawing/2014/main" val="4002156875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Model (input: Text Feature )</a:t>
                          </a:r>
                          <a:endParaRPr lang="zh-TW" alt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 err="1"/>
                            <a:t>LogisticRegression</a:t>
                          </a:r>
                          <a:r>
                            <a:rPr lang="en-US" altLang="zh-TW" sz="1800" dirty="0"/>
                            <a:t> (</a:t>
                          </a:r>
                          <a:r>
                            <a:rPr lang="en-US" altLang="zh-TW" sz="1800" dirty="0" err="1"/>
                            <a:t>class_weight</a:t>
                          </a:r>
                          <a:r>
                            <a:rPr lang="en-US" altLang="zh-TW" sz="1800" dirty="0"/>
                            <a:t>: 1/n)</a:t>
                          </a:r>
                          <a:endParaRPr lang="zh-TW" altLang="en-US" sz="1800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TW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65731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UAR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Precision (predict label 1)</a:t>
                          </a:r>
                          <a:endParaRPr kumimoji="0" lang="zh-TW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479825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95313" r="-181761" b="-3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63.01 %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a:t>45.57 %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150055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00000" r="-181761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61.71 %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44.03 %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074635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93750" r="-181761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61.69 %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43.91 %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240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10" t="-518033" r="-18176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61.13 %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/>
                            <a:t>43.54 %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370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25BF6-6006-4934-910B-3C3471B259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769" y="3429000"/>
          <a:ext cx="7258959" cy="30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Time Feature Only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53.92 %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35.05 %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49.91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32.46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52.47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35.53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54.6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35.17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53.8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34.87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/>
                        <a:t>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A48BC59-D2EE-41FE-8938-60209F326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4884E2-6ADE-4364-A526-88A07C740209}"/>
              </a:ext>
            </a:extLst>
          </p:cNvPr>
          <p:cNvSpPr txBox="1"/>
          <p:nvPr/>
        </p:nvSpPr>
        <p:spPr>
          <a:xfrm>
            <a:off x="2913045" y="18099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7BE10A-1B28-4F7C-92D9-0D4595E51586}"/>
              </a:ext>
            </a:extLst>
          </p:cNvPr>
          <p:cNvSpPr txBox="1"/>
          <p:nvPr/>
        </p:nvSpPr>
        <p:spPr>
          <a:xfrm>
            <a:off x="7415195" y="1810666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7D1075-FE0C-4282-8417-3AA64BDB1DD5}"/>
              </a:ext>
            </a:extLst>
          </p:cNvPr>
          <p:cNvSpPr txBox="1"/>
          <p:nvPr/>
        </p:nvSpPr>
        <p:spPr>
          <a:xfrm>
            <a:off x="291304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5-6 sec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8ACA96-1272-4A4B-A2E1-C43D5FE9EA6C}"/>
              </a:ext>
            </a:extLst>
          </p:cNvPr>
          <p:cNvSpPr txBox="1"/>
          <p:nvPr/>
        </p:nvSpPr>
        <p:spPr>
          <a:xfrm>
            <a:off x="7415195" y="5175450"/>
            <a:ext cx="153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峰值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1-2 sec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3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89747A-825B-4A1E-B85C-BF361245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657" y="1008245"/>
            <a:ext cx="6455343" cy="48415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/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當前語者的當前</m:t>
                    </m:r>
                  </m:oMath>
                </a14:m>
                <a:r>
                  <a:rPr lang="en-US" altLang="zh-TW" dirty="0" err="1">
                    <a:latin typeface="Cambria Math" panose="02040503050406030204" pitchFamily="18" charset="0"/>
                  </a:rPr>
                  <a:t>utt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類情緒中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TW" altLang="en-US" dirty="0"/>
                  <a:t>當前語者的前一次</a:t>
                </a:r>
                <a:r>
                  <a:rPr lang="en-US" altLang="zh-TW" dirty="0" err="1"/>
                  <a:t>utt</a:t>
                </a:r>
                <a:r>
                  <a:rPr lang="zh-TW" altLang="en-US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: </a:t>
                </a:r>
                <a:r>
                  <a:rPr lang="zh-TW" altLang="en-US" dirty="0"/>
                  <a:t>另一語者的前一次</a:t>
                </a:r>
                <a:r>
                  <a:rPr lang="en-US" altLang="zh-TW" dirty="0" err="1"/>
                  <a:t>utt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 (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可為非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類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Closest time dur = min(time(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用</a:t>
                </a:r>
                <a:r>
                  <a:rPr lang="en-US" altLang="zh-TW" dirty="0"/>
                  <a:t>closest time dur(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來看情緒有沒有轉換，時間分布更集中且峰值</a:t>
                </a:r>
                <a:r>
                  <a:rPr lang="en-US" altLang="zh-TW" dirty="0"/>
                  <a:t>probability</a:t>
                </a:r>
                <a:r>
                  <a:rPr lang="zh-TW" altLang="en-US" dirty="0"/>
                  <a:t>更高 </a:t>
                </a:r>
                <a:r>
                  <a:rPr lang="en-US" altLang="zh-TW" dirty="0"/>
                  <a:t>(0.2 vs 0.1)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self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左半邊兩個圖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有自身情緒轉換的平均秒數較大，較發散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合理，因為距離自己上次講話時間較久，較容易有情緒轉換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單看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系列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右半邊兩個圖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有自身情緒轉換的平均秒數較小，較聚集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合理，因為</a:t>
                </a:r>
                <a:r>
                  <a:rPr lang="en-US" altLang="zh-TW" dirty="0"/>
                  <a:t>closest time dur</a:t>
                </a:r>
                <a:r>
                  <a:rPr lang="zh-TW" altLang="en-US" dirty="0"/>
                  <a:t>多半是由</a:t>
                </a:r>
                <a:r>
                  <a:rPr lang="en-US" altLang="zh-TW" dirty="0"/>
                  <a:t>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而來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占比</a:t>
                </a:r>
                <a:r>
                  <a:rPr lang="en-US" altLang="zh-TW" dirty="0"/>
                  <a:t>80.6%)</a:t>
                </a:r>
                <a:r>
                  <a:rPr lang="zh-TW" altLang="en-US" dirty="0"/>
                  <a:t>，表示與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TW" altLang="en-US" dirty="0"/>
                  <a:t>時間越接近，越容易受對方影響而轉換情緒</a:t>
                </a: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E11B713-B300-41CA-9DC7-A9987CA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925"/>
                <a:ext cx="5621154" cy="4567148"/>
              </a:xfrm>
              <a:prstGeom prst="rect">
                <a:avLst/>
              </a:prstGeom>
              <a:blipFill>
                <a:blip r:embed="rId3"/>
                <a:stretch>
                  <a:fillRect l="-651" t="-935" r="-2169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D2E42-DB6B-4AD8-AE72-09263568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Feature: emo distribution from </a:t>
            </a:r>
            <a:r>
              <a:rPr lang="en-US" altLang="zh-TW" sz="2400" dirty="0" err="1"/>
              <a:t>iaan</a:t>
            </a:r>
            <a:r>
              <a:rPr lang="en-US" altLang="zh-TW" sz="2400" dirty="0"/>
              <a:t>, each </a:t>
            </a:r>
            <a:r>
              <a:rPr lang="en-US" altLang="zh-TW" sz="2400" dirty="0" err="1"/>
              <a:t>utt</a:t>
            </a:r>
            <a:r>
              <a:rPr lang="en-US" altLang="zh-TW" sz="2400" dirty="0"/>
              <a:t>: (1, 4)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04CFF-967C-45A1-97BB-72B0D1922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8527"/>
              </p:ext>
            </p:extLst>
          </p:nvPr>
        </p:nvGraphicFramePr>
        <p:xfrm>
          <a:off x="595182" y="970237"/>
          <a:ext cx="11001635" cy="3301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596">
                  <a:extLst>
                    <a:ext uri="{9D8B030D-6E8A-4147-A177-3AD203B41FA5}">
                      <a16:colId xmlns:a16="http://schemas.microsoft.com/office/drawing/2014/main" val="211046509"/>
                    </a:ext>
                  </a:extLst>
                </a:gridCol>
                <a:gridCol w="1498509">
                  <a:extLst>
                    <a:ext uri="{9D8B030D-6E8A-4147-A177-3AD203B41FA5}">
                      <a16:colId xmlns:a16="http://schemas.microsoft.com/office/drawing/2014/main" val="1183972687"/>
                    </a:ext>
                  </a:extLst>
                </a:gridCol>
                <a:gridCol w="2439854">
                  <a:extLst>
                    <a:ext uri="{9D8B030D-6E8A-4147-A177-3AD203B41FA5}">
                      <a16:colId xmlns:a16="http://schemas.microsoft.com/office/drawing/2014/main" val="441714504"/>
                    </a:ext>
                  </a:extLst>
                </a:gridCol>
                <a:gridCol w="1245160">
                  <a:extLst>
                    <a:ext uri="{9D8B030D-6E8A-4147-A177-3AD203B41FA5}">
                      <a16:colId xmlns:a16="http://schemas.microsoft.com/office/drawing/2014/main" val="3635777610"/>
                    </a:ext>
                  </a:extLst>
                </a:gridCol>
                <a:gridCol w="2497516">
                  <a:extLst>
                    <a:ext uri="{9D8B030D-6E8A-4147-A177-3AD203B41FA5}">
                      <a16:colId xmlns:a16="http://schemas.microsoft.com/office/drawing/2014/main" val="1222900012"/>
                    </a:ext>
                  </a:extLst>
                </a:gridCol>
              </a:tblGrid>
              <a:tr h="327026">
                <a:tc rowSpan="2">
                  <a:txBody>
                    <a:bodyPr/>
                    <a:lstStyle/>
                    <a:p>
                      <a:r>
                        <a:rPr lang="en-US" altLang="zh-TW" sz="1600" dirty="0"/>
                        <a:t>Model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600" dirty="0"/>
                        <a:t>emo distribution from IAAN</a:t>
                      </a:r>
                    </a:p>
                    <a:p>
                      <a:r>
                        <a:rPr lang="en-US" altLang="zh-TW" sz="1600" dirty="0"/>
                        <a:t>UAR: 65.22%, ACC:64.33%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emo distribution from DAG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UAR</a:t>
                      </a:r>
                      <a:r>
                        <a:rPr lang="en-US" altLang="zh-TW" sz="1600"/>
                        <a:t>: 68.64%, </a:t>
                      </a:r>
                      <a:r>
                        <a:rPr lang="en-US" altLang="zh-TW" sz="1600" dirty="0"/>
                        <a:t>ACC</a:t>
                      </a:r>
                      <a:r>
                        <a:rPr lang="en-US" altLang="zh-TW" sz="1600"/>
                        <a:t>:66.62%</a:t>
                      </a:r>
                      <a:endParaRPr lang="en-US" altLang="zh-TW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8048"/>
                  </a:ext>
                </a:extLst>
              </a:tr>
              <a:tr h="32702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UAR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Precision (predict label 1)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151235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SVM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7160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Random Forest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74913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LogisticRegression</a:t>
                      </a:r>
                      <a:r>
                        <a:rPr lang="en-US" altLang="zh-TW" sz="1600" dirty="0"/>
                        <a:t> (</a:t>
                      </a:r>
                      <a:r>
                        <a:rPr lang="en-US" altLang="zh-TW" sz="1600" dirty="0" err="1"/>
                        <a:t>class_weight</a:t>
                      </a:r>
                      <a:r>
                        <a:rPr lang="en-US" altLang="zh-TW" sz="1600" dirty="0"/>
                        <a:t>: 1/n)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21638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(oversample)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66761"/>
                  </a:ext>
                </a:extLst>
              </a:tr>
              <a:tr h="572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MLP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(weighted Cross Entropy)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8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0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906</Words>
  <Application>Microsoft Office PowerPoint</Application>
  <PresentationFormat>寬螢幕</PresentationFormat>
  <Paragraphs>188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陳俊宇</dc:creator>
  <cp:lastModifiedBy>陳俊宇</cp:lastModifiedBy>
  <cp:revision>54</cp:revision>
  <dcterms:created xsi:type="dcterms:W3CDTF">2021-10-18T13:10:52Z</dcterms:created>
  <dcterms:modified xsi:type="dcterms:W3CDTF">2022-01-09T07:19:55Z</dcterms:modified>
</cp:coreProperties>
</file>