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F4C90-A0CB-45B0-8210-59338C5C7B2C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0B421-F102-474B-9955-146AFF1398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1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0CCD2-EDEC-4596-A2E3-1CCC14B600B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973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0CCD2-EDEC-4596-A2E3-1CCC14B600B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960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3A12D2-C1D6-4C8A-B72E-65837BDD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CFB84F-C919-4262-8B40-F19DDC6E5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BB0ECA-0A42-4D05-9BDA-14933D64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BD9532-C12F-4834-8CE2-531D4DC1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582DE7-863E-482E-A218-120EDFF6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39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219922-FF72-4DC0-AD0E-15B8099BF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F680092-3936-4BB9-9A2B-06FA2895A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BA20B5-1305-4B1E-9B9D-F5289F00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9E80C6-F9AC-433E-B5CB-5467318A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725517-7984-4731-9F15-EAEEDC37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74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0B81884-91F2-4787-8D87-C9933DFBC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20BDE5-466E-44C7-90F3-14BCCF4A5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9C5ADA-2E1D-4527-9FB1-9A12F803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DD307A-6888-49EF-87C2-EBC847C0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36C311-211D-4F3A-9241-9744FA93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488C70-57DA-4307-9DEC-9FE7566A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33269A-38C2-4DE7-AF6B-5F68C1421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11380E-79DA-42F1-BEE6-A2DA6403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2C3A81-DDAC-471A-B116-61FA07D0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B6A259-4E87-4D8D-9924-632761B9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56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2F00F1-9F69-4FCE-91AC-F8A97F09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4258EE-74CF-41E2-95F6-5503A30A4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D7EDA9-CD5C-41CB-A942-F7457ED1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D0AE72-345D-48D7-A3D9-FE4C470A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41ABDE-DCA6-43DE-9B33-33EB4AD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48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EC5E03-DE47-4457-A930-CFEA83B5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A11F5C-A484-447B-A3FF-A1454AE0F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BAF1803-D051-45E9-BA07-A59F8EFC0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AF6CD0-6792-414B-B8C6-591E5429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E136F6-4EB9-401E-B577-005D990E4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DAA066-B66E-4BB0-B554-8C149133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73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286EEE-805C-4718-BE2C-001E3C015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F821B2-57A4-4B9D-9BE4-D9C4F1E7B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7AA4FBC-7733-4AEC-AB94-B20F3A21E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93A5940-9F17-4B7B-A21D-C7DE3A0AD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1E9CABC-1E75-4BAC-81B6-1EB1D9D80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D7F1D8F-FEF9-4F55-8B14-4D140D55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B46EB58-3129-4F4C-B92D-89E0BB83B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2EBC4B5-FF11-45D3-BC16-8D1EB554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32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5B17EB-94DF-4483-A837-941E86BC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8877E84-9CD2-4C64-B52B-B921C7B80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B5E2F5-3792-4139-BFE0-FC93E51D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B1DD575-854E-4642-A204-F55BFBDE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59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1E75ED8-9480-402E-BBE6-F356BD4E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9641694-3269-4BDA-A3E4-69ED0266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F5AA75-A110-4D81-BECB-7AD202EF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33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B61A4C-8235-4CB6-87F9-5A9F9F964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E111DA-9748-4BF8-9960-6CB15D0A0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F1F8D90-A0A6-4018-8AE1-9108B1B1E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885A9C-4F9E-47F5-91DE-4605106B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67318F-0F8B-4D16-81A9-AACB5676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C00535-18E6-444D-8F72-9F34633B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54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B73DCF-2ED0-4EE5-B1F3-3BADE16FD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DFBBA4C-6F0B-4476-9655-8A62148AB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A4F3F0-C5DE-4AF9-B2CB-1F8506209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0AE4E9-BDE4-408D-8F5D-C9A19BA3B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AA58D9-9D15-4666-B5A1-C5728294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8B37E9-261A-4C56-B820-59A41FB1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69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E4A255A-64F0-498D-ABF6-422C73F2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6962EA-842A-43EF-81C1-C2F77B7B4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AAA674-4DBB-432F-A45B-DE8ACFFFD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B22E8-4A63-455D-9C85-5BFA64C3707A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BBA1E0-9506-41D8-BBF7-F32F3BEAF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4EE7A6-4BB7-4759-AB8B-82D262B31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7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34BAC87-CCD1-4385-8C18-8943D84AAB9B}"/>
              </a:ext>
            </a:extLst>
          </p:cNvPr>
          <p:cNvSpPr/>
          <p:nvPr/>
        </p:nvSpPr>
        <p:spPr>
          <a:xfrm>
            <a:off x="5045320" y="4413815"/>
            <a:ext cx="1650023" cy="1594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ML Model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0B5F8EE6-958C-4E68-852C-1AC54E951B11}"/>
              </a:ext>
            </a:extLst>
          </p:cNvPr>
          <p:cNvCxnSpPr>
            <a:cxnSpLocks/>
          </p:cNvCxnSpPr>
          <p:nvPr/>
        </p:nvCxnSpPr>
        <p:spPr>
          <a:xfrm>
            <a:off x="5870332" y="3692422"/>
            <a:ext cx="0" cy="7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DB32E6D8-BAED-4309-9974-5B56A63F6C8F}"/>
              </a:ext>
            </a:extLst>
          </p:cNvPr>
          <p:cNvSpPr txBox="1"/>
          <p:nvPr/>
        </p:nvSpPr>
        <p:spPr>
          <a:xfrm>
            <a:off x="5933712" y="3868452"/>
            <a:ext cx="97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CD3F5A1-0B46-43A6-B4BE-B694F99F6DC9}"/>
                  </a:ext>
                </a:extLst>
              </p:cNvPr>
              <p:cNvSpPr txBox="1"/>
              <p:nvPr/>
            </p:nvSpPr>
            <p:spPr>
              <a:xfrm>
                <a:off x="448407" y="149471"/>
                <a:ext cx="6163408" cy="2329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當前語者的當前</m:t>
                    </m:r>
                  </m:oMath>
                </a14:m>
                <a:r>
                  <a:rPr lang="en-US" altLang="zh-TW" dirty="0" err="1">
                    <a:latin typeface="Cambria Math" panose="02040503050406030204" pitchFamily="18" charset="0"/>
                  </a:rPr>
                  <a:t>utt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(4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類情緒中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zh-TW" altLang="en-US" dirty="0"/>
                  <a:t>當前語者的前一次</a:t>
                </a:r>
                <a:r>
                  <a:rPr lang="en-US" altLang="zh-TW" dirty="0" err="1"/>
                  <a:t>utt</a:t>
                </a:r>
                <a:r>
                  <a:rPr lang="zh-TW" altLang="en-US" dirty="0"/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(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可為非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4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類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)</a:t>
                </a: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dirty="0"/>
                  <a:t>: </a:t>
                </a:r>
                <a:r>
                  <a:rPr lang="zh-TW" altLang="en-US" dirty="0"/>
                  <a:t>另一語者的前一次</a:t>
                </a:r>
                <a:r>
                  <a:rPr lang="en-US" altLang="zh-TW" dirty="0" err="1"/>
                  <a:t>utt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 (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可為非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4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類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每個</a:t>
                </a:r>
                <a:r>
                  <a:rPr lang="en-US" altLang="zh-TW" dirty="0" err="1"/>
                  <a:t>utt</a:t>
                </a:r>
                <a:r>
                  <a:rPr lang="zh-TW" altLang="en-US" dirty="0"/>
                  <a:t>取</a:t>
                </a:r>
                <a:r>
                  <a:rPr lang="en-US" altLang="zh-TW" dirty="0" err="1"/>
                  <a:t>opensmile</a:t>
                </a:r>
                <a:r>
                  <a:rPr lang="en-US" altLang="zh-TW" dirty="0"/>
                  <a:t> feature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(n, 45)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n</a:t>
                </a:r>
                <a:r>
                  <a:rPr lang="zh-TW" altLang="en-US" dirty="0"/>
                  <a:t>個</a:t>
                </a:r>
                <a:r>
                  <a:rPr lang="en-US" altLang="zh-TW" dirty="0"/>
                  <a:t>time frame, </a:t>
                </a:r>
                <a:r>
                  <a:rPr lang="zh-TW" altLang="en-US" dirty="0"/>
                  <a:t>每個</a:t>
                </a:r>
                <a:r>
                  <a:rPr lang="en-US" altLang="zh-TW" dirty="0"/>
                  <a:t>time frame</a:t>
                </a:r>
                <a:r>
                  <a:rPr lang="zh-TW" altLang="en-US" dirty="0"/>
                  <a:t>有</a:t>
                </a:r>
                <a:r>
                  <a:rPr lang="en-US" altLang="zh-TW" dirty="0"/>
                  <a:t>45</a:t>
                </a:r>
                <a:r>
                  <a:rPr lang="zh-TW" altLang="en-US" dirty="0"/>
                  <a:t>個</a:t>
                </a:r>
                <a:r>
                  <a:rPr lang="en-US" altLang="zh-TW" dirty="0"/>
                  <a:t>feature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若為空則補零</a:t>
                </a: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5 fold CV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CD3F5A1-0B46-43A6-B4BE-B694F99F6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07" y="149471"/>
                <a:ext cx="6163408" cy="2329740"/>
              </a:xfrm>
              <a:prstGeom prst="rect">
                <a:avLst/>
              </a:prstGeom>
              <a:blipFill>
                <a:blip r:embed="rId3"/>
                <a:stretch>
                  <a:fillRect l="-692" t="-18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2B0DD19-22CA-41FC-8864-4918238BC7C6}"/>
                  </a:ext>
                </a:extLst>
              </p:cNvPr>
              <p:cNvSpPr/>
              <p:nvPr/>
            </p:nvSpPr>
            <p:spPr>
              <a:xfrm>
                <a:off x="129701" y="3244334"/>
                <a:ext cx="1743062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dirty="0"/>
                  <a:t>’s mean (1, 45)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2B0DD19-22CA-41FC-8864-4918238BC7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01" y="3244334"/>
                <a:ext cx="1743062" cy="369332"/>
              </a:xfrm>
              <a:prstGeom prst="rect">
                <a:avLst/>
              </a:prstGeom>
              <a:blipFill>
                <a:blip r:embed="rId4"/>
                <a:stretch>
                  <a:fillRect l="-1042" t="-6349" r="-4514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98F462A-4725-4436-94FB-058B654972DC}"/>
                  </a:ext>
                </a:extLst>
              </p:cNvPr>
              <p:cNvSpPr/>
              <p:nvPr/>
            </p:nvSpPr>
            <p:spPr>
              <a:xfrm>
                <a:off x="1979016" y="3244334"/>
                <a:ext cx="1743062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dirty="0"/>
                  <a:t>’s std (1, 45)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98F462A-4725-4436-94FB-058B65497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016" y="3244334"/>
                <a:ext cx="1743062" cy="369332"/>
              </a:xfrm>
              <a:prstGeom prst="rect">
                <a:avLst/>
              </a:prstGeom>
              <a:blipFill>
                <a:blip r:embed="rId5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6ACC3DD-F1C1-4539-BAD9-A8039AC3D465}"/>
                  </a:ext>
                </a:extLst>
              </p:cNvPr>
              <p:cNvSpPr/>
              <p:nvPr/>
            </p:nvSpPr>
            <p:spPr>
              <a:xfrm>
                <a:off x="4084398" y="3244334"/>
                <a:ext cx="1743062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dirty="0"/>
                  <a:t>’s mean (1, 45)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6ACC3DD-F1C1-4539-BAD9-A8039AC3D4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398" y="3244334"/>
                <a:ext cx="1743062" cy="369332"/>
              </a:xfrm>
              <a:prstGeom prst="rect">
                <a:avLst/>
              </a:prstGeom>
              <a:blipFill>
                <a:blip r:embed="rId6"/>
                <a:stretch>
                  <a:fillRect l="-1042" t="-7937" r="-4514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04F691A-C871-4E3A-908E-BCE2EAD6F7A2}"/>
                  </a:ext>
                </a:extLst>
              </p:cNvPr>
              <p:cNvSpPr/>
              <p:nvPr/>
            </p:nvSpPr>
            <p:spPr>
              <a:xfrm>
                <a:off x="5933713" y="3244334"/>
                <a:ext cx="1743062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dirty="0"/>
                  <a:t>’s std (1, 45)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04F691A-C871-4E3A-908E-BCE2EAD6F7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713" y="3244334"/>
                <a:ext cx="1743062" cy="369332"/>
              </a:xfrm>
              <a:prstGeom prst="rect">
                <a:avLst/>
              </a:prstGeom>
              <a:blipFill>
                <a:blip r:embed="rId7"/>
                <a:stretch>
                  <a:fillRect t="-7937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F913A8-25C0-4E4D-B9CB-84E38B63B350}"/>
                  </a:ext>
                </a:extLst>
              </p:cNvPr>
              <p:cNvSpPr/>
              <p:nvPr/>
            </p:nvSpPr>
            <p:spPr>
              <a:xfrm>
                <a:off x="8018584" y="3244334"/>
                <a:ext cx="1743062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dirty="0"/>
                  <a:t>’s mean (1, 45)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F913A8-25C0-4E4D-B9CB-84E38B63B3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584" y="3244334"/>
                <a:ext cx="1743062" cy="369332"/>
              </a:xfrm>
              <a:prstGeom prst="rect">
                <a:avLst/>
              </a:prstGeom>
              <a:blipFill>
                <a:blip r:embed="rId8"/>
                <a:stretch>
                  <a:fillRect l="-1042" t="-6349" r="-4514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076CA49-EC29-4A24-9B85-1FAAFA559F7C}"/>
                  </a:ext>
                </a:extLst>
              </p:cNvPr>
              <p:cNvSpPr/>
              <p:nvPr/>
            </p:nvSpPr>
            <p:spPr>
              <a:xfrm>
                <a:off x="9867899" y="3244334"/>
                <a:ext cx="1743062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dirty="0"/>
                  <a:t>’s std (1, 45)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076CA49-EC29-4A24-9B85-1FAAFA559F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899" y="3244334"/>
                <a:ext cx="1743062" cy="369332"/>
              </a:xfrm>
              <a:prstGeom prst="rect">
                <a:avLst/>
              </a:prstGeom>
              <a:blipFill>
                <a:blip r:embed="rId9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左大括弧 23">
            <a:extLst>
              <a:ext uri="{FF2B5EF4-FFF2-40B4-BE49-F238E27FC236}">
                <a16:creationId xmlns:a16="http://schemas.microsoft.com/office/drawing/2014/main" id="{DECB485B-8942-42F0-A834-BA6AAC18A8E9}"/>
              </a:ext>
            </a:extLst>
          </p:cNvPr>
          <p:cNvSpPr/>
          <p:nvPr/>
        </p:nvSpPr>
        <p:spPr>
          <a:xfrm rot="5400000">
            <a:off x="5703270" y="-2751083"/>
            <a:ext cx="298955" cy="11481262"/>
          </a:xfrm>
          <a:prstGeom prst="leftBrace">
            <a:avLst>
              <a:gd name="adj1" fmla="val 8333"/>
              <a:gd name="adj2" fmla="val 500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55CF45F-A794-4780-979A-2B7659FC867A}"/>
              </a:ext>
            </a:extLst>
          </p:cNvPr>
          <p:cNvSpPr txBox="1"/>
          <p:nvPr/>
        </p:nvSpPr>
        <p:spPr>
          <a:xfrm>
            <a:off x="5229604" y="2439996"/>
            <a:ext cx="165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concatenate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9B391C3-4796-4BD3-B861-4BAD15FDE016}"/>
              </a:ext>
            </a:extLst>
          </p:cNvPr>
          <p:cNvCxnSpPr>
            <a:cxnSpLocks/>
          </p:cNvCxnSpPr>
          <p:nvPr/>
        </p:nvCxnSpPr>
        <p:spPr>
          <a:xfrm flipH="1">
            <a:off x="5243888" y="6008399"/>
            <a:ext cx="608859" cy="35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C259FB5-F11D-47DF-8115-87C87575E778}"/>
              </a:ext>
            </a:extLst>
          </p:cNvPr>
          <p:cNvSpPr txBox="1"/>
          <p:nvPr/>
        </p:nvSpPr>
        <p:spPr>
          <a:xfrm>
            <a:off x="6421685" y="6033600"/>
            <a:ext cx="97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3226B70-3A50-469F-B3FC-13181E302E8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870332" y="6008398"/>
            <a:ext cx="551353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406D4103-3ABB-4ABF-AE41-50F3FBD55B2F}"/>
                  </a:ext>
                </a:extLst>
              </p:cNvPr>
              <p:cNvSpPr txBox="1"/>
              <p:nvPr/>
            </p:nvSpPr>
            <p:spPr>
              <a:xfrm>
                <a:off x="3349516" y="6439215"/>
                <a:ext cx="252081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dirty="0"/>
                  <a:t>’s emo !=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dirty="0"/>
                  <a:t>’s emo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406D4103-3ABB-4ABF-AE41-50F3FBD55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516" y="6439215"/>
                <a:ext cx="2520815" cy="390748"/>
              </a:xfrm>
              <a:prstGeom prst="rect">
                <a:avLst/>
              </a:prstGeom>
              <a:blipFill>
                <a:blip r:embed="rId10"/>
                <a:stretch>
                  <a:fillRect l="-1932" t="-6250" b="-203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C9CA0940-6010-422A-A0C3-34FB996AF552}"/>
                  </a:ext>
                </a:extLst>
              </p:cNvPr>
              <p:cNvSpPr txBox="1"/>
              <p:nvPr/>
            </p:nvSpPr>
            <p:spPr>
              <a:xfrm>
                <a:off x="5980232" y="6439215"/>
                <a:ext cx="252081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0: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dirty="0"/>
                  <a:t>’s emo ==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dirty="0"/>
                  <a:t>’s emo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C9CA0940-6010-422A-A0C3-34FB996AF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232" y="6439215"/>
                <a:ext cx="2520815" cy="390748"/>
              </a:xfrm>
              <a:prstGeom prst="rect">
                <a:avLst/>
              </a:prstGeom>
              <a:blipFill>
                <a:blip r:embed="rId11"/>
                <a:stretch>
                  <a:fillRect l="-1932" t="-6250" r="-1691" b="-203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E2A3DDFA-ACE2-454E-B308-AA35B4A0D4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5564" y="21382"/>
          <a:ext cx="588952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174">
                  <a:extLst>
                    <a:ext uri="{9D8B030D-6E8A-4147-A177-3AD203B41FA5}">
                      <a16:colId xmlns:a16="http://schemas.microsoft.com/office/drawing/2014/main" val="211046509"/>
                    </a:ext>
                  </a:extLst>
                </a:gridCol>
                <a:gridCol w="1963174">
                  <a:extLst>
                    <a:ext uri="{9D8B030D-6E8A-4147-A177-3AD203B41FA5}">
                      <a16:colId xmlns:a16="http://schemas.microsoft.com/office/drawing/2014/main" val="1183972687"/>
                    </a:ext>
                  </a:extLst>
                </a:gridCol>
                <a:gridCol w="1963174">
                  <a:extLst>
                    <a:ext uri="{9D8B030D-6E8A-4147-A177-3AD203B41FA5}">
                      <a16:colId xmlns:a16="http://schemas.microsoft.com/office/drawing/2014/main" val="441714504"/>
                    </a:ext>
                  </a:extLst>
                </a:gridCol>
              </a:tblGrid>
              <a:tr h="577986">
                <a:tc>
                  <a:txBody>
                    <a:bodyPr/>
                    <a:lstStyle/>
                    <a:p>
                      <a:r>
                        <a:rPr lang="en-US" altLang="zh-TW" dirty="0"/>
                        <a:t>Model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precision (</a:t>
                      </a:r>
                      <a:r>
                        <a:rPr lang="en-US" altLang="zh-TW" dirty="0" err="1"/>
                        <a:t>predcit</a:t>
                      </a:r>
                      <a:r>
                        <a:rPr lang="en-US" altLang="zh-TW" dirty="0"/>
                        <a:t> label 1)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338048"/>
                  </a:ext>
                </a:extLst>
              </a:tr>
              <a:tr h="330277">
                <a:tc>
                  <a:txBody>
                    <a:bodyPr/>
                    <a:lstStyle/>
                    <a:p>
                      <a:r>
                        <a:rPr lang="en-US" altLang="zh-TW" dirty="0"/>
                        <a:t>SVM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(oversample)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60.86 %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42.09 %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7160"/>
                  </a:ext>
                </a:extLst>
              </a:tr>
              <a:tr h="330277">
                <a:tc>
                  <a:txBody>
                    <a:bodyPr/>
                    <a:lstStyle/>
                    <a:p>
                      <a:r>
                        <a:rPr lang="en-US" altLang="zh-TW" dirty="0"/>
                        <a:t>Random Forest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(oversample)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54.31 %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51.54 %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74913"/>
                  </a:ext>
                </a:extLst>
              </a:tr>
              <a:tr h="330277">
                <a:tc>
                  <a:txBody>
                    <a:bodyPr/>
                    <a:lstStyle/>
                    <a:p>
                      <a:r>
                        <a:rPr lang="en-US" altLang="zh-TW" dirty="0"/>
                        <a:t>MLP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(oversample)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57.43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38.75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6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38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FD2E42-DB6B-4AD8-AE72-092635682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/>
          <a:lstStyle/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Audio Feature</a:t>
            </a:r>
            <a:r>
              <a:rPr lang="zh-TW" altLang="en-US" sz="2400" dirty="0"/>
              <a:t> </a:t>
            </a:r>
            <a:r>
              <a:rPr lang="en-US" altLang="zh-TW" sz="2400" dirty="0"/>
              <a:t>(</a:t>
            </a:r>
            <a:r>
              <a:rPr lang="en-US" altLang="zh-TW" sz="2400" dirty="0" err="1"/>
              <a:t>openSMILE</a:t>
            </a:r>
            <a:r>
              <a:rPr lang="en-US" altLang="zh-TW" sz="2400" dirty="0"/>
              <a:t>), each </a:t>
            </a:r>
            <a:r>
              <a:rPr lang="en-US" altLang="zh-TW" sz="2400" dirty="0" err="1"/>
              <a:t>utt</a:t>
            </a:r>
            <a:r>
              <a:rPr lang="en-US" altLang="zh-TW" sz="2400" dirty="0"/>
              <a:t>: (2, 45)</a:t>
            </a:r>
          </a:p>
          <a:p>
            <a:r>
              <a:rPr lang="en-US" altLang="zh-TW" sz="2400" dirty="0"/>
              <a:t>Audio + Time Feature: (45*2)*3 + 1</a:t>
            </a:r>
          </a:p>
          <a:p>
            <a:pPr lvl="1"/>
            <a:r>
              <a:rPr lang="en-US" altLang="zh-TW" sz="2000" dirty="0"/>
              <a:t>Time feature: </a:t>
            </a:r>
            <a:r>
              <a:rPr lang="zh-TW" altLang="en-US" sz="2000" dirty="0"/>
              <a:t>自身兩次說話起始時間間隔</a:t>
            </a:r>
            <a:endParaRPr lang="en-US" altLang="zh-TW" sz="2000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2904CFF-967C-45A1-97BB-72B0D19224D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5182" y="2433732"/>
          <a:ext cx="11001635" cy="305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596">
                  <a:extLst>
                    <a:ext uri="{9D8B030D-6E8A-4147-A177-3AD203B41FA5}">
                      <a16:colId xmlns:a16="http://schemas.microsoft.com/office/drawing/2014/main" val="211046509"/>
                    </a:ext>
                  </a:extLst>
                </a:gridCol>
                <a:gridCol w="1498509">
                  <a:extLst>
                    <a:ext uri="{9D8B030D-6E8A-4147-A177-3AD203B41FA5}">
                      <a16:colId xmlns:a16="http://schemas.microsoft.com/office/drawing/2014/main" val="1183972687"/>
                    </a:ext>
                  </a:extLst>
                </a:gridCol>
                <a:gridCol w="2439854">
                  <a:extLst>
                    <a:ext uri="{9D8B030D-6E8A-4147-A177-3AD203B41FA5}">
                      <a16:colId xmlns:a16="http://schemas.microsoft.com/office/drawing/2014/main" val="441714504"/>
                    </a:ext>
                  </a:extLst>
                </a:gridCol>
                <a:gridCol w="1245160">
                  <a:extLst>
                    <a:ext uri="{9D8B030D-6E8A-4147-A177-3AD203B41FA5}">
                      <a16:colId xmlns:a16="http://schemas.microsoft.com/office/drawing/2014/main" val="3635777610"/>
                    </a:ext>
                  </a:extLst>
                </a:gridCol>
                <a:gridCol w="2497516">
                  <a:extLst>
                    <a:ext uri="{9D8B030D-6E8A-4147-A177-3AD203B41FA5}">
                      <a16:colId xmlns:a16="http://schemas.microsoft.com/office/drawing/2014/main" val="1222900012"/>
                    </a:ext>
                  </a:extLst>
                </a:gridCol>
              </a:tblGrid>
              <a:tr h="327026">
                <a:tc rowSpan="2">
                  <a:txBody>
                    <a:bodyPr/>
                    <a:lstStyle/>
                    <a:p>
                      <a:r>
                        <a:rPr lang="en-US" altLang="zh-TW" sz="1600" dirty="0"/>
                        <a:t>Model</a:t>
                      </a:r>
                      <a:endParaRPr lang="zh-TW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sz="1600" dirty="0"/>
                        <a:t>Audio Feature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Audio + Time Feature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338048"/>
                  </a:ext>
                </a:extLst>
              </a:tr>
              <a:tr h="32702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UAR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Precision (predict label 1)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UAR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Precision (predict label 1)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151235"/>
                  </a:ext>
                </a:extLst>
              </a:tr>
              <a:tr h="327026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SVM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60.86 %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42.09 %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59.7 %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44.45 %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7160"/>
                  </a:ext>
                </a:extLst>
              </a:tr>
              <a:tr h="572295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Random Forest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54.31 %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51.54 %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52.72 %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51.59 %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74913"/>
                  </a:ext>
                </a:extLst>
              </a:tr>
              <a:tr h="572295"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LogisticRegression</a:t>
                      </a:r>
                      <a:r>
                        <a:rPr lang="en-US" altLang="zh-TW" sz="1600" dirty="0"/>
                        <a:t> (</a:t>
                      </a:r>
                      <a:r>
                        <a:rPr lang="en-US" altLang="zh-TW" sz="1600" dirty="0" err="1"/>
                        <a:t>class_weight</a:t>
                      </a:r>
                      <a:r>
                        <a:rPr lang="en-US" altLang="zh-TW" sz="1600" dirty="0"/>
                        <a:t>: 1/n)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58.0 %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38.78%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59.18 %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40.26 %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221638"/>
                  </a:ext>
                </a:extLst>
              </a:tr>
              <a:tr h="327026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MLP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57.43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38.75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55.86 %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40.05 %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6761"/>
                  </a:ext>
                </a:extLst>
              </a:tr>
              <a:tr h="572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MLP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(weighted Cross Entropy)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57.97 %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39.48 %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58.65 % 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40.37 %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487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07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8F8A7B-EA68-4A89-8AB0-ED2C5746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81" y="943289"/>
            <a:ext cx="10515600" cy="4351338"/>
          </a:xfrm>
        </p:spPr>
        <p:txBody>
          <a:bodyPr/>
          <a:lstStyle/>
          <a:p>
            <a:r>
              <a:rPr lang="en-US" altLang="zh-TW" sz="2400" dirty="0"/>
              <a:t>Text feature (BERT) , each </a:t>
            </a:r>
            <a:r>
              <a:rPr lang="en-US" altLang="zh-TW" sz="2400" dirty="0" err="1"/>
              <a:t>utt</a:t>
            </a:r>
            <a:r>
              <a:rPr lang="en-US" altLang="zh-TW" sz="2400" dirty="0"/>
              <a:t>: (1, 768)</a:t>
            </a:r>
          </a:p>
          <a:p>
            <a:r>
              <a:rPr lang="en-US" altLang="zh-TW" sz="2400" dirty="0"/>
              <a:t>Text + Time Feature: 768*3 + 1</a:t>
            </a:r>
          </a:p>
          <a:p>
            <a:pPr lvl="1"/>
            <a:r>
              <a:rPr lang="en-US" altLang="zh-TW" sz="2000" dirty="0"/>
              <a:t>Time feature: </a:t>
            </a:r>
            <a:r>
              <a:rPr lang="zh-TW" altLang="en-US" sz="2000" dirty="0"/>
              <a:t>自身兩次說話起始時間間隔，單位秒</a:t>
            </a:r>
            <a:endParaRPr lang="en-US" altLang="zh-TW" sz="2000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E021411-13E7-40A6-B0F5-D11E0D2D1EA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0381" y="2460197"/>
          <a:ext cx="11001635" cy="305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596">
                  <a:extLst>
                    <a:ext uri="{9D8B030D-6E8A-4147-A177-3AD203B41FA5}">
                      <a16:colId xmlns:a16="http://schemas.microsoft.com/office/drawing/2014/main" val="211046509"/>
                    </a:ext>
                  </a:extLst>
                </a:gridCol>
                <a:gridCol w="1498509">
                  <a:extLst>
                    <a:ext uri="{9D8B030D-6E8A-4147-A177-3AD203B41FA5}">
                      <a16:colId xmlns:a16="http://schemas.microsoft.com/office/drawing/2014/main" val="1183972687"/>
                    </a:ext>
                  </a:extLst>
                </a:gridCol>
                <a:gridCol w="2439854">
                  <a:extLst>
                    <a:ext uri="{9D8B030D-6E8A-4147-A177-3AD203B41FA5}">
                      <a16:colId xmlns:a16="http://schemas.microsoft.com/office/drawing/2014/main" val="441714504"/>
                    </a:ext>
                  </a:extLst>
                </a:gridCol>
                <a:gridCol w="1245160">
                  <a:extLst>
                    <a:ext uri="{9D8B030D-6E8A-4147-A177-3AD203B41FA5}">
                      <a16:colId xmlns:a16="http://schemas.microsoft.com/office/drawing/2014/main" val="3635777610"/>
                    </a:ext>
                  </a:extLst>
                </a:gridCol>
                <a:gridCol w="2497516">
                  <a:extLst>
                    <a:ext uri="{9D8B030D-6E8A-4147-A177-3AD203B41FA5}">
                      <a16:colId xmlns:a16="http://schemas.microsoft.com/office/drawing/2014/main" val="1222900012"/>
                    </a:ext>
                  </a:extLst>
                </a:gridCol>
              </a:tblGrid>
              <a:tr h="327026">
                <a:tc rowSpan="2">
                  <a:txBody>
                    <a:bodyPr/>
                    <a:lstStyle/>
                    <a:p>
                      <a:r>
                        <a:rPr lang="en-US" altLang="zh-TW" sz="1600" dirty="0"/>
                        <a:t>Model</a:t>
                      </a:r>
                      <a:endParaRPr lang="zh-TW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sz="1600" dirty="0"/>
                        <a:t>Text Feature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Text + Time Feature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338048"/>
                  </a:ext>
                </a:extLst>
              </a:tr>
              <a:tr h="32702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UAR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Precision (predict label 1)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UAR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Precision (predict label 1)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151235"/>
                  </a:ext>
                </a:extLst>
              </a:tr>
              <a:tr h="327026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SVM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62.21</a:t>
                      </a: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50.86 %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62.19 %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50.77 %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7160"/>
                  </a:ext>
                </a:extLst>
              </a:tr>
              <a:tr h="572295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Random Forest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57.97 %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60.43 %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57.95 %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60.14 %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74913"/>
                  </a:ext>
                </a:extLst>
              </a:tr>
              <a:tr h="572295"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LogisticRegression</a:t>
                      </a:r>
                      <a:r>
                        <a:rPr lang="en-US" altLang="zh-TW" sz="1600" dirty="0"/>
                        <a:t> (</a:t>
                      </a:r>
                      <a:r>
                        <a:rPr lang="en-US" altLang="zh-TW" sz="1600" dirty="0" err="1"/>
                        <a:t>class_weight</a:t>
                      </a:r>
                      <a:r>
                        <a:rPr lang="en-US" altLang="zh-TW" sz="1600" dirty="0"/>
                        <a:t>: 1/n)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63.01 %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45.57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62.92 %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45.46 %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221638"/>
                  </a:ext>
                </a:extLst>
              </a:tr>
              <a:tr h="327026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MLP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61.11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46.21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59.44 %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48.54 %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6761"/>
                  </a:ext>
                </a:extLst>
              </a:tr>
              <a:tr h="572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MLP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(weighted Cross Entropy)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60.08 %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42.78 %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59.95 %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42.68 %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487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60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FB4D5C0-E3C0-4AAF-8833-136352828E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8658"/>
                <a:ext cx="12192000" cy="609830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sz="1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zh-TW" altLang="en-US" sz="1800" i="1">
                        <a:latin typeface="Cambria Math" panose="02040503050406030204" pitchFamily="18" charset="0"/>
                      </a:rPr>
                      <m:t>當前語者的當前</m:t>
                    </m:r>
                  </m:oMath>
                </a14:m>
                <a:r>
                  <a:rPr lang="en-US" altLang="zh-TW" sz="1800" dirty="0" err="1">
                    <a:latin typeface="Cambria Math" panose="02040503050406030204" pitchFamily="18" charset="0"/>
                  </a:rPr>
                  <a:t>utt</a:t>
                </a:r>
                <a:r>
                  <a:rPr lang="zh-TW" altLang="en-US" sz="1800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sz="1800" dirty="0">
                    <a:latin typeface="Cambria Math" panose="02040503050406030204" pitchFamily="18" charset="0"/>
                  </a:rPr>
                  <a:t>(4</a:t>
                </a:r>
                <a:r>
                  <a:rPr lang="zh-TW" altLang="en-US" sz="1800" dirty="0">
                    <a:latin typeface="Cambria Math" panose="02040503050406030204" pitchFamily="18" charset="0"/>
                  </a:rPr>
                  <a:t>類情緒中</a:t>
                </a:r>
                <a:r>
                  <a:rPr lang="en-US" altLang="zh-TW" sz="1800" dirty="0">
                    <a:latin typeface="Cambria Math" panose="02040503050406030204" pitchFamily="18" charset="0"/>
                  </a:rPr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TW" sz="18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zh-TW" altLang="en-US" sz="1800" dirty="0"/>
                  <a:t>當前語者的前一次</a:t>
                </a:r>
                <a:r>
                  <a:rPr lang="en-US" altLang="zh-TW" sz="1800" dirty="0" err="1"/>
                  <a:t>utt</a:t>
                </a:r>
                <a:r>
                  <a:rPr lang="zh-TW" altLang="en-US" sz="1800" dirty="0"/>
                  <a:t> </a:t>
                </a:r>
                <a:r>
                  <a:rPr lang="en-US" altLang="zh-TW" sz="1800" dirty="0">
                    <a:latin typeface="Cambria Math" panose="02040503050406030204" pitchFamily="18" charset="0"/>
                  </a:rPr>
                  <a:t>(</a:t>
                </a:r>
                <a:r>
                  <a:rPr lang="zh-TW" altLang="en-US" sz="1800" dirty="0">
                    <a:latin typeface="Cambria Math" panose="02040503050406030204" pitchFamily="18" charset="0"/>
                  </a:rPr>
                  <a:t>可為非</a:t>
                </a:r>
                <a:r>
                  <a:rPr lang="en-US" altLang="zh-TW" sz="1800" dirty="0">
                    <a:latin typeface="Cambria Math" panose="02040503050406030204" pitchFamily="18" charset="0"/>
                  </a:rPr>
                  <a:t>4</a:t>
                </a:r>
                <a:r>
                  <a:rPr lang="zh-TW" altLang="en-US" sz="1800" dirty="0">
                    <a:latin typeface="Cambria Math" panose="02040503050406030204" pitchFamily="18" charset="0"/>
                  </a:rPr>
                  <a:t>類</a:t>
                </a:r>
                <a:r>
                  <a:rPr lang="en-US" altLang="zh-TW" sz="1800" dirty="0">
                    <a:latin typeface="Cambria Math" panose="02040503050406030204" pitchFamily="18" charset="0"/>
                  </a:rPr>
                  <a:t>)</a:t>
                </a:r>
                <a:r>
                  <a:rPr lang="en-US" altLang="zh-TW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sz="1800" dirty="0"/>
                  <a:t>: </a:t>
                </a:r>
                <a:r>
                  <a:rPr lang="zh-TW" altLang="en-US" sz="1800" dirty="0"/>
                  <a:t>另一語者的前一次</a:t>
                </a:r>
                <a:r>
                  <a:rPr lang="en-US" altLang="zh-TW" sz="1800" dirty="0" err="1"/>
                  <a:t>utt</a:t>
                </a:r>
                <a:r>
                  <a:rPr lang="en-US" altLang="zh-TW" sz="1800" dirty="0">
                    <a:latin typeface="Cambria Math" panose="02040503050406030204" pitchFamily="18" charset="0"/>
                  </a:rPr>
                  <a:t> (</a:t>
                </a:r>
                <a:r>
                  <a:rPr lang="zh-TW" altLang="en-US" sz="1800" dirty="0">
                    <a:latin typeface="Cambria Math" panose="02040503050406030204" pitchFamily="18" charset="0"/>
                  </a:rPr>
                  <a:t>可為非</a:t>
                </a:r>
                <a:r>
                  <a:rPr lang="en-US" altLang="zh-TW" sz="1800" dirty="0">
                    <a:latin typeface="Cambria Math" panose="02040503050406030204" pitchFamily="18" charset="0"/>
                  </a:rPr>
                  <a:t>4</a:t>
                </a:r>
                <a:r>
                  <a:rPr lang="zh-TW" altLang="en-US" sz="1800" dirty="0">
                    <a:latin typeface="Cambria Math" panose="02040503050406030204" pitchFamily="18" charset="0"/>
                  </a:rPr>
                  <a:t>類</a:t>
                </a:r>
                <a:r>
                  <a:rPr lang="en-US" altLang="zh-TW" sz="1800" dirty="0">
                    <a:latin typeface="Cambria Math" panose="02040503050406030204" pitchFamily="18" charset="0"/>
                  </a:rPr>
                  <a:t>)</a:t>
                </a:r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  <a:p>
                <a:endParaRPr lang="en-US" altLang="zh-TW" sz="2000" dirty="0">
                  <a:latin typeface="Cambria Math" panose="02040503050406030204" pitchFamily="18" charset="0"/>
                </a:endParaRPr>
              </a:p>
              <a:p>
                <a:r>
                  <a:rPr lang="en-US" altLang="zh-TW" sz="2000" dirty="0">
                    <a:latin typeface="Cambria Math" panose="02040503050406030204" pitchFamily="18" charset="0"/>
                  </a:rPr>
                  <a:t>Time Feature Only</a:t>
                </a: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FB4D5C0-E3C0-4AAF-8833-136352828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8658"/>
                <a:ext cx="12192000" cy="6098305"/>
              </a:xfrm>
              <a:blipFill>
                <a:blip r:embed="rId2"/>
                <a:stretch>
                  <a:fillRect l="-450" t="-11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B079B50-7E6D-4BE4-94D6-462FA7B40333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85769" y="478672"/>
              <a:ext cx="8160533" cy="22632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7890">
                      <a:extLst>
                        <a:ext uri="{9D8B030D-6E8A-4147-A177-3AD203B41FA5}">
                          <a16:colId xmlns:a16="http://schemas.microsoft.com/office/drawing/2014/main" val="2684357384"/>
                        </a:ext>
                      </a:extLst>
                    </a:gridCol>
                    <a:gridCol w="2525748">
                      <a:extLst>
                        <a:ext uri="{9D8B030D-6E8A-4147-A177-3AD203B41FA5}">
                          <a16:colId xmlns:a16="http://schemas.microsoft.com/office/drawing/2014/main" val="619832231"/>
                        </a:ext>
                      </a:extLst>
                    </a:gridCol>
                    <a:gridCol w="2726895">
                      <a:extLst>
                        <a:ext uri="{9D8B030D-6E8A-4147-A177-3AD203B41FA5}">
                          <a16:colId xmlns:a16="http://schemas.microsoft.com/office/drawing/2014/main" val="4002156875"/>
                        </a:ext>
                      </a:extLst>
                    </a:gridCol>
                  </a:tblGrid>
                  <a:tr h="185420"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Model (input: Text Feature )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err="1"/>
                            <a:t>LogisticRegression</a:t>
                          </a:r>
                          <a:r>
                            <a:rPr lang="en-US" altLang="zh-TW" sz="1800" dirty="0"/>
                            <a:t> (</a:t>
                          </a:r>
                          <a:r>
                            <a:rPr lang="en-US" altLang="zh-TW" sz="1800" dirty="0" err="1"/>
                            <a:t>class_weight</a:t>
                          </a:r>
                          <a:r>
                            <a:rPr lang="en-US" altLang="zh-TW" sz="1800" dirty="0"/>
                            <a:t>: 1/n)</a:t>
                          </a:r>
                          <a:endParaRPr lang="zh-TW" altLang="en-US" sz="1800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4657315"/>
                      </a:ext>
                    </a:extLst>
                  </a:tr>
                  <a:tr h="1854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UAR</a:t>
                          </a:r>
                          <a:endParaRPr kumimoji="0" lang="zh-TW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Precision (predict label 1)</a:t>
                          </a:r>
                          <a:endParaRPr kumimoji="0" lang="zh-TW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47982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a:t>63.01 %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a:t>45.57 %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150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61.71 %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44.03 %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07463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61.69 %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43.91 %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4240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61.13 %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43.54 %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0370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B079B50-7E6D-4BE4-94D6-462FA7B403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2244427"/>
                  </p:ext>
                </p:extLst>
              </p:nvPr>
            </p:nvGraphicFramePr>
            <p:xfrm>
              <a:off x="385769" y="478672"/>
              <a:ext cx="8160533" cy="22632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7890">
                      <a:extLst>
                        <a:ext uri="{9D8B030D-6E8A-4147-A177-3AD203B41FA5}">
                          <a16:colId xmlns:a16="http://schemas.microsoft.com/office/drawing/2014/main" val="2684357384"/>
                        </a:ext>
                      </a:extLst>
                    </a:gridCol>
                    <a:gridCol w="2525748">
                      <a:extLst>
                        <a:ext uri="{9D8B030D-6E8A-4147-A177-3AD203B41FA5}">
                          <a16:colId xmlns:a16="http://schemas.microsoft.com/office/drawing/2014/main" val="619832231"/>
                        </a:ext>
                      </a:extLst>
                    </a:gridCol>
                    <a:gridCol w="2726895">
                      <a:extLst>
                        <a:ext uri="{9D8B030D-6E8A-4147-A177-3AD203B41FA5}">
                          <a16:colId xmlns:a16="http://schemas.microsoft.com/office/drawing/2014/main" val="4002156875"/>
                        </a:ext>
                      </a:extLst>
                    </a:gridCol>
                  </a:tblGrid>
                  <a:tr h="365760"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Model (input: Text Feature )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err="1"/>
                            <a:t>LogisticRegression</a:t>
                          </a:r>
                          <a:r>
                            <a:rPr lang="en-US" altLang="zh-TW" sz="1800" dirty="0"/>
                            <a:t> (</a:t>
                          </a:r>
                          <a:r>
                            <a:rPr lang="en-US" altLang="zh-TW" sz="1800" dirty="0" err="1"/>
                            <a:t>class_weight</a:t>
                          </a:r>
                          <a:r>
                            <a:rPr lang="en-US" altLang="zh-TW" sz="1800" dirty="0"/>
                            <a:t>: 1/n)</a:t>
                          </a:r>
                          <a:endParaRPr lang="zh-TW" altLang="en-US" sz="1800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465731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UAR</a:t>
                          </a:r>
                          <a:endParaRPr kumimoji="0" lang="zh-TW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Precision (predict label 1)</a:t>
                          </a:r>
                          <a:endParaRPr kumimoji="0" lang="zh-TW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4798258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10" t="-195313" r="-181761" b="-3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a:t>63.01 %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a:t>45.57 %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150055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10" t="-300000" r="-181761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61.71 %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44.03 %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0746350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10" t="-393750" r="-181761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61.69 %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43.91 %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4240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10" t="-518033" r="-18176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61.13 %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43.54 %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03707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0325BF6-6006-4934-910B-3C3471B259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5769" y="3429000"/>
          <a:ext cx="7258959" cy="305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596">
                  <a:extLst>
                    <a:ext uri="{9D8B030D-6E8A-4147-A177-3AD203B41FA5}">
                      <a16:colId xmlns:a16="http://schemas.microsoft.com/office/drawing/2014/main" val="211046509"/>
                    </a:ext>
                  </a:extLst>
                </a:gridCol>
                <a:gridCol w="1498509">
                  <a:extLst>
                    <a:ext uri="{9D8B030D-6E8A-4147-A177-3AD203B41FA5}">
                      <a16:colId xmlns:a16="http://schemas.microsoft.com/office/drawing/2014/main" val="1183972687"/>
                    </a:ext>
                  </a:extLst>
                </a:gridCol>
                <a:gridCol w="2439854">
                  <a:extLst>
                    <a:ext uri="{9D8B030D-6E8A-4147-A177-3AD203B41FA5}">
                      <a16:colId xmlns:a16="http://schemas.microsoft.com/office/drawing/2014/main" val="441714504"/>
                    </a:ext>
                  </a:extLst>
                </a:gridCol>
              </a:tblGrid>
              <a:tr h="327026">
                <a:tc rowSpan="2">
                  <a:txBody>
                    <a:bodyPr/>
                    <a:lstStyle/>
                    <a:p>
                      <a:r>
                        <a:rPr lang="en-US" altLang="zh-TW" sz="1600" dirty="0"/>
                        <a:t>Model</a:t>
                      </a:r>
                      <a:endParaRPr lang="zh-TW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sz="1600" dirty="0"/>
                        <a:t>Time Feature Only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338048"/>
                  </a:ext>
                </a:extLst>
              </a:tr>
              <a:tr h="32702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UAR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Precision (predict label 1)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151235"/>
                  </a:ext>
                </a:extLst>
              </a:tr>
              <a:tr h="327026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SVM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53.92 %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35.05 %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7160"/>
                  </a:ext>
                </a:extLst>
              </a:tr>
              <a:tr h="572295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Random Forest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49.91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32.46</a:t>
                      </a: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74913"/>
                  </a:ext>
                </a:extLst>
              </a:tr>
              <a:tr h="572295"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LogisticRegression</a:t>
                      </a:r>
                      <a:r>
                        <a:rPr lang="en-US" altLang="zh-TW" sz="1600" dirty="0"/>
                        <a:t> (</a:t>
                      </a:r>
                      <a:r>
                        <a:rPr lang="en-US" altLang="zh-TW" sz="1600" dirty="0" err="1"/>
                        <a:t>class_weight</a:t>
                      </a:r>
                      <a:r>
                        <a:rPr lang="en-US" altLang="zh-TW" sz="1600" dirty="0"/>
                        <a:t>: 1/n)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52.47</a:t>
                      </a: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35.53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221638"/>
                  </a:ext>
                </a:extLst>
              </a:tr>
              <a:tr h="327026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MLP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54.6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35.17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6761"/>
                  </a:ext>
                </a:extLst>
              </a:tr>
              <a:tr h="572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MLP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(weighted Cross Entropy)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53.8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34.87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487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76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9A48BC59-D2EE-41FE-8938-60209F326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C34884E2-6ADE-4364-A526-88A07C740209}"/>
              </a:ext>
            </a:extLst>
          </p:cNvPr>
          <p:cNvSpPr txBox="1"/>
          <p:nvPr/>
        </p:nvSpPr>
        <p:spPr>
          <a:xfrm>
            <a:off x="2913045" y="1809950"/>
            <a:ext cx="153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峰值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5-6 sec</a:t>
            </a:r>
            <a:r>
              <a:rPr lang="zh-TW" altLang="en-US" dirty="0"/>
              <a:t> 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77BE10A-1B28-4F7C-92D9-0D4595E51586}"/>
              </a:ext>
            </a:extLst>
          </p:cNvPr>
          <p:cNvSpPr txBox="1"/>
          <p:nvPr/>
        </p:nvSpPr>
        <p:spPr>
          <a:xfrm>
            <a:off x="7415195" y="1810666"/>
            <a:ext cx="153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峰值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1-2 sec</a:t>
            </a:r>
            <a:r>
              <a:rPr lang="zh-TW" altLang="en-US" dirty="0"/>
              <a:t> 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B7D1075-FE0C-4282-8417-3AA64BDB1DD5}"/>
              </a:ext>
            </a:extLst>
          </p:cNvPr>
          <p:cNvSpPr txBox="1"/>
          <p:nvPr/>
        </p:nvSpPr>
        <p:spPr>
          <a:xfrm>
            <a:off x="2913045" y="5175450"/>
            <a:ext cx="153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峰值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5-6 sec</a:t>
            </a:r>
            <a:r>
              <a:rPr lang="zh-TW" altLang="en-US" dirty="0"/>
              <a:t>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98ACA96-1272-4A4B-A2E1-C43D5FE9EA6C}"/>
              </a:ext>
            </a:extLst>
          </p:cNvPr>
          <p:cNvSpPr txBox="1"/>
          <p:nvPr/>
        </p:nvSpPr>
        <p:spPr>
          <a:xfrm>
            <a:off x="7415195" y="5175450"/>
            <a:ext cx="153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峰值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1-2 sec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383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989747A-825B-4A1E-B85C-BF361245A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657" y="1008245"/>
            <a:ext cx="6455343" cy="4841507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E11B713-B300-41CA-9DC7-A9987CA31FC3}"/>
                  </a:ext>
                </a:extLst>
              </p:cNvPr>
              <p:cNvSpPr txBox="1"/>
              <p:nvPr/>
            </p:nvSpPr>
            <p:spPr>
              <a:xfrm>
                <a:off x="0" y="1283925"/>
                <a:ext cx="5621154" cy="4567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當前語者的當前</m:t>
                    </m:r>
                  </m:oMath>
                </a14:m>
                <a:r>
                  <a:rPr lang="en-US" altLang="zh-TW" dirty="0" err="1">
                    <a:latin typeface="Cambria Math" panose="02040503050406030204" pitchFamily="18" charset="0"/>
                  </a:rPr>
                  <a:t>utt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(4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類情緒中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zh-TW" altLang="en-US" dirty="0"/>
                  <a:t>當前語者的前一次</a:t>
                </a:r>
                <a:r>
                  <a:rPr lang="en-US" altLang="zh-TW" dirty="0" err="1"/>
                  <a:t>utt</a:t>
                </a:r>
                <a:r>
                  <a:rPr lang="zh-TW" altLang="en-US" dirty="0"/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(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可為非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4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類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)</a:t>
                </a: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dirty="0"/>
                  <a:t>: </a:t>
                </a:r>
                <a:r>
                  <a:rPr lang="zh-TW" altLang="en-US" dirty="0"/>
                  <a:t>另一語者的前一次</a:t>
                </a:r>
                <a:r>
                  <a:rPr lang="en-US" altLang="zh-TW" dirty="0" err="1"/>
                  <a:t>utt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 (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可為非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4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類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Closest time dur = min(time(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dirty="0"/>
                  <a:t>), time(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dirty="0"/>
                  <a:t>))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用</a:t>
                </a:r>
                <a:r>
                  <a:rPr lang="en-US" altLang="zh-TW" dirty="0"/>
                  <a:t>closest time dur(</a:t>
                </a:r>
                <a:r>
                  <a:rPr lang="zh-TW" altLang="en-US" dirty="0"/>
                  <a:t>右半邊兩個圖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來看情緒有沒有轉換，時間分布更集中且峰值</a:t>
                </a:r>
                <a:r>
                  <a:rPr lang="en-US" altLang="zh-TW" dirty="0"/>
                  <a:t>probability</a:t>
                </a:r>
                <a:r>
                  <a:rPr lang="zh-TW" altLang="en-US" dirty="0"/>
                  <a:t>更高 </a:t>
                </a:r>
                <a:r>
                  <a:rPr lang="en-US" altLang="zh-TW" dirty="0"/>
                  <a:t>(0.2 vs 0.1)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單看</a:t>
                </a:r>
                <a:r>
                  <a:rPr lang="en-US" altLang="zh-TW" dirty="0"/>
                  <a:t>self time dur</a:t>
                </a:r>
                <a:r>
                  <a:rPr lang="zh-TW" altLang="en-US" dirty="0"/>
                  <a:t>系列 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左半邊兩個圖</a:t>
                </a:r>
                <a:r>
                  <a:rPr lang="en-US" altLang="zh-TW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有自身情緒轉換的平均秒數較大，較發散</a:t>
                </a:r>
                <a:endParaRPr lang="en-US" altLang="zh-TW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合理，因為距離自己上次講話時間較久，較容易有情緒轉換</a:t>
                </a: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單看</a:t>
                </a:r>
                <a:r>
                  <a:rPr lang="en-US" altLang="zh-TW" dirty="0"/>
                  <a:t>closest time dur</a:t>
                </a:r>
                <a:r>
                  <a:rPr lang="zh-TW" altLang="en-US" dirty="0"/>
                  <a:t>系列 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右半邊兩個圖</a:t>
                </a:r>
                <a:r>
                  <a:rPr lang="en-US" altLang="zh-TW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有自身情緒轉換的平均秒數較小，較聚集</a:t>
                </a:r>
                <a:endParaRPr lang="en-US" altLang="zh-TW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合理，因為</a:t>
                </a:r>
                <a:r>
                  <a:rPr lang="en-US" altLang="zh-TW" dirty="0"/>
                  <a:t>closest time dur</a:t>
                </a:r>
                <a:r>
                  <a:rPr lang="zh-TW" altLang="en-US" dirty="0"/>
                  <a:t>多半是由</a:t>
                </a:r>
                <a:r>
                  <a:rPr lang="en-US" altLang="zh-TW" dirty="0"/>
                  <a:t>time(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  <a:r>
                  <a:rPr lang="zh-TW" altLang="en-US" dirty="0"/>
                  <a:t>而來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占比</a:t>
                </a:r>
                <a:r>
                  <a:rPr lang="en-US" altLang="zh-TW" dirty="0"/>
                  <a:t>80.6%)</a:t>
                </a:r>
                <a:r>
                  <a:rPr lang="zh-TW" altLang="en-US" dirty="0"/>
                  <a:t>，表示與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&amp;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TW" altLang="en-US" dirty="0"/>
                  <a:t>時間越接近，越容易受對方影響而轉換情緒</a:t>
                </a:r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E11B713-B300-41CA-9DC7-A9987CA31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83925"/>
                <a:ext cx="5621154" cy="4567148"/>
              </a:xfrm>
              <a:prstGeom prst="rect">
                <a:avLst/>
              </a:prstGeom>
              <a:blipFill>
                <a:blip r:embed="rId3"/>
                <a:stretch>
                  <a:fillRect l="-651" t="-935" r="-2169" b="-12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46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822</Words>
  <Application>Microsoft Office PowerPoint</Application>
  <PresentationFormat>寬螢幕</PresentationFormat>
  <Paragraphs>167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陳俊宇</dc:creator>
  <cp:lastModifiedBy>陳俊宇</cp:lastModifiedBy>
  <cp:revision>37</cp:revision>
  <dcterms:created xsi:type="dcterms:W3CDTF">2021-10-18T13:10:52Z</dcterms:created>
  <dcterms:modified xsi:type="dcterms:W3CDTF">2021-10-18T14:21:39Z</dcterms:modified>
</cp:coreProperties>
</file>