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ms-office.chartcolorstyle+xml" PartName="/ppt/charts/color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g/4elkuV1GgXYV5OL1NAzpE6nN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87A6C2-B79A-409A-BB09-386A3556CDA1}">
  <a:tblStyle styleId="{5987A6C2-B79A-409A-BB09-386A3556CDA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TW" altLang="en-US" sz="1440" b="0" i="0" u="none" strike="noStrike" kern="1200" spc="0" baseline="0">
                <a:solidFill>
                  <a:schemeClr val="bg1">
                    <a:lumMod val="25000"/>
                  </a:schemeClr>
                </a:solidFill>
                <a:latin typeface="Sitka Text" panose="02000505000000020004" pitchFamily="2" charset="0"/>
                <a:ea typeface="+mn-ea"/>
                <a:cs typeface="+mn-cs"/>
              </a:defRPr>
            </a:pPr>
            <a:r>
              <a:rPr lang="en-US"/>
              <a:t>Training set</a:t>
            </a:r>
            <a:endParaRPr 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TW" altLang="en-US" sz="1440" b="0" i="0" u="none" strike="noStrike" kern="1200" spc="0" baseline="0">
              <a:solidFill>
                <a:schemeClr val="bg1">
                  <a:lumMod val="25000"/>
                </a:schemeClr>
              </a:solidFill>
              <a:latin typeface="Sitka Text" panose="02000505000000020004" pitchFamily="2" charset="0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工作表3!$B$7</c:f>
              <c:strCache>
                <c:ptCount val="1"/>
                <c:pt idx="0">
                  <c:v>Labels</c:v>
                </c:pt>
              </c:strCache>
            </c:strRef>
          </c:tx>
          <c:spPr>
            <a:solidFill>
              <a:srgbClr val="1F77B4">
                <a:alpha val="69804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zh-TW" altLang="en-US" sz="1200" b="0" i="0" u="none" strike="noStrike" kern="1200" baseline="0">
                    <a:solidFill>
                      <a:schemeClr val="bg1">
                        <a:lumMod val="25000"/>
                      </a:schemeClr>
                    </a:solidFill>
                    <a:latin typeface="Sitka Text" panose="02000505000000020004" pitchFamily="2" charset="0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工作表3!$B$8:$B$12</c:f>
              <c:numCache>
                <c:formatCode>General</c:formatCode>
                <c:ptCount val="5"/>
                <c:pt idx="0">
                  <c:v>7064</c:v>
                </c:pt>
                <c:pt idx="1">
                  <c:v>8195</c:v>
                </c:pt>
                <c:pt idx="2">
                  <c:v>3855</c:v>
                </c:pt>
                <c:pt idx="3">
                  <c:v>1031</c:v>
                </c:pt>
                <c:pt idx="4">
                  <c:v>476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F9-40FD-99F0-2A59A2A118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680959"/>
        <c:axId val="141696063"/>
      </c:barChart>
      <c:catAx>
        <c:axId val="14668095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TW" altLang="en-US" sz="1200" b="0" i="0" u="none" strike="noStrike" kern="1200" baseline="0">
                <a:solidFill>
                  <a:schemeClr val="bg1">
                    <a:lumMod val="25000"/>
                  </a:schemeClr>
                </a:solidFill>
                <a:latin typeface="Sitka Text" panose="02000505000000020004" pitchFamily="2" charset="0"/>
                <a:ea typeface="+mn-ea"/>
                <a:cs typeface="+mn-cs"/>
              </a:defRPr>
            </a:pPr>
            <a:endParaRPr lang="zh-TW"/>
          </a:p>
        </c:txPr>
        <c:crossAx val="141696063"/>
        <c:crosses val="autoZero"/>
        <c:auto val="1"/>
        <c:lblAlgn val="ctr"/>
        <c:lblOffset val="100"/>
        <c:noMultiLvlLbl val="0"/>
      </c:catAx>
      <c:valAx>
        <c:axId val="141696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TW" altLang="en-US" sz="1200" b="0" i="0" u="none" strike="noStrike" kern="1200" baseline="0">
                    <a:solidFill>
                      <a:schemeClr val="bg1">
                        <a:lumMod val="25000"/>
                      </a:schemeClr>
                    </a:solidFill>
                    <a:latin typeface="Sitka Text" panose="02000505000000020004" pitchFamily="2" charset="0"/>
                    <a:ea typeface="+mn-ea"/>
                    <a:cs typeface="+mn-cs"/>
                  </a:defRPr>
                </a:pPr>
                <a:r>
                  <a:rPr lang="en-US"/>
                  <a:t>Numbers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TW" altLang="en-US" sz="1200" b="0" i="0" u="none" strike="noStrike" kern="1200" baseline="0">
                  <a:solidFill>
                    <a:schemeClr val="bg1">
                      <a:lumMod val="25000"/>
                    </a:schemeClr>
                  </a:solidFill>
                  <a:latin typeface="Sitka Text" panose="02000505000000020004" pitchFamily="2" charset="0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TW" altLang="en-US" sz="1200" b="0" i="0" u="none" strike="noStrike" kern="1200" baseline="0">
                <a:solidFill>
                  <a:schemeClr val="bg1">
                    <a:lumMod val="25000"/>
                  </a:schemeClr>
                </a:solidFill>
                <a:latin typeface="Sitka Text" panose="02000505000000020004" pitchFamily="2" charset="0"/>
                <a:ea typeface="+mn-ea"/>
                <a:cs typeface="+mn-cs"/>
              </a:defRPr>
            </a:pPr>
            <a:endParaRPr lang="zh-TW"/>
          </a:p>
        </c:txPr>
        <c:crossAx val="146680959"/>
        <c:crosses val="autoZero"/>
        <c:crossBetween val="between"/>
        <c:majorUnit val="2000"/>
        <c:minorUnit val="1000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lang="zh-TW" altLang="en-US" sz="1200" b="0" i="0" u="none" strike="noStrike" kern="1200" baseline="0">
                <a:solidFill>
                  <a:schemeClr val="bg1">
                    <a:lumMod val="25000"/>
                  </a:schemeClr>
                </a:solidFill>
                <a:latin typeface="Sitka Text" panose="02000505000000020004" pitchFamily="2" charset="0"/>
                <a:ea typeface="+mn-ea"/>
                <a:cs typeface="+mn-cs"/>
              </a:defRPr>
            </a:pPr>
            <a:endParaRPr lang="zh-TW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algn="ctr">
        <a:defRPr lang="zh-TW" altLang="en-US" sz="1200" b="0" i="0" u="none" strike="noStrike" kern="1200" baseline="0">
          <a:solidFill>
            <a:schemeClr val="bg1">
              <a:lumMod val="25000"/>
            </a:schemeClr>
          </a:solidFill>
          <a:latin typeface="Sitka Text" panose="02000505000000020004" pitchFamily="2" charset="0"/>
          <a:ea typeface="+mn-ea"/>
          <a:cs typeface="+mn-cs"/>
        </a:defRPr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工作表3!$B$1</c:f>
              <c:strCache>
                <c:ptCount val="1"/>
                <c:pt idx="0">
                  <c:v>training set</c:v>
                </c:pt>
              </c:strCache>
            </c:strRef>
          </c:tx>
          <c:spPr>
            <a:solidFill>
              <a:srgbClr val="1F77B4">
                <a:alpha val="69804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>
                        <a:lumMod val="25000"/>
                      </a:schemeClr>
                    </a:solidFill>
                    <a:latin typeface="Sitka Text" panose="02000505000000020004" pitchFamily="2" charset="0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工作表3!$A$2:$A$6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工作表3!$B$2:$B$6</c:f>
              <c:numCache>
                <c:formatCode>General</c:formatCode>
                <c:ptCount val="5"/>
                <c:pt idx="0">
                  <c:v>6360</c:v>
                </c:pt>
                <c:pt idx="1">
                  <c:v>7407</c:v>
                </c:pt>
                <c:pt idx="2">
                  <c:v>3435</c:v>
                </c:pt>
                <c:pt idx="3">
                  <c:v>937</c:v>
                </c:pt>
                <c:pt idx="4">
                  <c:v>419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3-4CF3-BCE7-3A873E404D8D}"/>
            </c:ext>
          </c:extLst>
        </c:ser>
        <c:ser>
          <c:idx val="1"/>
          <c:order val="1"/>
          <c:tx>
            <c:strRef>
              <c:f>工作表3!$C$1</c:f>
              <c:strCache>
                <c:ptCount val="1"/>
                <c:pt idx="0">
                  <c:v>validation set</c:v>
                </c:pt>
              </c:strCache>
            </c:strRef>
          </c:tx>
          <c:spPr>
            <a:solidFill>
              <a:srgbClr val="FF7F01">
                <a:alpha val="69804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>
                        <a:lumMod val="25000"/>
                      </a:schemeClr>
                    </a:solidFill>
                    <a:latin typeface="Sitka Text" panose="02000505000000020004" pitchFamily="2" charset="0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工作表3!$A$2:$A$6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工作表3!$C$2:$C$6</c:f>
              <c:numCache>
                <c:formatCode>General</c:formatCode>
                <c:ptCount val="5"/>
                <c:pt idx="0">
                  <c:v>704</c:v>
                </c:pt>
                <c:pt idx="1">
                  <c:v>788</c:v>
                </c:pt>
                <c:pt idx="2">
                  <c:v>420</c:v>
                </c:pt>
                <c:pt idx="3">
                  <c:v>94</c:v>
                </c:pt>
                <c:pt idx="4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83-4CF3-BCE7-3A873E404D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"/>
        <c:axId val="560367855"/>
        <c:axId val="563306127"/>
      </c:barChart>
      <c:catAx>
        <c:axId val="560367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none" spc="20" normalizeH="0" baseline="0">
                <a:solidFill>
                  <a:schemeClr val="bg1">
                    <a:lumMod val="25000"/>
                  </a:schemeClr>
                </a:solidFill>
                <a:latin typeface="Sitka Text" panose="02000505000000020004" pitchFamily="2" charset="0"/>
                <a:ea typeface="+mn-ea"/>
                <a:cs typeface="+mn-cs"/>
              </a:defRPr>
            </a:pPr>
            <a:endParaRPr lang="zh-TW"/>
          </a:p>
        </c:txPr>
        <c:crossAx val="563306127"/>
        <c:crosses val="autoZero"/>
        <c:auto val="1"/>
        <c:lblAlgn val="ctr"/>
        <c:lblOffset val="100"/>
        <c:noMultiLvlLbl val="0"/>
      </c:catAx>
      <c:valAx>
        <c:axId val="563306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cap="all" baseline="0">
                    <a:solidFill>
                      <a:schemeClr val="bg1">
                        <a:lumMod val="25000"/>
                      </a:schemeClr>
                    </a:solidFill>
                    <a:latin typeface="Sitka Text" panose="02000505000000020004" pitchFamily="2" charset="0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bg1">
                        <a:lumMod val="25000"/>
                      </a:schemeClr>
                    </a:solidFill>
                  </a:rPr>
                  <a:t>Numbers</a:t>
                </a:r>
                <a:endParaRPr lang="zh-TW">
                  <a:solidFill>
                    <a:schemeClr val="bg1">
                      <a:lumMod val="25000"/>
                    </a:scheme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cap="all" baseline="0">
                  <a:solidFill>
                    <a:schemeClr val="bg1">
                      <a:lumMod val="25000"/>
                    </a:schemeClr>
                  </a:solidFill>
                  <a:latin typeface="Sitka Text" panose="02000505000000020004" pitchFamily="2" charset="0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spc="20" baseline="0">
                <a:solidFill>
                  <a:schemeClr val="bg1">
                    <a:lumMod val="25000"/>
                  </a:schemeClr>
                </a:solidFill>
                <a:latin typeface="Sitka Text" panose="02000505000000020004" pitchFamily="2" charset="0"/>
                <a:ea typeface="+mn-ea"/>
                <a:cs typeface="+mn-cs"/>
              </a:defRPr>
            </a:pPr>
            <a:endParaRPr lang="zh-TW"/>
          </a:p>
        </c:txPr>
        <c:crossAx val="560367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>
                  <a:lumMod val="25000"/>
                </a:schemeClr>
              </a:solidFill>
              <a:latin typeface="Sitka Text" panose="02000505000000020004" pitchFamily="2" charset="0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Sitka Text" panose="02000505000000020004" pitchFamily="2" charset="0"/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>
  <p:cSld name="標題投影片">
    <p:bg>
      <p:bgPr>
        <a:solidFill>
          <a:srgbClr val="FFFFF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01601" y="0"/>
            <a:ext cx="12369802" cy="727834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4"/>
          <p:cNvSpPr txBox="1"/>
          <p:nvPr>
            <p:ph idx="10" type="dt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1" type="ftr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14"/>
          <p:cNvSpPr txBox="1"/>
          <p:nvPr>
            <p:ph type="ctrTitle"/>
          </p:nvPr>
        </p:nvSpPr>
        <p:spPr>
          <a:xfrm>
            <a:off x="1937410" y="1498109"/>
            <a:ext cx="8346915" cy="15749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4000"/>
              <a:buFont typeface="Arial"/>
              <a:buNone/>
              <a:defRPr sz="40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" type="subTitle"/>
          </p:nvPr>
        </p:nvSpPr>
        <p:spPr>
          <a:xfrm>
            <a:off x="1931505" y="3474545"/>
            <a:ext cx="8352820" cy="553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289A7"/>
              </a:buClr>
              <a:buSzPts val="2800"/>
              <a:buNone/>
              <a:defRPr sz="2800">
                <a:solidFill>
                  <a:srgbClr val="3289A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E4975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E4975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E4975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E4975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22" name="Google Shape;2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44338" y="1686969"/>
            <a:ext cx="540000" cy="59863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4"/>
          <p:cNvSpPr/>
          <p:nvPr/>
        </p:nvSpPr>
        <p:spPr>
          <a:xfrm>
            <a:off x="1826638" y="1498108"/>
            <a:ext cx="90000" cy="1574983"/>
          </a:xfrm>
          <a:prstGeom prst="rect">
            <a:avLst/>
          </a:prstGeom>
          <a:solidFill>
            <a:srgbClr val="F9B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4"/>
          <p:cNvSpPr/>
          <p:nvPr/>
        </p:nvSpPr>
        <p:spPr>
          <a:xfrm>
            <a:off x="1826638" y="3481088"/>
            <a:ext cx="90000" cy="540000"/>
          </a:xfrm>
          <a:prstGeom prst="rect">
            <a:avLst/>
          </a:prstGeom>
          <a:solidFill>
            <a:srgbClr val="FF4D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4"/>
          <p:cNvSpPr/>
          <p:nvPr/>
        </p:nvSpPr>
        <p:spPr>
          <a:xfrm>
            <a:off x="1826638" y="4249201"/>
            <a:ext cx="90000" cy="540000"/>
          </a:xfrm>
          <a:prstGeom prst="rect">
            <a:avLst/>
          </a:prstGeom>
          <a:solidFill>
            <a:srgbClr val="3071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4"/>
          <p:cNvSpPr txBox="1"/>
          <p:nvPr/>
        </p:nvSpPr>
        <p:spPr>
          <a:xfrm>
            <a:off x="1931505" y="4242658"/>
            <a:ext cx="8352820" cy="553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71B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02" y="6396088"/>
            <a:ext cx="643746" cy="410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>
  <p:cSld name="標題及內容">
    <p:bg>
      <p:bgPr>
        <a:solidFill>
          <a:srgbClr val="FFFFFF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idx="10" type="dt"/>
          </p:nvPr>
        </p:nvSpPr>
        <p:spPr>
          <a:xfrm>
            <a:off x="996208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1" type="ftr"/>
          </p:nvPr>
        </p:nvSpPr>
        <p:spPr>
          <a:xfrm>
            <a:off x="4196608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768608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5"/>
          <p:cNvSpPr txBox="1"/>
          <p:nvPr>
            <p:ph type="title"/>
          </p:nvPr>
        </p:nvSpPr>
        <p:spPr>
          <a:xfrm>
            <a:off x="996208" y="365130"/>
            <a:ext cx="10515600" cy="911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3200"/>
              <a:buFont typeface="Arial"/>
              <a:buNone/>
              <a:defRPr sz="32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/>
          <p:nvPr/>
        </p:nvSpPr>
        <p:spPr>
          <a:xfrm>
            <a:off x="694680" y="365127"/>
            <a:ext cx="72000" cy="911580"/>
          </a:xfrm>
          <a:prstGeom prst="rect">
            <a:avLst/>
          </a:prstGeom>
          <a:solidFill>
            <a:srgbClr val="F9B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5"/>
          <p:cNvSpPr/>
          <p:nvPr/>
        </p:nvSpPr>
        <p:spPr>
          <a:xfrm>
            <a:off x="458854" y="365129"/>
            <a:ext cx="72000" cy="911580"/>
          </a:xfrm>
          <a:prstGeom prst="rect">
            <a:avLst/>
          </a:prstGeom>
          <a:solidFill>
            <a:srgbClr val="3071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5"/>
          <p:cNvSpPr/>
          <p:nvPr/>
        </p:nvSpPr>
        <p:spPr>
          <a:xfrm>
            <a:off x="576767" y="365128"/>
            <a:ext cx="72000" cy="911580"/>
          </a:xfrm>
          <a:prstGeom prst="rect">
            <a:avLst/>
          </a:prstGeom>
          <a:solidFill>
            <a:srgbClr val="FF4D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85407" y="468460"/>
            <a:ext cx="540000" cy="598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97320" y="468460"/>
            <a:ext cx="540000" cy="598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02" y="6396088"/>
            <a:ext cx="643746" cy="41013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996208" y="1546167"/>
            <a:ext cx="10515600" cy="4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Arial"/>
              <a:buChar char="•"/>
              <a:defRPr sz="2400">
                <a:solidFill>
                  <a:srgbClr val="3A3A3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071B9"/>
              </a:buClr>
              <a:buSzPts val="2000"/>
              <a:buFont typeface="Arial"/>
              <a:buChar char="•"/>
              <a:defRPr sz="2000">
                <a:solidFill>
                  <a:srgbClr val="3071B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E4975"/>
              </a:buClr>
              <a:buSzPts val="1600"/>
              <a:buFont typeface="Arial"/>
              <a:buChar char="•"/>
              <a:defRPr sz="1600">
                <a:solidFill>
                  <a:srgbClr val="2E49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071B9"/>
              </a:buClr>
              <a:buSzPts val="1400"/>
              <a:buFont typeface="Arial"/>
              <a:buChar char="•"/>
              <a:defRPr sz="1400">
                <a:solidFill>
                  <a:srgbClr val="3071B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071B9"/>
              </a:buClr>
              <a:buSzPts val="1400"/>
              <a:buFont typeface="Arial"/>
              <a:buChar char="•"/>
              <a:defRPr sz="1400">
                <a:solidFill>
                  <a:srgbClr val="3071B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謝幕">
  <p:cSld name="謝幕">
    <p:bg>
      <p:bgPr>
        <a:solidFill>
          <a:srgbClr val="FFFFFF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idx="10" type="dt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16"/>
          <p:cNvSpPr txBox="1"/>
          <p:nvPr>
            <p:ph type="title"/>
          </p:nvPr>
        </p:nvSpPr>
        <p:spPr>
          <a:xfrm>
            <a:off x="2773360" y="1760480"/>
            <a:ext cx="6645280" cy="3337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7200"/>
              <a:buFont typeface="Arial"/>
              <a:buNone/>
              <a:defRPr sz="72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5" name="Google Shape;4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72000" y="1"/>
            <a:ext cx="720000" cy="79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0" y="1"/>
            <a:ext cx="720000" cy="79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72000" y="6059824"/>
            <a:ext cx="720000" cy="7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章節標題">
  <p:cSld name="1_章節標題"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idx="10" type="dt"/>
          </p:nvPr>
        </p:nvSpPr>
        <p:spPr>
          <a:xfrm>
            <a:off x="115064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1" type="ftr"/>
          </p:nvPr>
        </p:nvSpPr>
        <p:spPr>
          <a:xfrm>
            <a:off x="435104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2" type="sldNum"/>
          </p:nvPr>
        </p:nvSpPr>
        <p:spPr>
          <a:xfrm>
            <a:off x="892304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17"/>
          <p:cNvSpPr txBox="1"/>
          <p:nvPr>
            <p:ph type="title"/>
          </p:nvPr>
        </p:nvSpPr>
        <p:spPr>
          <a:xfrm>
            <a:off x="2496000" y="2221401"/>
            <a:ext cx="7200000" cy="2415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6000"/>
              <a:buFont typeface="Arial"/>
              <a:buNone/>
              <a:defRPr sz="60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" type="body"/>
          </p:nvPr>
        </p:nvSpPr>
        <p:spPr>
          <a:xfrm>
            <a:off x="2944586" y="5420020"/>
            <a:ext cx="6302828" cy="6541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EAF"/>
              </a:buClr>
              <a:buSzPts val="2000"/>
              <a:buNone/>
              <a:defRPr sz="2000">
                <a:solidFill>
                  <a:srgbClr val="466E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E4975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E4975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E4975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E4975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4" name="Google Shape;54;p17"/>
          <p:cNvGrpSpPr/>
          <p:nvPr/>
        </p:nvGrpSpPr>
        <p:grpSpPr>
          <a:xfrm>
            <a:off x="2496000" y="1813132"/>
            <a:ext cx="7200000" cy="3231737"/>
            <a:chOff x="2996881" y="1883973"/>
            <a:chExt cx="6111428" cy="3231737"/>
          </a:xfrm>
        </p:grpSpPr>
        <p:grpSp>
          <p:nvGrpSpPr>
            <p:cNvPr id="55" name="Google Shape;55;p17"/>
            <p:cNvGrpSpPr/>
            <p:nvPr/>
          </p:nvGrpSpPr>
          <p:grpSpPr>
            <a:xfrm>
              <a:off x="2996881" y="1883973"/>
              <a:ext cx="6111428" cy="623964"/>
              <a:chOff x="2996881" y="1883973"/>
              <a:chExt cx="6111428" cy="623964"/>
            </a:xfrm>
          </p:grpSpPr>
          <p:sp>
            <p:nvSpPr>
              <p:cNvPr id="56" name="Google Shape;56;p17"/>
              <p:cNvSpPr/>
              <p:nvPr/>
            </p:nvSpPr>
            <p:spPr>
              <a:xfrm rot="5400000">
                <a:off x="6052597" y="-1135738"/>
                <a:ext cx="36000" cy="6075425"/>
              </a:xfrm>
              <a:prstGeom prst="rect">
                <a:avLst/>
              </a:prstGeom>
              <a:solidFill>
                <a:srgbClr val="F9BE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17"/>
              <p:cNvSpPr/>
              <p:nvPr/>
            </p:nvSpPr>
            <p:spPr>
              <a:xfrm rot="10800000">
                <a:off x="2996881" y="1883973"/>
                <a:ext cx="36000" cy="623964"/>
              </a:xfrm>
              <a:prstGeom prst="rect">
                <a:avLst/>
              </a:prstGeom>
              <a:solidFill>
                <a:srgbClr val="F9BE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17"/>
              <p:cNvSpPr/>
              <p:nvPr/>
            </p:nvSpPr>
            <p:spPr>
              <a:xfrm rot="10800000">
                <a:off x="9072307" y="1883973"/>
                <a:ext cx="36000" cy="623964"/>
              </a:xfrm>
              <a:prstGeom prst="rect">
                <a:avLst/>
              </a:prstGeom>
              <a:solidFill>
                <a:srgbClr val="F9BE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" name="Google Shape;59;p17"/>
            <p:cNvGrpSpPr/>
            <p:nvPr/>
          </p:nvGrpSpPr>
          <p:grpSpPr>
            <a:xfrm>
              <a:off x="2996881" y="4491745"/>
              <a:ext cx="6111428" cy="623964"/>
              <a:chOff x="3032888" y="4691250"/>
              <a:chExt cx="6111428" cy="623964"/>
            </a:xfrm>
          </p:grpSpPr>
          <p:sp>
            <p:nvSpPr>
              <p:cNvPr id="60" name="Google Shape;60;p17"/>
              <p:cNvSpPr/>
              <p:nvPr/>
            </p:nvSpPr>
            <p:spPr>
              <a:xfrm rot="5400000">
                <a:off x="6088604" y="2259502"/>
                <a:ext cx="36000" cy="6075425"/>
              </a:xfrm>
              <a:prstGeom prst="rect">
                <a:avLst/>
              </a:prstGeom>
              <a:solidFill>
                <a:srgbClr val="F9BE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17"/>
              <p:cNvSpPr/>
              <p:nvPr/>
            </p:nvSpPr>
            <p:spPr>
              <a:xfrm rot="10800000">
                <a:off x="3032888" y="4691250"/>
                <a:ext cx="36000" cy="623964"/>
              </a:xfrm>
              <a:prstGeom prst="rect">
                <a:avLst/>
              </a:prstGeom>
              <a:solidFill>
                <a:srgbClr val="F9BE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17"/>
              <p:cNvSpPr/>
              <p:nvPr/>
            </p:nvSpPr>
            <p:spPr>
              <a:xfrm rot="10800000">
                <a:off x="9108314" y="4691250"/>
                <a:ext cx="36000" cy="623964"/>
              </a:xfrm>
              <a:prstGeom prst="rect">
                <a:avLst/>
              </a:prstGeom>
              <a:solidFill>
                <a:srgbClr val="F9BE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3" name="Google Shape;63;p17"/>
          <p:cNvSpPr/>
          <p:nvPr/>
        </p:nvSpPr>
        <p:spPr>
          <a:xfrm flipH="1">
            <a:off x="12083998" y="0"/>
            <a:ext cx="144000" cy="6858000"/>
          </a:xfrm>
          <a:prstGeom prst="rect">
            <a:avLst/>
          </a:prstGeom>
          <a:solidFill>
            <a:srgbClr val="FF4D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7"/>
          <p:cNvSpPr/>
          <p:nvPr/>
        </p:nvSpPr>
        <p:spPr>
          <a:xfrm>
            <a:off x="-50800" y="0"/>
            <a:ext cx="144000" cy="6858000"/>
          </a:xfrm>
          <a:prstGeom prst="rect">
            <a:avLst/>
          </a:prstGeom>
          <a:solidFill>
            <a:srgbClr val="3071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7702" y="6396088"/>
            <a:ext cx="643746" cy="410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兩個內容">
  <p:cSld name="1_兩個內容"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idx="1" type="body"/>
          </p:nvPr>
        </p:nvSpPr>
        <p:spPr>
          <a:xfrm>
            <a:off x="996208" y="1546167"/>
            <a:ext cx="5181600" cy="4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E4975"/>
              </a:buClr>
              <a:buSzPts val="2100"/>
              <a:buFont typeface="Arial"/>
              <a:buChar char="•"/>
              <a:defRPr>
                <a:solidFill>
                  <a:srgbClr val="2E49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EAF"/>
              </a:buClr>
              <a:buSzPts val="1800"/>
              <a:buFont typeface="Arial"/>
              <a:buChar char="•"/>
              <a:defRPr>
                <a:solidFill>
                  <a:srgbClr val="466EA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EAF"/>
              </a:buClr>
              <a:buSzPts val="1500"/>
              <a:buFont typeface="Arial"/>
              <a:buChar char="•"/>
              <a:defRPr>
                <a:solidFill>
                  <a:srgbClr val="466EA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EAF"/>
              </a:buClr>
              <a:buSzPts val="1350"/>
              <a:buFont typeface="Arial"/>
              <a:buChar char="•"/>
              <a:defRPr>
                <a:solidFill>
                  <a:srgbClr val="466EA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EAF"/>
              </a:buClr>
              <a:buSzPts val="1350"/>
              <a:buFont typeface="Arial"/>
              <a:buChar char="•"/>
              <a:defRPr>
                <a:solidFill>
                  <a:srgbClr val="466EA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2" type="body"/>
          </p:nvPr>
        </p:nvSpPr>
        <p:spPr>
          <a:xfrm>
            <a:off x="6330208" y="1546167"/>
            <a:ext cx="5181600" cy="4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E4975"/>
              </a:buClr>
              <a:buSzPts val="2100"/>
              <a:buFont typeface="Arial"/>
              <a:buChar char="•"/>
              <a:defRPr sz="2100">
                <a:solidFill>
                  <a:srgbClr val="2E49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EAF"/>
              </a:buClr>
              <a:buSzPts val="1800"/>
              <a:buFont typeface="Arial"/>
              <a:buChar char="•"/>
              <a:defRPr>
                <a:solidFill>
                  <a:srgbClr val="466EA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EAF"/>
              </a:buClr>
              <a:buSzPts val="1500"/>
              <a:buFont typeface="Arial"/>
              <a:buChar char="•"/>
              <a:defRPr>
                <a:solidFill>
                  <a:srgbClr val="466EA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EAF"/>
              </a:buClr>
              <a:buSzPts val="1350"/>
              <a:buFont typeface="Arial"/>
              <a:buChar char="•"/>
              <a:defRPr>
                <a:solidFill>
                  <a:srgbClr val="466EA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EAF"/>
              </a:buClr>
              <a:buSzPts val="1350"/>
              <a:buFont typeface="Arial"/>
              <a:buChar char="•"/>
              <a:defRPr>
                <a:solidFill>
                  <a:srgbClr val="466EA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996208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196608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768608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8"/>
          <p:cNvSpPr txBox="1"/>
          <p:nvPr>
            <p:ph type="title"/>
          </p:nvPr>
        </p:nvSpPr>
        <p:spPr>
          <a:xfrm>
            <a:off x="996208" y="365130"/>
            <a:ext cx="10515600" cy="911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3200"/>
              <a:buFont typeface="Arial"/>
              <a:buNone/>
              <a:defRPr b="1" sz="32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/>
        </p:nvSpPr>
        <p:spPr>
          <a:xfrm>
            <a:off x="996208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97A2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8"/>
          <p:cNvSpPr txBox="1"/>
          <p:nvPr/>
        </p:nvSpPr>
        <p:spPr>
          <a:xfrm>
            <a:off x="8768608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97A2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8"/>
          <p:cNvSpPr/>
          <p:nvPr/>
        </p:nvSpPr>
        <p:spPr>
          <a:xfrm>
            <a:off x="694680" y="365127"/>
            <a:ext cx="72000" cy="911580"/>
          </a:xfrm>
          <a:prstGeom prst="rect">
            <a:avLst/>
          </a:prstGeom>
          <a:solidFill>
            <a:srgbClr val="F9B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8"/>
          <p:cNvSpPr/>
          <p:nvPr/>
        </p:nvSpPr>
        <p:spPr>
          <a:xfrm>
            <a:off x="458854" y="365129"/>
            <a:ext cx="72000" cy="911580"/>
          </a:xfrm>
          <a:prstGeom prst="rect">
            <a:avLst/>
          </a:prstGeom>
          <a:solidFill>
            <a:srgbClr val="3071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8"/>
          <p:cNvSpPr/>
          <p:nvPr/>
        </p:nvSpPr>
        <p:spPr>
          <a:xfrm>
            <a:off x="576767" y="365128"/>
            <a:ext cx="72000" cy="911580"/>
          </a:xfrm>
          <a:prstGeom prst="rect">
            <a:avLst/>
          </a:prstGeom>
          <a:solidFill>
            <a:srgbClr val="FF4D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85407" y="468460"/>
            <a:ext cx="540000" cy="598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97320" y="468460"/>
            <a:ext cx="540000" cy="598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02" y="6396088"/>
            <a:ext cx="643746" cy="410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完全空白">
  <p:cSld name="完全空白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idx="10" type="dt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1" type="ftr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19"/>
          <p:cNvSpPr/>
          <p:nvPr/>
        </p:nvSpPr>
        <p:spPr>
          <a:xfrm flipH="1">
            <a:off x="12083998" y="0"/>
            <a:ext cx="144000" cy="6858000"/>
          </a:xfrm>
          <a:prstGeom prst="rect">
            <a:avLst/>
          </a:prstGeom>
          <a:solidFill>
            <a:srgbClr val="FF4D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9"/>
          <p:cNvSpPr/>
          <p:nvPr/>
        </p:nvSpPr>
        <p:spPr>
          <a:xfrm>
            <a:off x="-50800" y="0"/>
            <a:ext cx="144000" cy="6858000"/>
          </a:xfrm>
          <a:prstGeom prst="rect">
            <a:avLst/>
          </a:prstGeom>
          <a:solidFill>
            <a:srgbClr val="3071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謝幕">
  <p:cSld name="1_謝幕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idx="10" type="dt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1" type="ftr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20"/>
          <p:cNvSpPr txBox="1"/>
          <p:nvPr>
            <p:ph type="title"/>
          </p:nvPr>
        </p:nvSpPr>
        <p:spPr>
          <a:xfrm>
            <a:off x="2773361" y="293480"/>
            <a:ext cx="6645280" cy="1826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5400"/>
              <a:buFont typeface="Arial"/>
              <a:buNone/>
              <a:defRPr sz="54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2" name="Google Shape;9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52201" y="1675989"/>
            <a:ext cx="1260000" cy="1396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579800" y="1675989"/>
            <a:ext cx="1260000" cy="139680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/>
          <p:cNvSpPr/>
          <p:nvPr/>
        </p:nvSpPr>
        <p:spPr>
          <a:xfrm rot="5400000">
            <a:off x="6005427" y="-6096002"/>
            <a:ext cx="181144" cy="12192002"/>
          </a:xfrm>
          <a:prstGeom prst="rect">
            <a:avLst/>
          </a:prstGeom>
          <a:solidFill>
            <a:srgbClr val="F9B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0"/>
          <p:cNvSpPr/>
          <p:nvPr/>
        </p:nvSpPr>
        <p:spPr>
          <a:xfrm rot="5400000">
            <a:off x="6024822" y="781394"/>
            <a:ext cx="142353" cy="12192002"/>
          </a:xfrm>
          <a:prstGeom prst="rect">
            <a:avLst/>
          </a:prstGeom>
          <a:solidFill>
            <a:srgbClr val="F9B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IIC Lab" id="96" name="Google Shape;9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1137" y="1642719"/>
            <a:ext cx="7568010" cy="1463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4975"/>
              </a:buClr>
              <a:buSzPts val="3300"/>
              <a:buFont typeface="Arial"/>
              <a:buNone/>
              <a:defRPr b="1" i="0" sz="3300" u="none" cap="none" strike="noStrike">
                <a:solidFill>
                  <a:srgbClr val="2E49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EAF"/>
              </a:buClr>
              <a:buSzPts val="2100"/>
              <a:buFont typeface="Noto Sans Symbols"/>
              <a:buChar char="◆"/>
              <a:defRPr b="0" i="0" sz="2100" u="none" cap="none" strike="noStrike">
                <a:solidFill>
                  <a:srgbClr val="466EA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E497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E49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E4975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2E49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E4975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rgbClr val="2E49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E4975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rgbClr val="2E49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type="ctrTitle"/>
          </p:nvPr>
        </p:nvSpPr>
        <p:spPr>
          <a:xfrm>
            <a:off x="1937410" y="1498109"/>
            <a:ext cx="8943950" cy="15749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EE 655000 Machine Learning</a:t>
            </a:r>
            <a:br>
              <a:rPr lang="en-US" sz="3600"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latin typeface="Arial"/>
                <a:ea typeface="Arial"/>
                <a:cs typeface="Arial"/>
                <a:sym typeface="Arial"/>
              </a:rPr>
              <a:t>Final Project Proposal - </a:t>
            </a:r>
            <a:r>
              <a:rPr lang="en-US" sz="2800"/>
              <a:t>排煙脫硫警示預測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 txBox="1"/>
          <p:nvPr>
            <p:ph idx="1" type="subTitle"/>
          </p:nvPr>
        </p:nvSpPr>
        <p:spPr>
          <a:xfrm>
            <a:off x="1931505" y="3474545"/>
            <a:ext cx="8352820" cy="553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7BA4"/>
              </a:buClr>
              <a:buSzPts val="1800"/>
              <a:buNone/>
            </a:pPr>
            <a:r>
              <a:rPr b="1" lang="en-US" sz="1800">
                <a:solidFill>
                  <a:srgbClr val="377BA4"/>
                </a:solidFill>
                <a:latin typeface="Arial"/>
                <a:ea typeface="Arial"/>
                <a:cs typeface="Arial"/>
                <a:sym typeface="Arial"/>
              </a:rPr>
              <a:t>108061806 簡婉軒, 108061892 Shreya Upadhyay,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77BA4"/>
              </a:buClr>
              <a:buSzPts val="1800"/>
              <a:buNone/>
            </a:pPr>
            <a:r>
              <a:rPr b="1" lang="en-US" sz="1800">
                <a:solidFill>
                  <a:srgbClr val="377BA4"/>
                </a:solidFill>
                <a:latin typeface="Arial"/>
                <a:ea typeface="Arial"/>
                <a:cs typeface="Arial"/>
                <a:sym typeface="Arial"/>
              </a:rPr>
              <a:t>109061804 邱信豪, 109061520 陳俊宇</a:t>
            </a:r>
            <a:endParaRPr b="1" sz="1800">
              <a:solidFill>
                <a:srgbClr val="377B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1931505" y="4264508"/>
            <a:ext cx="9024670" cy="553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A3A3A"/>
                </a:solidFill>
                <a:latin typeface="Calibri"/>
                <a:ea typeface="Calibri"/>
                <a:cs typeface="Calibri"/>
                <a:sym typeface="Calibri"/>
              </a:rPr>
              <a:t>Behavior Informatics and Interaction Computation Lab, </a:t>
            </a:r>
            <a:r>
              <a:rPr b="0" i="1" lang="en-US" sz="1800" u="none" cap="none" strike="noStrike">
                <a:solidFill>
                  <a:srgbClr val="3A3A3A"/>
                </a:solidFill>
                <a:latin typeface="Calibri"/>
                <a:ea typeface="Calibri"/>
                <a:cs typeface="Calibri"/>
                <a:sym typeface="Calibri"/>
              </a:rPr>
              <a:t>National Tsing Huan University, Taiwan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3912" y="4130733"/>
            <a:ext cx="3794867" cy="274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23374" y="4130733"/>
            <a:ext cx="3794867" cy="274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89619" y="1469448"/>
            <a:ext cx="3660870" cy="274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33912" y="1469447"/>
            <a:ext cx="3794867" cy="27431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0"/>
          <p:cNvSpPr txBox="1"/>
          <p:nvPr>
            <p:ph type="title"/>
          </p:nvPr>
        </p:nvSpPr>
        <p:spPr>
          <a:xfrm>
            <a:off x="996208" y="365130"/>
            <a:ext cx="10515600" cy="911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3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Baselines – DL based model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0"/>
          <p:cNvSpPr txBox="1"/>
          <p:nvPr>
            <p:ph idx="1" type="body"/>
          </p:nvPr>
        </p:nvSpPr>
        <p:spPr>
          <a:xfrm>
            <a:off x="996208" y="1099771"/>
            <a:ext cx="10515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42" lvl="0" marL="17144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</a:pPr>
            <a:r>
              <a:rPr lang="en-US"/>
              <a:t>The learning curves:</a:t>
            </a:r>
            <a:endParaRPr/>
          </a:p>
        </p:txBody>
      </p:sp>
      <p:sp>
        <p:nvSpPr>
          <p:cNvPr id="202" name="Google Shape;202;p10"/>
          <p:cNvSpPr txBox="1"/>
          <p:nvPr/>
        </p:nvSpPr>
        <p:spPr>
          <a:xfrm>
            <a:off x="1575510" y="2656380"/>
            <a:ext cx="13906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171717"/>
                </a:solidFill>
                <a:latin typeface="Calibri"/>
                <a:ea typeface="Calibri"/>
                <a:cs typeface="Calibri"/>
                <a:sym typeface="Calibri"/>
              </a:rPr>
              <a:t>normalized</a:t>
            </a:r>
            <a:endParaRPr/>
          </a:p>
        </p:txBody>
      </p:sp>
      <p:sp>
        <p:nvSpPr>
          <p:cNvPr id="203" name="Google Shape;203;p10"/>
          <p:cNvSpPr txBox="1"/>
          <p:nvPr/>
        </p:nvSpPr>
        <p:spPr>
          <a:xfrm>
            <a:off x="1595965" y="5111899"/>
            <a:ext cx="139065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171717"/>
                </a:solidFill>
                <a:latin typeface="Calibri"/>
                <a:ea typeface="Calibri"/>
                <a:cs typeface="Calibri"/>
                <a:sym typeface="Calibri"/>
              </a:rPr>
              <a:t>Normalized + upsampling</a:t>
            </a:r>
            <a:endParaRPr b="0" i="0" sz="1800" u="none" cap="none" strike="noStrike">
              <a:solidFill>
                <a:srgbClr val="17171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"/>
          <p:cNvSpPr txBox="1"/>
          <p:nvPr>
            <p:ph type="title"/>
          </p:nvPr>
        </p:nvSpPr>
        <p:spPr>
          <a:xfrm>
            <a:off x="996208" y="365130"/>
            <a:ext cx="10515600" cy="911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3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Future work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1"/>
          <p:cNvSpPr txBox="1"/>
          <p:nvPr>
            <p:ph idx="1" type="body"/>
          </p:nvPr>
        </p:nvSpPr>
        <p:spPr>
          <a:xfrm>
            <a:off x="996208" y="1546167"/>
            <a:ext cx="10515600" cy="4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42" lvl="0" marL="17144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</a:pPr>
            <a:r>
              <a:rPr lang="en-US"/>
              <a:t>Focus on the ML base model.</a:t>
            </a:r>
            <a:endParaRPr/>
          </a:p>
          <a:p>
            <a:pPr indent="-171442" lvl="1" marL="514325" rtl="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071B9"/>
              </a:buClr>
              <a:buSzPts val="2000"/>
              <a:buChar char="•"/>
            </a:pPr>
            <a:r>
              <a:rPr lang="en-US"/>
              <a:t>To do: XGBoost, Logistic regression, Decision tree, LDA, …</a:t>
            </a:r>
            <a:endParaRPr/>
          </a:p>
          <a:p>
            <a:pPr indent="-171442" lvl="1" marL="514325" rtl="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071B9"/>
              </a:buClr>
              <a:buSzPts val="2000"/>
              <a:buChar char="•"/>
            </a:pPr>
            <a:r>
              <a:rPr lang="en-US"/>
              <a:t>Try other preprocessing methods. </a:t>
            </a:r>
            <a:endParaRPr/>
          </a:p>
          <a:p>
            <a:pPr indent="-171442" lvl="1" marL="514325" rtl="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071B9"/>
              </a:buClr>
              <a:buSzPts val="2000"/>
              <a:buChar char="•"/>
            </a:pPr>
            <a:r>
              <a:rPr lang="en-US"/>
              <a:t>Use the voting, stack method to ensemble models.</a:t>
            </a:r>
            <a:endParaRPr/>
          </a:p>
          <a:p>
            <a:pPr indent="-44442" lvl="1" marL="514325" rtl="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071B9"/>
              </a:buClr>
              <a:buSzPts val="2000"/>
              <a:buNone/>
            </a:pPr>
            <a:r>
              <a:t/>
            </a:r>
            <a:endParaRPr/>
          </a:p>
          <a:p>
            <a:pPr indent="-44442" lvl="1" marL="514325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071B9"/>
              </a:buClr>
              <a:buSzPts val="2000"/>
              <a:buNone/>
            </a:pPr>
            <a:r>
              <a:t/>
            </a:r>
            <a:endParaRPr/>
          </a:p>
          <a:p>
            <a:pPr indent="-19041" lvl="0" marL="171442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"/>
          <p:cNvSpPr txBox="1"/>
          <p:nvPr>
            <p:ph type="title"/>
          </p:nvPr>
        </p:nvSpPr>
        <p:spPr>
          <a:xfrm>
            <a:off x="2773360" y="1760480"/>
            <a:ext cx="6645280" cy="3337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7200"/>
              <a:buFont typeface="Arial"/>
              <a:buNone/>
            </a:pPr>
            <a:r>
              <a:rPr lang="en-US"/>
              <a:t>Thanks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>
            <p:ph type="title"/>
          </p:nvPr>
        </p:nvSpPr>
        <p:spPr>
          <a:xfrm>
            <a:off x="996208" y="365130"/>
            <a:ext cx="10515600" cy="911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3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Outline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>
            <p:ph idx="1" type="body"/>
          </p:nvPr>
        </p:nvSpPr>
        <p:spPr>
          <a:xfrm>
            <a:off x="996208" y="1546167"/>
            <a:ext cx="10515600" cy="4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42" lvl="0" marL="17144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</a:pPr>
            <a:r>
              <a:rPr lang="en-US"/>
              <a:t>Data Description</a:t>
            </a:r>
            <a:endParaRPr/>
          </a:p>
          <a:p>
            <a:pPr indent="-171442" lvl="0" marL="171442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</a:pPr>
            <a:r>
              <a:rPr lang="en-US"/>
              <a:t>Framework</a:t>
            </a:r>
            <a:endParaRPr/>
          </a:p>
          <a:p>
            <a:pPr indent="-171442" lvl="0" marL="171442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</a:pPr>
            <a:r>
              <a:rPr lang="en-US"/>
              <a:t>Data Preprocessing</a:t>
            </a:r>
            <a:endParaRPr/>
          </a:p>
          <a:p>
            <a:pPr indent="-171442" lvl="0" marL="171442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</a:pPr>
            <a:r>
              <a:rPr lang="en-US"/>
              <a:t>Methodology</a:t>
            </a:r>
            <a:endParaRPr/>
          </a:p>
          <a:p>
            <a:pPr indent="-171442" lvl="1" marL="514325" rtl="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071B9"/>
              </a:buClr>
              <a:buSzPts val="2000"/>
              <a:buChar char="•"/>
            </a:pPr>
            <a:r>
              <a:rPr lang="en-US"/>
              <a:t>Machine learning based</a:t>
            </a:r>
            <a:endParaRPr/>
          </a:p>
          <a:p>
            <a:pPr indent="-171442" lvl="1" marL="514325" rtl="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071B9"/>
              </a:buClr>
              <a:buSzPts val="2000"/>
              <a:buChar char="•"/>
            </a:pPr>
            <a:r>
              <a:rPr lang="en-US"/>
              <a:t>Deep learning based</a:t>
            </a:r>
            <a:endParaRPr/>
          </a:p>
          <a:p>
            <a:pPr indent="-171442" lvl="0" marL="171442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</a:pPr>
            <a:r>
              <a:rPr lang="en-US"/>
              <a:t>Future work</a:t>
            </a:r>
            <a:endParaRPr/>
          </a:p>
          <a:p>
            <a:pPr indent="-19041" lvl="0" marL="171442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996208" y="365130"/>
            <a:ext cx="10515600" cy="911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3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Description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996208" y="1546167"/>
            <a:ext cx="10515600" cy="4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42" lvl="0" marL="17144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</a:pPr>
            <a:r>
              <a:rPr lang="en-US"/>
              <a:t>Dataset Description</a:t>
            </a:r>
            <a:endParaRPr/>
          </a:p>
          <a:p>
            <a:pPr indent="-171442" lvl="1" marL="514325" rtl="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071B9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dataset contains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25 measurement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and sampling variables recorded from fuel gas desulfurization equipment (FGD), which is an equipment operating process data with desulfurization results as labels. </a:t>
            </a:r>
            <a:endParaRPr/>
          </a:p>
          <a:p>
            <a:pPr indent="-171442" lvl="1" marL="514325" rtl="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071B9"/>
              </a:buClr>
              <a:buSzPts val="2000"/>
              <a:buChar char="•"/>
            </a:pPr>
            <a:r>
              <a:rPr lang="en-US"/>
              <a:t>Training set: 20621 samples.</a:t>
            </a:r>
            <a:endParaRPr/>
          </a:p>
          <a:p>
            <a:pPr indent="-171442" lvl="1" marL="514325" rtl="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071B9"/>
              </a:buClr>
              <a:buSzPts val="2000"/>
              <a:buChar char="•"/>
            </a:pPr>
            <a:r>
              <a:rPr lang="en-US"/>
              <a:t>Testing set: 500 samples</a:t>
            </a:r>
            <a:endParaRPr/>
          </a:p>
          <a:p>
            <a:pPr indent="-19041" lvl="0" marL="171442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41" lvl="0" marL="171442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graphicFrame>
        <p:nvGraphicFramePr>
          <p:cNvPr id="117" name="Google Shape;117;p3"/>
          <p:cNvGraphicFramePr/>
          <p:nvPr/>
        </p:nvGraphicFramePr>
        <p:xfrm>
          <a:off x="5031808" y="3429000"/>
          <a:ext cx="6480000" cy="2880000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996208" y="365130"/>
            <a:ext cx="10515600" cy="911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3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Framework – ML based model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996208" y="1495425"/>
            <a:ext cx="10515600" cy="4228612"/>
          </a:xfrm>
          <a:prstGeom prst="rect">
            <a:avLst/>
          </a:prstGeom>
          <a:solidFill>
            <a:srgbClr val="D1E1F3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2982487" y="2181424"/>
            <a:ext cx="1296925" cy="552893"/>
          </a:xfrm>
          <a:prstGeom prst="roundRect">
            <a:avLst>
              <a:gd fmla="val 16667" name="adj"/>
            </a:avLst>
          </a:prstGeom>
          <a:solidFill>
            <a:srgbClr val="FFE7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data </a:t>
            </a:r>
            <a:endParaRPr/>
          </a:p>
        </p:txBody>
      </p:sp>
      <p:sp>
        <p:nvSpPr>
          <p:cNvPr id="125" name="Google Shape;125;p4"/>
          <p:cNvSpPr/>
          <p:nvPr/>
        </p:nvSpPr>
        <p:spPr>
          <a:xfrm>
            <a:off x="8766069" y="3619969"/>
            <a:ext cx="1296925" cy="552893"/>
          </a:xfrm>
          <a:prstGeom prst="roundRect">
            <a:avLst>
              <a:gd fmla="val 16667" name="adj"/>
            </a:avLst>
          </a:prstGeom>
          <a:solidFill>
            <a:srgbClr val="FFE7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7112783" y="3619969"/>
            <a:ext cx="1296925" cy="552893"/>
          </a:xfrm>
          <a:prstGeom prst="roundRect">
            <a:avLst>
              <a:gd fmla="val 16667" name="adj"/>
            </a:avLst>
          </a:prstGeom>
          <a:solidFill>
            <a:srgbClr val="FFE7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</a:t>
            </a:r>
            <a:endParaRPr/>
          </a:p>
        </p:txBody>
      </p:sp>
      <p:sp>
        <p:nvSpPr>
          <p:cNvPr id="127" name="Google Shape;127;p4"/>
          <p:cNvSpPr/>
          <p:nvPr/>
        </p:nvSpPr>
        <p:spPr>
          <a:xfrm>
            <a:off x="5459496" y="3619969"/>
            <a:ext cx="1296925" cy="552893"/>
          </a:xfrm>
          <a:prstGeom prst="roundRect">
            <a:avLst>
              <a:gd fmla="val 16667" name="adj"/>
            </a:avLst>
          </a:prstGeom>
          <a:solidFill>
            <a:srgbClr val="FFE7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SVM </a:t>
            </a:r>
            <a:endParaRPr/>
          </a:p>
        </p:txBody>
      </p:sp>
      <p:sp>
        <p:nvSpPr>
          <p:cNvPr id="128" name="Google Shape;128;p4"/>
          <p:cNvSpPr/>
          <p:nvPr/>
        </p:nvSpPr>
        <p:spPr>
          <a:xfrm>
            <a:off x="4626038" y="1864022"/>
            <a:ext cx="1627970" cy="1187696"/>
          </a:xfrm>
          <a:prstGeom prst="roundRect">
            <a:avLst>
              <a:gd fmla="val 16667" name="adj"/>
            </a:avLst>
          </a:prstGeom>
          <a:solidFill>
            <a:srgbClr val="FFE7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normalization + up-sampling</a:t>
            </a:r>
            <a:endParaRPr/>
          </a:p>
        </p:txBody>
      </p:sp>
      <p:sp>
        <p:nvSpPr>
          <p:cNvPr id="129" name="Google Shape;129;p4"/>
          <p:cNvSpPr/>
          <p:nvPr/>
        </p:nvSpPr>
        <p:spPr>
          <a:xfrm>
            <a:off x="6947260" y="1990300"/>
            <a:ext cx="1627970" cy="935141"/>
          </a:xfrm>
          <a:prstGeom prst="roundRect">
            <a:avLst>
              <a:gd fmla="val 16667" name="adj"/>
            </a:avLst>
          </a:prstGeom>
          <a:solidFill>
            <a:srgbClr val="FFE7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Ranking and selection</a:t>
            </a:r>
            <a:endParaRPr/>
          </a:p>
        </p:txBody>
      </p:sp>
      <p:sp>
        <p:nvSpPr>
          <p:cNvPr id="130" name="Google Shape;130;p4"/>
          <p:cNvSpPr/>
          <p:nvPr/>
        </p:nvSpPr>
        <p:spPr>
          <a:xfrm>
            <a:off x="1272734" y="5932842"/>
            <a:ext cx="1296925" cy="552893"/>
          </a:xfrm>
          <a:prstGeom prst="roundRect">
            <a:avLst>
              <a:gd fmla="val 16667" name="adj"/>
            </a:avLst>
          </a:prstGeom>
          <a:solidFill>
            <a:srgbClr val="FFB19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data </a:t>
            </a:r>
            <a:endParaRPr/>
          </a:p>
        </p:txBody>
      </p:sp>
      <p:sp>
        <p:nvSpPr>
          <p:cNvPr id="131" name="Google Shape;131;p4"/>
          <p:cNvSpPr/>
          <p:nvPr/>
        </p:nvSpPr>
        <p:spPr>
          <a:xfrm>
            <a:off x="9260693" y="4741112"/>
            <a:ext cx="1296925" cy="552893"/>
          </a:xfrm>
          <a:prstGeom prst="roundRect">
            <a:avLst>
              <a:gd fmla="val 16667" name="adj"/>
            </a:avLst>
          </a:prstGeom>
          <a:solidFill>
            <a:srgbClr val="FFE7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Predicted values </a:t>
            </a:r>
            <a:endParaRPr/>
          </a:p>
        </p:txBody>
      </p:sp>
      <p:sp>
        <p:nvSpPr>
          <p:cNvPr id="132" name="Google Shape;132;p4"/>
          <p:cNvSpPr/>
          <p:nvPr/>
        </p:nvSpPr>
        <p:spPr>
          <a:xfrm>
            <a:off x="6756421" y="4741112"/>
            <a:ext cx="2009648" cy="552893"/>
          </a:xfrm>
          <a:prstGeom prst="roundRect">
            <a:avLst>
              <a:gd fmla="val 16667" name="adj"/>
            </a:avLst>
          </a:prstGeom>
          <a:solidFill>
            <a:srgbClr val="FFE7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Stacking / voting classifier</a:t>
            </a:r>
            <a:endParaRPr/>
          </a:p>
        </p:txBody>
      </p:sp>
      <p:sp>
        <p:nvSpPr>
          <p:cNvPr id="133" name="Google Shape;133;p4"/>
          <p:cNvSpPr txBox="1"/>
          <p:nvPr/>
        </p:nvSpPr>
        <p:spPr>
          <a:xfrm>
            <a:off x="7994924" y="5724037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7112783" y="5932842"/>
            <a:ext cx="1296925" cy="552893"/>
          </a:xfrm>
          <a:prstGeom prst="roundRect">
            <a:avLst>
              <a:gd fmla="val 16667" name="adj"/>
            </a:avLst>
          </a:prstGeom>
          <a:solidFill>
            <a:srgbClr val="FFB19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Trained model </a:t>
            </a:r>
            <a:endParaRPr/>
          </a:p>
        </p:txBody>
      </p:sp>
      <p:sp>
        <p:nvSpPr>
          <p:cNvPr id="135" name="Google Shape;135;p4"/>
          <p:cNvSpPr/>
          <p:nvPr/>
        </p:nvSpPr>
        <p:spPr>
          <a:xfrm>
            <a:off x="1272734" y="3619969"/>
            <a:ext cx="1296925" cy="552893"/>
          </a:xfrm>
          <a:prstGeom prst="roundRect">
            <a:avLst>
              <a:gd fmla="val 16667" name="adj"/>
            </a:avLst>
          </a:prstGeom>
          <a:solidFill>
            <a:srgbClr val="FFE7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data </a:t>
            </a:r>
            <a:endParaRPr/>
          </a:p>
        </p:txBody>
      </p:sp>
      <p:sp>
        <p:nvSpPr>
          <p:cNvPr id="136" name="Google Shape;136;p4"/>
          <p:cNvSpPr txBox="1"/>
          <p:nvPr/>
        </p:nvSpPr>
        <p:spPr>
          <a:xfrm>
            <a:off x="3333008" y="1706872"/>
            <a:ext cx="5613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90%</a:t>
            </a:r>
            <a:endParaRPr/>
          </a:p>
        </p:txBody>
      </p:sp>
      <p:sp>
        <p:nvSpPr>
          <p:cNvPr id="137" name="Google Shape;137;p4"/>
          <p:cNvSpPr/>
          <p:nvPr/>
        </p:nvSpPr>
        <p:spPr>
          <a:xfrm>
            <a:off x="2982487" y="4741112"/>
            <a:ext cx="1296925" cy="552893"/>
          </a:xfrm>
          <a:prstGeom prst="roundRect">
            <a:avLst>
              <a:gd fmla="val 16667" name="adj"/>
            </a:avLst>
          </a:prstGeom>
          <a:solidFill>
            <a:srgbClr val="FFE7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 data </a:t>
            </a:r>
            <a:endParaRPr/>
          </a:p>
        </p:txBody>
      </p:sp>
      <p:cxnSp>
        <p:nvCxnSpPr>
          <p:cNvPr id="138" name="Google Shape;138;p4"/>
          <p:cNvCxnSpPr>
            <a:stCxn id="124" idx="3"/>
            <a:endCxn id="128" idx="1"/>
          </p:cNvCxnSpPr>
          <p:nvPr/>
        </p:nvCxnSpPr>
        <p:spPr>
          <a:xfrm>
            <a:off x="4279412" y="2457871"/>
            <a:ext cx="346500" cy="0"/>
          </a:xfrm>
          <a:prstGeom prst="straightConnector1">
            <a:avLst/>
          </a:prstGeom>
          <a:noFill/>
          <a:ln cap="flat" cmpd="sng" w="190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9" name="Google Shape;139;p4"/>
          <p:cNvCxnSpPr>
            <a:stCxn id="128" idx="3"/>
            <a:endCxn id="129" idx="1"/>
          </p:cNvCxnSpPr>
          <p:nvPr/>
        </p:nvCxnSpPr>
        <p:spPr>
          <a:xfrm>
            <a:off x="6254008" y="2457870"/>
            <a:ext cx="693300" cy="0"/>
          </a:xfrm>
          <a:prstGeom prst="straightConnector1">
            <a:avLst/>
          </a:prstGeom>
          <a:noFill/>
          <a:ln cap="flat" cmpd="sng" w="190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0" name="Google Shape;140;p4"/>
          <p:cNvCxnSpPr>
            <a:stCxn id="129" idx="2"/>
            <a:endCxn id="127" idx="0"/>
          </p:cNvCxnSpPr>
          <p:nvPr/>
        </p:nvCxnSpPr>
        <p:spPr>
          <a:xfrm flipH="1">
            <a:off x="6107945" y="2925441"/>
            <a:ext cx="1653300" cy="694500"/>
          </a:xfrm>
          <a:prstGeom prst="straightConnector1">
            <a:avLst/>
          </a:prstGeom>
          <a:noFill/>
          <a:ln cap="flat" cmpd="sng" w="190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" name="Google Shape;141;p4"/>
          <p:cNvCxnSpPr>
            <a:stCxn id="129" idx="2"/>
            <a:endCxn id="126" idx="0"/>
          </p:cNvCxnSpPr>
          <p:nvPr/>
        </p:nvCxnSpPr>
        <p:spPr>
          <a:xfrm>
            <a:off x="7761245" y="2925441"/>
            <a:ext cx="0" cy="694500"/>
          </a:xfrm>
          <a:prstGeom prst="straightConnector1">
            <a:avLst/>
          </a:prstGeom>
          <a:noFill/>
          <a:ln cap="flat" cmpd="sng" w="190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2" name="Google Shape;142;p4"/>
          <p:cNvCxnSpPr>
            <a:stCxn id="129" idx="2"/>
            <a:endCxn id="125" idx="0"/>
          </p:cNvCxnSpPr>
          <p:nvPr/>
        </p:nvCxnSpPr>
        <p:spPr>
          <a:xfrm>
            <a:off x="7761245" y="2925441"/>
            <a:ext cx="1653300" cy="694500"/>
          </a:xfrm>
          <a:prstGeom prst="straightConnector1">
            <a:avLst/>
          </a:prstGeom>
          <a:noFill/>
          <a:ln cap="flat" cmpd="sng" w="190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" name="Google Shape;143;p4"/>
          <p:cNvCxnSpPr>
            <a:stCxn id="127" idx="2"/>
            <a:endCxn id="132" idx="0"/>
          </p:cNvCxnSpPr>
          <p:nvPr/>
        </p:nvCxnSpPr>
        <p:spPr>
          <a:xfrm>
            <a:off x="6107959" y="4172862"/>
            <a:ext cx="1653300" cy="568200"/>
          </a:xfrm>
          <a:prstGeom prst="straightConnector1">
            <a:avLst/>
          </a:prstGeom>
          <a:noFill/>
          <a:ln cap="flat" cmpd="sng" w="190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4" name="Google Shape;144;p4"/>
          <p:cNvCxnSpPr>
            <a:stCxn id="126" idx="2"/>
            <a:endCxn id="132" idx="0"/>
          </p:cNvCxnSpPr>
          <p:nvPr/>
        </p:nvCxnSpPr>
        <p:spPr>
          <a:xfrm>
            <a:off x="7761245" y="4172862"/>
            <a:ext cx="0" cy="568200"/>
          </a:xfrm>
          <a:prstGeom prst="straightConnector1">
            <a:avLst/>
          </a:prstGeom>
          <a:noFill/>
          <a:ln cap="flat" cmpd="sng" w="190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5" name="Google Shape;145;p4"/>
          <p:cNvCxnSpPr>
            <a:stCxn id="125" idx="2"/>
            <a:endCxn id="132" idx="0"/>
          </p:cNvCxnSpPr>
          <p:nvPr/>
        </p:nvCxnSpPr>
        <p:spPr>
          <a:xfrm flipH="1">
            <a:off x="7761231" y="4172862"/>
            <a:ext cx="1653300" cy="568200"/>
          </a:xfrm>
          <a:prstGeom prst="straightConnector1">
            <a:avLst/>
          </a:prstGeom>
          <a:noFill/>
          <a:ln cap="flat" cmpd="sng" w="190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6" name="Google Shape;146;p4"/>
          <p:cNvCxnSpPr>
            <a:endCxn id="131" idx="1"/>
          </p:cNvCxnSpPr>
          <p:nvPr/>
        </p:nvCxnSpPr>
        <p:spPr>
          <a:xfrm>
            <a:off x="8765993" y="5017559"/>
            <a:ext cx="494700" cy="0"/>
          </a:xfrm>
          <a:prstGeom prst="straightConnector1">
            <a:avLst/>
          </a:prstGeom>
          <a:noFill/>
          <a:ln cap="flat" cmpd="sng" w="190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7" name="Google Shape;147;p4"/>
          <p:cNvCxnSpPr>
            <a:stCxn id="132" idx="2"/>
            <a:endCxn id="134" idx="0"/>
          </p:cNvCxnSpPr>
          <p:nvPr/>
        </p:nvCxnSpPr>
        <p:spPr>
          <a:xfrm>
            <a:off x="7761245" y="5294005"/>
            <a:ext cx="0" cy="638700"/>
          </a:xfrm>
          <a:prstGeom prst="straightConnector1">
            <a:avLst/>
          </a:prstGeom>
          <a:noFill/>
          <a:ln cap="flat" cmpd="sng" w="190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8" name="Google Shape;148;p4"/>
          <p:cNvCxnSpPr>
            <a:stCxn id="130" idx="3"/>
            <a:endCxn id="134" idx="1"/>
          </p:cNvCxnSpPr>
          <p:nvPr/>
        </p:nvCxnSpPr>
        <p:spPr>
          <a:xfrm>
            <a:off x="2569659" y="6209289"/>
            <a:ext cx="4543200" cy="0"/>
          </a:xfrm>
          <a:prstGeom prst="straightConnector1">
            <a:avLst/>
          </a:prstGeom>
          <a:noFill/>
          <a:ln cap="flat" cmpd="sng" w="190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9" name="Google Shape;149;p4"/>
          <p:cNvSpPr/>
          <p:nvPr/>
        </p:nvSpPr>
        <p:spPr>
          <a:xfrm>
            <a:off x="9291849" y="5932842"/>
            <a:ext cx="1589023" cy="552893"/>
          </a:xfrm>
          <a:prstGeom prst="roundRect">
            <a:avLst>
              <a:gd fmla="val 16667" name="adj"/>
            </a:avLst>
          </a:prstGeom>
          <a:solidFill>
            <a:srgbClr val="FFB19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 probabilities</a:t>
            </a:r>
            <a:endParaRPr/>
          </a:p>
        </p:txBody>
      </p:sp>
      <p:cxnSp>
        <p:nvCxnSpPr>
          <p:cNvPr id="150" name="Google Shape;150;p4"/>
          <p:cNvCxnSpPr>
            <a:stCxn id="134" idx="3"/>
            <a:endCxn id="149" idx="1"/>
          </p:cNvCxnSpPr>
          <p:nvPr/>
        </p:nvCxnSpPr>
        <p:spPr>
          <a:xfrm>
            <a:off x="8409708" y="6209289"/>
            <a:ext cx="882000" cy="0"/>
          </a:xfrm>
          <a:prstGeom prst="straightConnector1">
            <a:avLst/>
          </a:prstGeom>
          <a:noFill/>
          <a:ln cap="flat" cmpd="sng" w="190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1" name="Google Shape;151;p4"/>
          <p:cNvCxnSpPr/>
          <p:nvPr/>
        </p:nvCxnSpPr>
        <p:spPr>
          <a:xfrm>
            <a:off x="2783860" y="2455014"/>
            <a:ext cx="0" cy="2556000"/>
          </a:xfrm>
          <a:prstGeom prst="straightConnector1">
            <a:avLst/>
          </a:prstGeom>
          <a:noFill/>
          <a:ln cap="flat" cmpd="sng" w="19050">
            <a:solidFill>
              <a:srgbClr val="3A3A3A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2" name="Google Shape;152;p4"/>
          <p:cNvCxnSpPr>
            <a:stCxn id="135" idx="3"/>
          </p:cNvCxnSpPr>
          <p:nvPr/>
        </p:nvCxnSpPr>
        <p:spPr>
          <a:xfrm>
            <a:off x="2569659" y="3896416"/>
            <a:ext cx="189900" cy="0"/>
          </a:xfrm>
          <a:prstGeom prst="straightConnector1">
            <a:avLst/>
          </a:prstGeom>
          <a:noFill/>
          <a:ln cap="flat" cmpd="sng" w="190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3" name="Google Shape;153;p4"/>
          <p:cNvCxnSpPr>
            <a:endCxn id="124" idx="1"/>
          </p:cNvCxnSpPr>
          <p:nvPr/>
        </p:nvCxnSpPr>
        <p:spPr>
          <a:xfrm>
            <a:off x="2783887" y="2457871"/>
            <a:ext cx="198600" cy="0"/>
          </a:xfrm>
          <a:prstGeom prst="straightConnector1">
            <a:avLst/>
          </a:prstGeom>
          <a:noFill/>
          <a:ln cap="flat" cmpd="sng" w="190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4" name="Google Shape;154;p4"/>
          <p:cNvCxnSpPr/>
          <p:nvPr/>
        </p:nvCxnSpPr>
        <p:spPr>
          <a:xfrm>
            <a:off x="2783860" y="5017558"/>
            <a:ext cx="198625" cy="0"/>
          </a:xfrm>
          <a:prstGeom prst="straightConnector1">
            <a:avLst/>
          </a:prstGeom>
          <a:noFill/>
          <a:ln cap="flat" cmpd="sng" w="190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5" name="Google Shape;155;p4"/>
          <p:cNvSpPr txBox="1"/>
          <p:nvPr/>
        </p:nvSpPr>
        <p:spPr>
          <a:xfrm>
            <a:off x="3271256" y="4392762"/>
            <a:ext cx="5613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10%</a:t>
            </a:r>
            <a:endParaRPr/>
          </a:p>
        </p:txBody>
      </p:sp>
      <p:cxnSp>
        <p:nvCxnSpPr>
          <p:cNvPr id="156" name="Google Shape;156;p4"/>
          <p:cNvCxnSpPr/>
          <p:nvPr/>
        </p:nvCxnSpPr>
        <p:spPr>
          <a:xfrm>
            <a:off x="4279411" y="5017558"/>
            <a:ext cx="2477009" cy="0"/>
          </a:xfrm>
          <a:prstGeom prst="straightConnector1">
            <a:avLst/>
          </a:prstGeom>
          <a:noFill/>
          <a:ln cap="flat" cmpd="sng" w="190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/>
          <p:nvPr>
            <p:ph type="title"/>
          </p:nvPr>
        </p:nvSpPr>
        <p:spPr>
          <a:xfrm>
            <a:off x="996208" y="365130"/>
            <a:ext cx="10515600" cy="911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3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Framework – DL based model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138" y="1463234"/>
            <a:ext cx="10760373" cy="5029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/>
          <p:nvPr>
            <p:ph type="title"/>
          </p:nvPr>
        </p:nvSpPr>
        <p:spPr>
          <a:xfrm>
            <a:off x="996208" y="365130"/>
            <a:ext cx="10515600" cy="911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3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Preprocessing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"/>
          <p:cNvSpPr txBox="1"/>
          <p:nvPr>
            <p:ph idx="1" type="body"/>
          </p:nvPr>
        </p:nvSpPr>
        <p:spPr>
          <a:xfrm>
            <a:off x="996208" y="1546167"/>
            <a:ext cx="10515600" cy="4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42" lvl="0" marL="171442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</a:pPr>
            <a:r>
              <a:rPr lang="en-US"/>
              <a:t>Creating validation set from training set </a:t>
            </a:r>
            <a:endParaRPr/>
          </a:p>
          <a:p>
            <a:pPr indent="-171442" lvl="1" marL="514325" rtl="0" algn="l">
              <a:lnSpc>
                <a:spcPct val="130000"/>
              </a:lnSpc>
              <a:spcBef>
                <a:spcPts val="375"/>
              </a:spcBef>
              <a:spcAft>
                <a:spcPts val="0"/>
              </a:spcAft>
              <a:buClr>
                <a:srgbClr val="3071B9"/>
              </a:buClr>
              <a:buSzPts val="2000"/>
              <a:buChar char="•"/>
            </a:pPr>
            <a:r>
              <a:rPr lang="en-US"/>
              <a:t>Training set: 18558 files</a:t>
            </a:r>
            <a:endParaRPr/>
          </a:p>
          <a:p>
            <a:pPr indent="-171442" lvl="1" marL="514325" rtl="0" algn="l">
              <a:lnSpc>
                <a:spcPct val="130000"/>
              </a:lnSpc>
              <a:spcBef>
                <a:spcPts val="375"/>
              </a:spcBef>
              <a:spcAft>
                <a:spcPts val="0"/>
              </a:spcAft>
              <a:buClr>
                <a:srgbClr val="3071B9"/>
              </a:buClr>
              <a:buSzPts val="2000"/>
              <a:buChar char="•"/>
            </a:pPr>
            <a:r>
              <a:rPr lang="en-US"/>
              <a:t>validation set: 2063 files</a:t>
            </a:r>
            <a:endParaRPr/>
          </a:p>
          <a:p>
            <a:pPr indent="-171442" lvl="0" marL="171442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Arial"/>
              <a:buChar char="•"/>
            </a:pPr>
            <a:r>
              <a:rPr lang="en-US"/>
              <a:t>Normalization</a:t>
            </a:r>
            <a:endParaRPr/>
          </a:p>
          <a:p>
            <a:pPr indent="-171442" lvl="0" marL="171442" rtl="0" algn="l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</a:pPr>
            <a:r>
              <a:rPr lang="en-US"/>
              <a:t>Up-sampling</a:t>
            </a:r>
            <a:endParaRPr/>
          </a:p>
          <a:p>
            <a:pPr indent="-171442" lvl="1" marL="514325" rtl="0" algn="l">
              <a:lnSpc>
                <a:spcPct val="130000"/>
              </a:lnSpc>
              <a:spcBef>
                <a:spcPts val="375"/>
              </a:spcBef>
              <a:spcAft>
                <a:spcPts val="0"/>
              </a:spcAft>
              <a:buClr>
                <a:srgbClr val="3071B9"/>
              </a:buClr>
              <a:buSzPts val="2000"/>
              <a:buChar char="•"/>
            </a:pPr>
            <a:r>
              <a:rPr lang="en-US"/>
              <a:t>To avoid data imbalance.</a:t>
            </a:r>
            <a:endParaRPr/>
          </a:p>
          <a:p>
            <a:pPr indent="-171442" lvl="0" marL="171442" rtl="0" algn="l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</a:pPr>
            <a:r>
              <a:rPr lang="en-US"/>
              <a:t>Feature selection</a:t>
            </a:r>
            <a:endParaRPr/>
          </a:p>
        </p:txBody>
      </p:sp>
      <p:graphicFrame>
        <p:nvGraphicFramePr>
          <p:cNvPr id="170" name="Google Shape;170;p6"/>
          <p:cNvGraphicFramePr/>
          <p:nvPr/>
        </p:nvGraphicFramePr>
        <p:xfrm>
          <a:off x="4673599" y="2261198"/>
          <a:ext cx="6480000" cy="2880000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 txBox="1"/>
          <p:nvPr>
            <p:ph type="title"/>
          </p:nvPr>
        </p:nvSpPr>
        <p:spPr>
          <a:xfrm>
            <a:off x="996208" y="365130"/>
            <a:ext cx="10515600" cy="911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3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Methodology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"/>
          <p:cNvSpPr txBox="1"/>
          <p:nvPr>
            <p:ph idx="1" type="body"/>
          </p:nvPr>
        </p:nvSpPr>
        <p:spPr>
          <a:xfrm>
            <a:off x="996208" y="1546167"/>
            <a:ext cx="10515600" cy="4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42" lvl="0" marL="17144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</a:pPr>
            <a:r>
              <a:rPr lang="en-US"/>
              <a:t>Machine learning based methods</a:t>
            </a:r>
            <a:endParaRPr/>
          </a:p>
          <a:p>
            <a:pPr indent="-171442" lvl="1" marL="514325" rtl="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071B9"/>
              </a:buClr>
              <a:buSzPts val="2000"/>
              <a:buChar char="•"/>
            </a:pPr>
            <a:r>
              <a:rPr lang="en-US"/>
              <a:t>SVM, Random Forest, KNN, XGBoost…</a:t>
            </a:r>
            <a:endParaRPr/>
          </a:p>
          <a:p>
            <a:pPr indent="-171442" lvl="0" marL="171442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</a:pPr>
            <a:r>
              <a:rPr lang="en-US"/>
              <a:t>Deep learning based methods</a:t>
            </a:r>
            <a:endParaRPr/>
          </a:p>
          <a:p>
            <a:pPr indent="-171442" lvl="1" marL="514325" rtl="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071B9"/>
              </a:buClr>
              <a:buSzPts val="2000"/>
              <a:buChar char="•"/>
            </a:pPr>
            <a:r>
              <a:rPr lang="en-US"/>
              <a:t>DNN, MLP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/>
          <p:nvPr>
            <p:ph type="title"/>
          </p:nvPr>
        </p:nvSpPr>
        <p:spPr>
          <a:xfrm>
            <a:off x="996208" y="365130"/>
            <a:ext cx="10515600" cy="911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3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Baselines – ML based model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2" name="Google Shape;182;p8"/>
          <p:cNvGraphicFramePr/>
          <p:nvPr/>
        </p:nvGraphicFramePr>
        <p:xfrm>
          <a:off x="571501" y="216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{5987A6C2-B79A-409A-BB09-386A3556CDA1}</a:tableStyleId>
              </a:tblPr>
              <a:tblGrid>
                <a:gridCol w="4224225"/>
                <a:gridCol w="839500"/>
                <a:gridCol w="839500"/>
                <a:gridCol w="839500"/>
                <a:gridCol w="839500"/>
                <a:gridCol w="839500"/>
                <a:gridCol w="839500"/>
                <a:gridCol w="839500"/>
                <a:gridCol w="839500"/>
              </a:tblGrid>
              <a:tr h="60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Data type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SVM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Random Forest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GaussianNB</a:t>
                      </a:r>
                      <a:endParaRPr sz="1600" u="none" cap="none" strike="noStrike">
                        <a:solidFill>
                          <a:srgbClr val="171717"/>
                        </a:solidFill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KNN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84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171717"/>
                        </a:solidFill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acc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F1 Score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acc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F1 Score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acc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F1 Score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acc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F1 Score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Raw data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0.471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0.219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171717"/>
                          </a:solidFill>
                        </a:rPr>
                        <a:t>0.718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0.542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0.458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0.265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0.521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0.336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normalized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0.603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0.376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0.694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0.524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0.452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0.27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0.609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0.425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normalized + feature selection(LassoCV)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0.608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0.413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171717"/>
                          </a:solidFill>
                        </a:rPr>
                        <a:t>0.7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0.528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0.48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0.231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0.685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0.549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normalized + upsampling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0.541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0.422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0.679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0.521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0.418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0.302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0.567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0.462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5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normalized + upsampling + feature selection(LassoCV)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7171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0.568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7171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0.451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7171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0.689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7171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0.544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7171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0.372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7171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0.269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7171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71717"/>
                          </a:solidFill>
                        </a:rPr>
                        <a:t>0.659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7171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171717"/>
                          </a:solidFill>
                        </a:rPr>
                        <a:t>0.554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7171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/>
          <p:nvPr>
            <p:ph type="title"/>
          </p:nvPr>
        </p:nvSpPr>
        <p:spPr>
          <a:xfrm>
            <a:off x="996208" y="365130"/>
            <a:ext cx="10515600" cy="911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3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Baselines – DL based model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9"/>
          <p:cNvSpPr txBox="1"/>
          <p:nvPr>
            <p:ph idx="1" type="body"/>
          </p:nvPr>
        </p:nvSpPr>
        <p:spPr>
          <a:xfrm>
            <a:off x="996208" y="1355667"/>
            <a:ext cx="10515600" cy="4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42" lvl="0" marL="17144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</a:pPr>
            <a:r>
              <a:rPr lang="en-US"/>
              <a:t>Deep learning based methods</a:t>
            </a:r>
            <a:endParaRPr/>
          </a:p>
          <a:p>
            <a:pPr indent="-171442" lvl="1" marL="514325" rtl="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071B9"/>
              </a:buClr>
              <a:buSzPts val="2000"/>
              <a:buChar char="•"/>
            </a:pPr>
            <a:r>
              <a:rPr lang="en-US"/>
              <a:t>DNN =&gt; 3 layer DNN with dropout layers to avoid overfitting.</a:t>
            </a:r>
            <a:endParaRPr/>
          </a:p>
          <a:p>
            <a:pPr indent="-171442" lvl="1" marL="514325" rtl="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071B9"/>
              </a:buClr>
              <a:buSzPts val="2000"/>
              <a:buChar char="•"/>
            </a:pPr>
            <a:r>
              <a:rPr lang="en-US"/>
              <a:t>With hidden layer contain 1024 neuron, batch size 64, run for 150 epochs.</a:t>
            </a:r>
            <a:endParaRPr/>
          </a:p>
          <a:p>
            <a:pPr indent="-171442" lvl="1" marL="514325" rtl="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071B9"/>
              </a:buClr>
              <a:buSzPts val="2000"/>
              <a:buChar char="•"/>
            </a:pPr>
            <a:r>
              <a:rPr lang="en-US"/>
              <a:t>Optimizer: Adam.</a:t>
            </a:r>
            <a:endParaRPr/>
          </a:p>
          <a:p>
            <a:pPr indent="-171442" lvl="1" marL="514325" rtl="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071B9"/>
              </a:buClr>
              <a:buSzPts val="2000"/>
              <a:buChar char="•"/>
            </a:pPr>
            <a:r>
              <a:rPr lang="en-US"/>
              <a:t>Loss: Cross Entropy loss.</a:t>
            </a:r>
            <a:endParaRPr/>
          </a:p>
        </p:txBody>
      </p:sp>
      <p:graphicFrame>
        <p:nvGraphicFramePr>
          <p:cNvPr id="190" name="Google Shape;190;p9"/>
          <p:cNvGraphicFramePr/>
          <p:nvPr/>
        </p:nvGraphicFramePr>
        <p:xfrm>
          <a:off x="3748933" y="43092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{5987A6C2-B79A-409A-BB09-386A3556CDA1}</a:tableStyleId>
              </a:tblPr>
              <a:tblGrid>
                <a:gridCol w="2957100"/>
                <a:gridCol w="1026525"/>
                <a:gridCol w="1026525"/>
              </a:tblGrid>
              <a:tr h="72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171717"/>
                          </a:solidFill>
                        </a:rPr>
                        <a:t>Data type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171717"/>
                          </a:solidFill>
                        </a:rPr>
                        <a:t>DNN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32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171717"/>
                        </a:solidFill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171717"/>
                          </a:solidFill>
                        </a:rPr>
                        <a:t>acc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171717"/>
                          </a:solidFill>
                        </a:rPr>
                        <a:t>F1 Score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171717"/>
                          </a:solidFill>
                        </a:rPr>
                        <a:t>normalized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171717"/>
                          </a:solidFill>
                        </a:rPr>
                        <a:t>0.688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171717"/>
                          </a:solidFill>
                        </a:rPr>
                        <a:t>0.537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171717"/>
                          </a:solidFill>
                        </a:rPr>
                        <a:t>normalized + upsampling</a:t>
                      </a:r>
                      <a:endParaRPr sz="1800" u="none" cap="none" strike="noStrike">
                        <a:solidFill>
                          <a:srgbClr val="171717"/>
                        </a:solidFill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171717"/>
                          </a:solidFill>
                        </a:rPr>
                        <a:t>0.541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171717"/>
                          </a:solidFill>
                        </a:rPr>
                        <a:t>0.422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自訂 1">
      <a:dk1>
        <a:srgbClr val="556F93"/>
      </a:dk1>
      <a:lt1>
        <a:srgbClr val="E9E9E9"/>
      </a:lt1>
      <a:dk2>
        <a:srgbClr val="5DA0C8"/>
      </a:dk2>
      <a:lt2>
        <a:srgbClr val="CDCDCD"/>
      </a:lt2>
      <a:accent1>
        <a:srgbClr val="96CCD7"/>
      </a:accent1>
      <a:accent2>
        <a:srgbClr val="86B5CE"/>
      </a:accent2>
      <a:accent3>
        <a:srgbClr val="71C1C0"/>
      </a:accent3>
      <a:accent4>
        <a:srgbClr val="C9E0DB"/>
      </a:accent4>
      <a:accent5>
        <a:srgbClr val="C7E4EE"/>
      </a:accent5>
      <a:accent6>
        <a:srgbClr val="7D9BCB"/>
      </a:accent6>
      <a:hlink>
        <a:srgbClr val="3A469B"/>
      </a:hlink>
      <a:folHlink>
        <a:srgbClr val="6474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2020-07-15T05:40:47Z</dcterms:created>
  <dc:creator>BIIC Lab</dc:creator>
</cp:coreProperties>
</file>