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69" r:id="rId9"/>
    <p:sldId id="265" r:id="rId10"/>
    <p:sldId id="264" r:id="rId11"/>
    <p:sldId id="263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03/11/2023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03/11/2023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white-box-testing/" TargetMode="External"/><Relationship Id="rId2" Type="http://schemas.openxmlformats.org/officeDocument/2006/relationships/hyperlink" Target="https://www.dicoding.com/blog/apa-itu-ci-cd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binaracademy.com/blog/ci-cd-pipeline-dalam-devops" TargetMode="External"/><Relationship Id="rId4" Type="http://schemas.openxmlformats.org/officeDocument/2006/relationships/hyperlink" Target="https://glints.com/id/lowongan/unit-testing-adala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426" y="4434840"/>
            <a:ext cx="6618386" cy="1122202"/>
          </a:xfrm>
        </p:spPr>
        <p:txBody>
          <a:bodyPr/>
          <a:lstStyle/>
          <a:p>
            <a:r>
              <a:rPr lang="en-US" sz="3600" dirty="0"/>
              <a:t>Whitebox Testing &amp;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Muhammad Adam </a:t>
            </a:r>
            <a:r>
              <a:rPr lang="en-US" dirty="0" err="1"/>
              <a:t>Febrian</a:t>
            </a:r>
            <a:r>
              <a:rPr lang="en-US" dirty="0"/>
              <a:t> - 201011401284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Muhammad Adam </a:t>
            </a:r>
            <a:r>
              <a:rPr lang="en-US" dirty="0" err="1"/>
              <a:t>Febrian</a:t>
            </a:r>
            <a:endParaRPr lang="en-US" dirty="0"/>
          </a:p>
          <a:p>
            <a:r>
              <a:rPr lang="en-US" dirty="0"/>
              <a:t>201011401284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UTS TESTING DAN QA PERANGKAT LUNAK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sz="1600" b="1" dirty="0"/>
              <a:t>- White Box Testing</a:t>
            </a:r>
          </a:p>
          <a:p>
            <a:r>
              <a:rPr lang="en-US" sz="1600" b="1" dirty="0"/>
              <a:t>- Unit Testing</a:t>
            </a:r>
          </a:p>
          <a:p>
            <a:r>
              <a:rPr lang="en-US" sz="1600" b="1" dirty="0"/>
              <a:t>- </a:t>
            </a:r>
            <a:r>
              <a:rPr lang="en-US" sz="1600" b="1" dirty="0" err="1"/>
              <a:t>Implementasi</a:t>
            </a:r>
            <a:endParaRPr lang="en-US" sz="1600" b="1" dirty="0"/>
          </a:p>
          <a:p>
            <a:r>
              <a:rPr lang="en-US" sz="1600" b="1" dirty="0"/>
              <a:t>- CI/CD</a:t>
            </a:r>
          </a:p>
          <a:p>
            <a:r>
              <a:rPr lang="en-US" sz="1600" b="1" dirty="0"/>
              <a:t>- </a:t>
            </a:r>
            <a:r>
              <a:rPr lang="en-US" sz="1600" b="1" dirty="0" err="1"/>
              <a:t>Referensi</a:t>
            </a:r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UTS TESTING DAN QA PERANGKAT LUNAK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06" y="1056067"/>
            <a:ext cx="5111750" cy="1204912"/>
          </a:xfrm>
        </p:spPr>
        <p:txBody>
          <a:bodyPr/>
          <a:lstStyle/>
          <a:p>
            <a:r>
              <a:rPr lang="en-US" sz="2800" b="1" dirty="0"/>
              <a:t>White Box </a:t>
            </a:r>
            <a:r>
              <a:rPr lang="en-US" sz="3200" b="1" dirty="0"/>
              <a:t>Testing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099" y="2807594"/>
            <a:ext cx="6632619" cy="3026536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Söhne"/>
              </a:rPr>
              <a:t>White Box Testing </a:t>
            </a:r>
            <a:r>
              <a:rPr lang="en-US" sz="1800" b="0" i="0" dirty="0" err="1">
                <a:effectLst/>
                <a:latin typeface="Söhne"/>
              </a:rPr>
              <a:t>adalah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metode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pengujian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perangkat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lunak</a:t>
            </a:r>
            <a:r>
              <a:rPr lang="en-US" sz="1800" b="0" i="0" dirty="0">
                <a:effectLst/>
                <a:latin typeface="Söhne"/>
              </a:rPr>
              <a:t> yang </a:t>
            </a:r>
            <a:r>
              <a:rPr lang="en-US" sz="1800" b="0" i="0" dirty="0" err="1">
                <a:effectLst/>
                <a:latin typeface="Söhne"/>
              </a:rPr>
              <a:t>memeriksa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struktur</a:t>
            </a:r>
            <a:r>
              <a:rPr lang="en-US" sz="1800" b="0" i="0" dirty="0">
                <a:effectLst/>
                <a:latin typeface="Söhne"/>
              </a:rPr>
              <a:t> internal </a:t>
            </a:r>
            <a:r>
              <a:rPr lang="en-US" sz="1800" b="0" i="0" dirty="0" err="1">
                <a:effectLst/>
                <a:latin typeface="Söhne"/>
              </a:rPr>
              <a:t>atau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logika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dari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suatu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aplikasi</a:t>
            </a:r>
            <a:r>
              <a:rPr lang="en-US" sz="1800" b="0" i="0" dirty="0">
                <a:effectLst/>
                <a:latin typeface="Söhne"/>
              </a:rPr>
              <a:t>. </a:t>
            </a:r>
            <a:r>
              <a:rPr lang="en-US" sz="1800" b="0" i="0" dirty="0" err="1">
                <a:effectLst/>
                <a:latin typeface="Söhne"/>
              </a:rPr>
              <a:t>Dikenal</a:t>
            </a:r>
            <a:r>
              <a:rPr lang="en-US" sz="1800" b="0" i="0" dirty="0">
                <a:effectLst/>
                <a:latin typeface="Söhne"/>
              </a:rPr>
              <a:t> juga </a:t>
            </a:r>
            <a:r>
              <a:rPr lang="en-US" sz="1800" b="0" i="0" dirty="0" err="1">
                <a:effectLst/>
                <a:latin typeface="Söhne"/>
              </a:rPr>
              <a:t>sebagai</a:t>
            </a:r>
            <a:r>
              <a:rPr lang="en-US" sz="1800" b="0" i="0" dirty="0">
                <a:effectLst/>
                <a:latin typeface="Söhne"/>
              </a:rPr>
              <a:t> "clear box testing," "glass box testing," </a:t>
            </a:r>
            <a:r>
              <a:rPr lang="en-US" sz="1800" b="0" i="0" dirty="0" err="1">
                <a:effectLst/>
                <a:latin typeface="Söhne"/>
              </a:rPr>
              <a:t>atau</a:t>
            </a:r>
            <a:r>
              <a:rPr lang="en-US" sz="1800" b="0" i="0" dirty="0">
                <a:effectLst/>
                <a:latin typeface="Söhne"/>
              </a:rPr>
              <a:t> "structural testing," </a:t>
            </a:r>
            <a:r>
              <a:rPr lang="en-US" sz="1800" b="0" i="0" dirty="0" err="1">
                <a:effectLst/>
                <a:latin typeface="Söhne"/>
              </a:rPr>
              <a:t>metode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ini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memeriksa</a:t>
            </a:r>
            <a:r>
              <a:rPr lang="en-US" sz="1800" b="0" i="0" dirty="0">
                <a:effectLst/>
                <a:latin typeface="Söhne"/>
              </a:rPr>
              <a:t> detail </a:t>
            </a:r>
            <a:r>
              <a:rPr lang="en-US" sz="1800" b="0" i="0" dirty="0" err="1">
                <a:effectLst/>
                <a:latin typeface="Söhne"/>
              </a:rPr>
              <a:t>implementasi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kode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perangkat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lunak</a:t>
            </a:r>
            <a:r>
              <a:rPr lang="en-US" sz="1800" b="0" i="0" dirty="0">
                <a:effectLst/>
                <a:latin typeface="Söhne"/>
              </a:rPr>
              <a:t>, </a:t>
            </a:r>
            <a:r>
              <a:rPr lang="en-US" sz="1800" b="0" i="0" dirty="0" err="1">
                <a:effectLst/>
                <a:latin typeface="Söhne"/>
              </a:rPr>
              <a:t>termasuk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struktur</a:t>
            </a:r>
            <a:r>
              <a:rPr lang="en-US" sz="1800" b="0" i="0" dirty="0">
                <a:effectLst/>
                <a:latin typeface="Söhne"/>
              </a:rPr>
              <a:t> data, </a:t>
            </a:r>
            <a:r>
              <a:rPr lang="en-US" sz="1800" b="0" i="0" dirty="0" err="1">
                <a:effectLst/>
                <a:latin typeface="Söhne"/>
              </a:rPr>
              <a:t>aliran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kontrol</a:t>
            </a:r>
            <a:r>
              <a:rPr lang="en-US" sz="1800" b="0" i="0" dirty="0">
                <a:effectLst/>
                <a:latin typeface="Söhne"/>
              </a:rPr>
              <a:t>, dan </a:t>
            </a:r>
            <a:r>
              <a:rPr lang="en-US" sz="1800" b="0" i="0" dirty="0" err="1">
                <a:effectLst/>
                <a:latin typeface="Söhne"/>
              </a:rPr>
              <a:t>pemilihan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jalur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untuk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memastikan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bahwa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setiap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pernyataan</a:t>
            </a:r>
            <a:r>
              <a:rPr lang="en-US" sz="1800" b="0" i="0" dirty="0">
                <a:effectLst/>
                <a:latin typeface="Söhne"/>
              </a:rPr>
              <a:t> dan </a:t>
            </a:r>
            <a:r>
              <a:rPr lang="en-US" sz="1800" b="0" i="0" dirty="0" err="1">
                <a:effectLst/>
                <a:latin typeface="Söhne"/>
              </a:rPr>
              <a:t>cabang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kode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telah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diuji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dengan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 err="1">
                <a:effectLst/>
                <a:latin typeface="Söhne"/>
              </a:rPr>
              <a:t>baik</a:t>
            </a:r>
            <a:r>
              <a:rPr lang="en-US" sz="1800" b="0" i="0" dirty="0">
                <a:effectLst/>
                <a:latin typeface="Söhne"/>
              </a:rPr>
              <a:t>.</a:t>
            </a: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sz="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UTS TESTING DAN QA PERANGKAT LUNAK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953" y="165493"/>
            <a:ext cx="4179570" cy="1715531"/>
          </a:xfrm>
        </p:spPr>
        <p:txBody>
          <a:bodyPr/>
          <a:lstStyle/>
          <a:p>
            <a:r>
              <a:rPr lang="en-US" sz="4400" b="1" dirty="0"/>
              <a:t> 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3526" y="2588655"/>
            <a:ext cx="5009881" cy="353718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Unit Testing </a:t>
            </a:r>
            <a:r>
              <a:rPr lang="en-US" sz="2400" b="0" i="0" dirty="0" err="1">
                <a:effectLst/>
                <a:latin typeface="Söhne"/>
              </a:rPr>
              <a:t>adalah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jenis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pengujian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perangkat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lunak</a:t>
            </a:r>
            <a:r>
              <a:rPr lang="en-US" sz="2400" b="0" i="0" dirty="0">
                <a:effectLst/>
                <a:latin typeface="Söhne"/>
              </a:rPr>
              <a:t> di mana </a:t>
            </a:r>
            <a:r>
              <a:rPr lang="en-US" sz="2400" b="0" i="0" dirty="0" err="1">
                <a:effectLst/>
                <a:latin typeface="Söhne"/>
              </a:rPr>
              <a:t>komponen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atau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bagian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terkecil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dari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suatu</a:t>
            </a:r>
            <a:r>
              <a:rPr lang="en-US" sz="2400" b="0" i="0" dirty="0">
                <a:effectLst/>
                <a:latin typeface="Söhne"/>
              </a:rPr>
              <a:t> program, yang </a:t>
            </a:r>
            <a:r>
              <a:rPr lang="en-US" sz="2400" b="0" i="0" dirty="0" err="1">
                <a:effectLst/>
                <a:latin typeface="Söhne"/>
              </a:rPr>
              <a:t>disebut</a:t>
            </a:r>
            <a:r>
              <a:rPr lang="en-US" sz="2400" b="0" i="0" dirty="0">
                <a:effectLst/>
                <a:latin typeface="Söhne"/>
              </a:rPr>
              <a:t> "unit," </a:t>
            </a:r>
            <a:r>
              <a:rPr lang="en-US" sz="2400" b="0" i="0" dirty="0" err="1">
                <a:effectLst/>
                <a:latin typeface="Söhne"/>
              </a:rPr>
              <a:t>diuji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secara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terpisah</a:t>
            </a:r>
            <a:r>
              <a:rPr lang="en-US" sz="2400" b="0" i="0" dirty="0">
                <a:effectLst/>
                <a:latin typeface="Söhne"/>
              </a:rPr>
              <a:t>. Unit </a:t>
            </a:r>
            <a:r>
              <a:rPr lang="en-US" sz="2400" b="0" i="0" dirty="0" err="1">
                <a:effectLst/>
                <a:latin typeface="Söhne"/>
              </a:rPr>
              <a:t>dalam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konteks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ini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biasanya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merupakan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bagian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terkecil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dari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kode</a:t>
            </a:r>
            <a:r>
              <a:rPr lang="en-US" sz="2400" b="0" i="0" dirty="0">
                <a:effectLst/>
                <a:latin typeface="Söhne"/>
              </a:rPr>
              <a:t> yang </a:t>
            </a:r>
            <a:r>
              <a:rPr lang="en-US" sz="2400" b="0" i="0" dirty="0" err="1">
                <a:effectLst/>
                <a:latin typeface="Söhne"/>
              </a:rPr>
              <a:t>dapat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diuji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secara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terisolasi</a:t>
            </a:r>
            <a:r>
              <a:rPr lang="en-US" sz="2400" b="0" i="0" dirty="0">
                <a:effectLst/>
                <a:latin typeface="Söhne"/>
              </a:rPr>
              <a:t>, </a:t>
            </a:r>
            <a:r>
              <a:rPr lang="en-US" sz="2400" b="0" i="0" dirty="0" err="1">
                <a:effectLst/>
                <a:latin typeface="Söhne"/>
              </a:rPr>
              <a:t>seperti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fungsi</a:t>
            </a:r>
            <a:r>
              <a:rPr lang="en-US" sz="2400" b="0" i="0" dirty="0">
                <a:effectLst/>
                <a:latin typeface="Söhne"/>
              </a:rPr>
              <a:t>, </a:t>
            </a:r>
            <a:r>
              <a:rPr lang="en-US" sz="2400" b="0" i="0" dirty="0" err="1">
                <a:effectLst/>
                <a:latin typeface="Söhne"/>
              </a:rPr>
              <a:t>metode</a:t>
            </a:r>
            <a:r>
              <a:rPr lang="en-US" sz="2400" b="0" i="0" dirty="0">
                <a:effectLst/>
                <a:latin typeface="Söhne"/>
              </a:rPr>
              <a:t>, </a:t>
            </a:r>
            <a:r>
              <a:rPr lang="en-US" sz="2400" b="0" i="0" dirty="0" err="1">
                <a:effectLst/>
                <a:latin typeface="Söhne"/>
              </a:rPr>
              <a:t>atau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prosedur</a:t>
            </a:r>
            <a:r>
              <a:rPr lang="en-US" sz="2400" b="0" i="0" dirty="0">
                <a:effectLst/>
                <a:latin typeface="Söhne"/>
              </a:rPr>
              <a:t>.</a:t>
            </a:r>
            <a:endParaRPr lang="en-US" sz="2400" dirty="0"/>
          </a:p>
        </p:txBody>
      </p:sp>
      <p:sp>
        <p:nvSpPr>
          <p:cNvPr id="4" name="Footer Placeholder 56">
            <a:extLst>
              <a:ext uri="{FF2B5EF4-FFF2-40B4-BE49-F238E27FC236}">
                <a16:creationId xmlns:a16="http://schemas.microsoft.com/office/drawing/2014/main" id="{9B67D38D-ABC2-2830-12CA-12EDBC391E4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UTS TESTING DAN QA PERANGKAT LUNAK</a:t>
            </a:r>
            <a:endParaRPr lang="en-US" sz="1200" dirty="0"/>
          </a:p>
        </p:txBody>
      </p:sp>
      <p:sp>
        <p:nvSpPr>
          <p:cNvPr id="5" name="Slide Number Placeholder 57">
            <a:extLst>
              <a:ext uri="{FF2B5EF4-FFF2-40B4-BE49-F238E27FC236}">
                <a16:creationId xmlns:a16="http://schemas.microsoft.com/office/drawing/2014/main" id="{FA047861-C86A-5062-FE2A-D6B2883C0C4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72"/>
            <a:ext cx="10515600" cy="13255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Implementasi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Whitebox Testing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dalam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Python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UTS TESTING DAN QA PERANGKAT LUNAK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3DFF-836B-4743-88EA-AA627718594B}"/>
              </a:ext>
            </a:extLst>
          </p:cNvPr>
          <p:cNvSpPr txBox="1"/>
          <p:nvPr/>
        </p:nvSpPr>
        <p:spPr>
          <a:xfrm>
            <a:off x="6834510" y="1325378"/>
            <a:ext cx="475540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 dirty="0">
                <a:latin typeface="Consolas" panose="020B0609020204030204" pitchFamily="49" charset="0"/>
              </a:rPr>
              <a:t>import unittest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def factorial(n):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if n == 0: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else: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result = 1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for i in range(1, n + 1):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    result *= i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return result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class TestFactorial(unittest.TestCase):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def test_factorial_of_zero(self):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self.assertEqual(factorial(0), 1)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def test_factorial_of_positive_number(self):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self.assertEqual(factorial(5), 120)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def test_factorial_of_negative_number(self):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with self.assertRaises(ValueError):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    factorial(-1)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unittest.main()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CE25-7E9A-C211-27CA-1A9E783B4B56}"/>
              </a:ext>
            </a:extLst>
          </p:cNvPr>
          <p:cNvSpPr txBox="1"/>
          <p:nvPr/>
        </p:nvSpPr>
        <p:spPr>
          <a:xfrm>
            <a:off x="602087" y="2257941"/>
            <a:ext cx="5493913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400" b="1" dirty="0"/>
              <a:t>Whitebox testing </a:t>
            </a:r>
            <a:r>
              <a:rPr lang="en-ID" sz="2400" dirty="0" err="1"/>
              <a:t>melibatkan</a:t>
            </a:r>
            <a:r>
              <a:rPr lang="en-ID" sz="2400" dirty="0"/>
              <a:t> </a:t>
            </a:r>
            <a:r>
              <a:rPr lang="en-ID" sz="2400" dirty="0" err="1"/>
              <a:t>pemeriksaan</a:t>
            </a:r>
            <a:r>
              <a:rPr lang="en-ID" sz="2400" dirty="0"/>
              <a:t> </a:t>
            </a:r>
            <a:r>
              <a:rPr lang="en-ID" sz="2400" dirty="0" err="1"/>
              <a:t>struktur</a:t>
            </a:r>
            <a:r>
              <a:rPr lang="en-ID" sz="2400" dirty="0"/>
              <a:t> internal </a:t>
            </a:r>
            <a:r>
              <a:rPr lang="en-ID" sz="2400" dirty="0" err="1"/>
              <a:t>kode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, </a:t>
            </a:r>
            <a:r>
              <a:rPr lang="en-ID" sz="2400" dirty="0" err="1"/>
              <a:t>algoritma</a:t>
            </a:r>
            <a:r>
              <a:rPr lang="en-ID" sz="2400" dirty="0"/>
              <a:t>, dan </a:t>
            </a:r>
            <a:r>
              <a:rPr lang="en-ID" sz="2400" dirty="0" err="1"/>
              <a:t>logika</a:t>
            </a:r>
            <a:r>
              <a:rPr lang="en-ID" sz="2400" dirty="0"/>
              <a:t> program. </a:t>
            </a:r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implementasi</a:t>
            </a:r>
            <a:r>
              <a:rPr lang="en-ID" sz="2400" dirty="0"/>
              <a:t> </a:t>
            </a:r>
            <a:r>
              <a:rPr lang="en-ID" sz="2400" dirty="0" err="1"/>
              <a:t>whitebox</a:t>
            </a:r>
            <a:r>
              <a:rPr lang="en-ID" sz="2400" dirty="0"/>
              <a:t> testing </a:t>
            </a:r>
            <a:r>
              <a:rPr lang="en-ID" sz="2400" dirty="0" err="1"/>
              <a:t>dalam</a:t>
            </a:r>
            <a:r>
              <a:rPr lang="en-ID" sz="2400" dirty="0"/>
              <a:t> Python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mencakup</a:t>
            </a:r>
            <a:r>
              <a:rPr lang="en-ID" sz="2400" dirty="0"/>
              <a:t> </a:t>
            </a:r>
            <a:r>
              <a:rPr lang="en-ID" sz="2400" dirty="0" err="1"/>
              <a:t>pengujian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jalur</a:t>
            </a:r>
            <a:r>
              <a:rPr lang="en-ID" sz="2400" dirty="0"/>
              <a:t> </a:t>
            </a:r>
            <a:r>
              <a:rPr lang="en-ID" sz="2400" dirty="0" err="1"/>
              <a:t>eksekusi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. </a:t>
            </a:r>
            <a:r>
              <a:rPr lang="en-ID" sz="2400" dirty="0" err="1"/>
              <a:t>Berikut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pengujian</a:t>
            </a:r>
            <a:r>
              <a:rPr lang="en-ID" sz="2400" dirty="0"/>
              <a:t> </a:t>
            </a:r>
            <a:r>
              <a:rPr lang="en-ID" sz="2400" dirty="0" err="1"/>
              <a:t>whitebox</a:t>
            </a:r>
            <a:r>
              <a:rPr lang="en-ID" sz="2400" dirty="0"/>
              <a:t> </a:t>
            </a:r>
            <a:r>
              <a:rPr lang="en-ID" sz="2400" dirty="0" err="1"/>
              <a:t>sederhana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Python: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970" y="0"/>
            <a:ext cx="8288628" cy="10620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Implementasi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Unit Test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dalam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Python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sz="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UTS TESTING DAN QA PERANGKAT LUNAK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4A2E1-54B8-E3A0-5018-0885A6265053}"/>
              </a:ext>
            </a:extLst>
          </p:cNvPr>
          <p:cNvSpPr txBox="1"/>
          <p:nvPr/>
        </p:nvSpPr>
        <p:spPr>
          <a:xfrm>
            <a:off x="862751" y="3122592"/>
            <a:ext cx="53870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latin typeface="Consolas" panose="020B0609020204030204" pitchFamily="49" charset="0"/>
              </a:rPr>
              <a:t>import unittest</a:t>
            </a:r>
          </a:p>
          <a:p>
            <a:r>
              <a:rPr lang="id-ID" dirty="0">
                <a:latin typeface="Consolas" panose="020B0609020204030204" pitchFamily="49" charset="0"/>
              </a:rPr>
              <a:t>def add(a, b):</a:t>
            </a:r>
          </a:p>
          <a:p>
            <a:r>
              <a:rPr lang="id-ID" dirty="0">
                <a:latin typeface="Consolas" panose="020B0609020204030204" pitchFamily="49" charset="0"/>
              </a:rPr>
              <a:t>    return a + b</a:t>
            </a:r>
          </a:p>
          <a:p>
            <a:r>
              <a:rPr lang="id-ID" dirty="0">
                <a:latin typeface="Consolas" panose="020B0609020204030204" pitchFamily="49" charset="0"/>
              </a:rPr>
              <a:t>class TestAddition(unittest.TestCase):</a:t>
            </a:r>
          </a:p>
          <a:p>
            <a:r>
              <a:rPr lang="id-ID" dirty="0">
                <a:latin typeface="Consolas" panose="020B0609020204030204" pitchFamily="49" charset="0"/>
              </a:rPr>
              <a:t>    def test_add_positive_numbers(self):</a:t>
            </a:r>
          </a:p>
          <a:p>
            <a:r>
              <a:rPr lang="id-ID" dirty="0">
                <a:latin typeface="Consolas" panose="020B0609020204030204" pitchFamily="49" charset="0"/>
              </a:rPr>
              <a:t>        result = add(2, 3)</a:t>
            </a:r>
          </a:p>
          <a:p>
            <a:r>
              <a:rPr lang="id-ID" dirty="0">
                <a:latin typeface="Consolas" panose="020B0609020204030204" pitchFamily="49" charset="0"/>
              </a:rPr>
              <a:t>        self.assertEqual(result, 5)</a:t>
            </a:r>
          </a:p>
          <a:p>
            <a:r>
              <a:rPr lang="id-ID" dirty="0">
                <a:latin typeface="Consolas" panose="020B0609020204030204" pitchFamily="49" charset="0"/>
              </a:rPr>
              <a:t>    def test_add_negative_numbers(self):</a:t>
            </a:r>
          </a:p>
          <a:p>
            <a:r>
              <a:rPr lang="id-ID" dirty="0">
                <a:latin typeface="Consolas" panose="020B0609020204030204" pitchFamily="49" charset="0"/>
              </a:rPr>
              <a:t>        result = add(-2, -3)</a:t>
            </a:r>
          </a:p>
          <a:p>
            <a:r>
              <a:rPr lang="id-ID" dirty="0">
                <a:latin typeface="Consolas" panose="020B0609020204030204" pitchFamily="49" charset="0"/>
              </a:rPr>
              <a:t>        self.assertEqual(result, -5)</a:t>
            </a:r>
          </a:p>
          <a:p>
            <a:r>
              <a:rPr lang="id-ID" dirty="0"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id-ID" dirty="0">
                <a:latin typeface="Consolas" panose="020B0609020204030204" pitchFamily="49" charset="0"/>
              </a:rPr>
              <a:t>    unittest.main()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C89CD-73DB-BBAF-516C-067CB3E9692D}"/>
              </a:ext>
            </a:extLst>
          </p:cNvPr>
          <p:cNvSpPr txBox="1"/>
          <p:nvPr/>
        </p:nvSpPr>
        <p:spPr>
          <a:xfrm>
            <a:off x="5109961" y="1290070"/>
            <a:ext cx="6297768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400" b="1" dirty="0" err="1"/>
              <a:t>Implementasi</a:t>
            </a:r>
            <a:r>
              <a:rPr lang="en-ID" sz="2400" b="1" dirty="0"/>
              <a:t> unit test </a:t>
            </a:r>
            <a:r>
              <a:rPr lang="en-ID" sz="2400" b="1" dirty="0" err="1"/>
              <a:t>dalam</a:t>
            </a:r>
            <a:r>
              <a:rPr lang="en-ID" sz="2400" b="1" dirty="0"/>
              <a:t> Python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modul</a:t>
            </a:r>
            <a:r>
              <a:rPr lang="en-ID" sz="2400" dirty="0"/>
              <a:t> </a:t>
            </a:r>
            <a:r>
              <a:rPr lang="en-ID" sz="2400" b="1" dirty="0" err="1"/>
              <a:t>unittest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pustaka</a:t>
            </a:r>
            <a:r>
              <a:rPr lang="en-ID" sz="2400" dirty="0"/>
              <a:t> </a:t>
            </a:r>
            <a:r>
              <a:rPr lang="en-ID" sz="2400" dirty="0" err="1"/>
              <a:t>pengujian</a:t>
            </a:r>
            <a:r>
              <a:rPr lang="en-ID" sz="2400" dirty="0"/>
              <a:t> </a:t>
            </a:r>
            <a:r>
              <a:rPr lang="en-ID" sz="2400" dirty="0" err="1"/>
              <a:t>pihak</a:t>
            </a:r>
            <a:r>
              <a:rPr lang="en-ID" sz="2400" dirty="0"/>
              <a:t> </a:t>
            </a:r>
            <a:r>
              <a:rPr lang="en-ID" sz="2400" dirty="0" err="1"/>
              <a:t>ketiga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b="1" dirty="0" err="1"/>
              <a:t>pytest</a:t>
            </a:r>
            <a:r>
              <a:rPr lang="en-ID" sz="2400" dirty="0"/>
              <a:t>. </a:t>
            </a:r>
            <a:r>
              <a:rPr lang="en-ID" sz="2400" dirty="0" err="1"/>
              <a:t>Berikut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implementasi</a:t>
            </a:r>
            <a:r>
              <a:rPr lang="en-ID" sz="2400" dirty="0"/>
              <a:t> unit test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modul</a:t>
            </a:r>
            <a:r>
              <a:rPr lang="en-ID" sz="2400" dirty="0"/>
              <a:t> </a:t>
            </a:r>
            <a:r>
              <a:rPr lang="en-ID" sz="2400" b="1" dirty="0" err="1"/>
              <a:t>unittest</a:t>
            </a:r>
            <a:r>
              <a:rPr lang="en-ID" sz="2400" dirty="0"/>
              <a:t>: Import </a:t>
            </a:r>
            <a:r>
              <a:rPr lang="en-ID" sz="2400" dirty="0" err="1"/>
              <a:t>modul</a:t>
            </a:r>
            <a:r>
              <a:rPr lang="en-ID" sz="2400" dirty="0"/>
              <a:t> </a:t>
            </a:r>
            <a:r>
              <a:rPr lang="en-ID" sz="2400" dirty="0" err="1"/>
              <a:t>unittest</a:t>
            </a:r>
            <a:r>
              <a:rPr lang="en-ID" sz="2400" dirty="0"/>
              <a:t> dan </a:t>
            </a:r>
            <a:r>
              <a:rPr lang="en-ID" sz="2400" dirty="0" err="1"/>
              <a:t>definisikan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yang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diuji</a:t>
            </a:r>
            <a:r>
              <a:rPr lang="en-ID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Ci/cd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UTS TESTING DAN QA PERANGKAT LUNAK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CAE1A5-6A2B-8136-C3CF-B0566384CFA9}"/>
              </a:ext>
            </a:extLst>
          </p:cNvPr>
          <p:cNvSpPr txBox="1"/>
          <p:nvPr/>
        </p:nvSpPr>
        <p:spPr>
          <a:xfrm>
            <a:off x="1249250" y="2384462"/>
            <a:ext cx="98652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Söhne"/>
              </a:rPr>
              <a:t>CI/CD </a:t>
            </a:r>
            <a:r>
              <a:rPr lang="en-US" sz="2000" b="0" i="0" dirty="0" err="1">
                <a:effectLst/>
                <a:latin typeface="Söhne"/>
              </a:rPr>
              <a:t>singkatan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dari</a:t>
            </a:r>
            <a:r>
              <a:rPr lang="en-US" sz="2000" b="0" i="0" dirty="0">
                <a:effectLst/>
                <a:latin typeface="Söhne"/>
              </a:rPr>
              <a:t> Continuous Integration (CI) dan Continuous Delivery/Continuous Deployment (CD). </a:t>
            </a:r>
            <a:r>
              <a:rPr lang="en-US" sz="2000" b="0" i="0" dirty="0" err="1">
                <a:effectLst/>
                <a:latin typeface="Söhne"/>
              </a:rPr>
              <a:t>Keduanya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merupakan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praktik</a:t>
            </a:r>
            <a:r>
              <a:rPr lang="en-US" sz="2000" b="0" i="0" dirty="0">
                <a:effectLst/>
                <a:latin typeface="Söhne"/>
              </a:rPr>
              <a:t> dan </a:t>
            </a:r>
            <a:r>
              <a:rPr lang="en-US" sz="2000" b="0" i="0" dirty="0" err="1">
                <a:effectLst/>
                <a:latin typeface="Söhne"/>
              </a:rPr>
              <a:t>metodologi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dalam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pengembangan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perangkat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lunak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bertujuan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untuk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meningkatkan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efisiensi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kualitas</a:t>
            </a:r>
            <a:r>
              <a:rPr lang="en-US" sz="2000" b="0" i="0" dirty="0">
                <a:effectLst/>
                <a:latin typeface="Söhne"/>
              </a:rPr>
              <a:t>, dan </a:t>
            </a:r>
            <a:r>
              <a:rPr lang="en-US" sz="2000" b="0" i="0" dirty="0" err="1">
                <a:effectLst/>
                <a:latin typeface="Söhne"/>
              </a:rPr>
              <a:t>kecepatan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pengiriman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perangkat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lunak</a:t>
            </a:r>
            <a:r>
              <a:rPr lang="en-US" sz="2000" b="0" i="0" dirty="0">
                <a:effectLst/>
                <a:latin typeface="Söhne"/>
              </a:rPr>
              <a:t>.</a:t>
            </a:r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C5C771-4712-3333-950E-ECD149FBB2B5}"/>
              </a:ext>
            </a:extLst>
          </p:cNvPr>
          <p:cNvSpPr txBox="1"/>
          <p:nvPr/>
        </p:nvSpPr>
        <p:spPr>
          <a:xfrm>
            <a:off x="1268567" y="3969274"/>
            <a:ext cx="92856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 err="1">
                <a:effectLst/>
                <a:latin typeface="Söhne"/>
              </a:rPr>
              <a:t>Keduanya</a:t>
            </a:r>
            <a:r>
              <a:rPr lang="en-US" sz="2000" b="0" i="0" dirty="0">
                <a:effectLst/>
                <a:latin typeface="Söhne"/>
              </a:rPr>
              <a:t>, Continuous Delivery dan Continuous Deployment, </a:t>
            </a:r>
            <a:r>
              <a:rPr lang="en-US" sz="2000" b="0" i="0" dirty="0" err="1">
                <a:effectLst/>
                <a:latin typeface="Söhne"/>
              </a:rPr>
              <a:t>bertujuan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untuk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mempercepat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siklus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pengiriman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perangkat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lunak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mengurangi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risiko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kesalahan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manusia</a:t>
            </a:r>
            <a:r>
              <a:rPr lang="en-US" sz="2000" b="0" i="0" dirty="0">
                <a:effectLst/>
                <a:latin typeface="Söhne"/>
              </a:rPr>
              <a:t>, dan </a:t>
            </a:r>
            <a:r>
              <a:rPr lang="en-US" sz="2000" b="0" i="0" dirty="0" err="1">
                <a:effectLst/>
                <a:latin typeface="Söhne"/>
              </a:rPr>
              <a:t>memungkinkan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tim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untuk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memberikan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perubahan</a:t>
            </a:r>
            <a:r>
              <a:rPr lang="en-US" sz="2000" b="0" i="0" dirty="0">
                <a:effectLst/>
                <a:latin typeface="Söhne"/>
              </a:rPr>
              <a:t> yang </a:t>
            </a:r>
            <a:r>
              <a:rPr lang="en-US" sz="2000" b="0" i="0" dirty="0" err="1">
                <a:effectLst/>
                <a:latin typeface="Söhne"/>
              </a:rPr>
              <a:t>lebih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cepat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lebih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sering</a:t>
            </a:r>
            <a:r>
              <a:rPr lang="en-US" sz="2000" b="0" i="0" dirty="0">
                <a:effectLst/>
                <a:latin typeface="Söhne"/>
              </a:rPr>
              <a:t>, dan </a:t>
            </a:r>
            <a:r>
              <a:rPr lang="en-US" sz="2000" b="0" i="0" dirty="0" err="1">
                <a:effectLst/>
                <a:latin typeface="Söhne"/>
              </a:rPr>
              <a:t>lebih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handal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lingkungan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produksi</a:t>
            </a:r>
            <a:r>
              <a:rPr lang="en-US" sz="2000" b="0" i="0" dirty="0">
                <a:effectLst/>
                <a:latin typeface="Söhne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UTS TESTING DAN QA PERANGKAT LUNAK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12DCDF46-7265-A4FD-F3A6-563D2C196946}"/>
              </a:ext>
            </a:extLst>
          </p:cNvPr>
          <p:cNvSpPr txBox="1"/>
          <p:nvPr/>
        </p:nvSpPr>
        <p:spPr>
          <a:xfrm>
            <a:off x="989527" y="870982"/>
            <a:ext cx="6098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Söhne"/>
              </a:rPr>
              <a:t>1.</a:t>
            </a:r>
            <a:r>
              <a:rPr lang="en-US" sz="2400" b="1" i="0" dirty="0">
                <a:effectLst/>
                <a:latin typeface="Söhne"/>
              </a:rPr>
              <a:t> Continuous Integration (CI)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D5E2DDC-14F5-C865-570A-FFCC0389D382}"/>
              </a:ext>
            </a:extLst>
          </p:cNvPr>
          <p:cNvSpPr txBox="1"/>
          <p:nvPr/>
        </p:nvSpPr>
        <p:spPr>
          <a:xfrm>
            <a:off x="653602" y="1997839"/>
            <a:ext cx="48070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Continuous Integration </a:t>
            </a:r>
            <a:r>
              <a:rPr lang="en-US" b="0" i="0" dirty="0" err="1">
                <a:effectLst/>
                <a:latin typeface="Söhne"/>
              </a:rPr>
              <a:t>adalah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praktik</a:t>
            </a:r>
            <a:r>
              <a:rPr lang="en-US" b="0" i="0" dirty="0">
                <a:effectLst/>
                <a:latin typeface="Söhne"/>
              </a:rPr>
              <a:t> di mana para </a:t>
            </a:r>
            <a:r>
              <a:rPr lang="en-US" b="0" i="0" dirty="0" err="1">
                <a:effectLst/>
                <a:latin typeface="Söhne"/>
              </a:rPr>
              <a:t>pengembang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secara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teratur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menggabungkan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kode</a:t>
            </a:r>
            <a:r>
              <a:rPr lang="en-US" b="0" i="0" dirty="0">
                <a:effectLst/>
                <a:latin typeface="Söhne"/>
              </a:rPr>
              <a:t> yang </a:t>
            </a:r>
            <a:r>
              <a:rPr lang="en-US" b="0" i="0" dirty="0" err="1">
                <a:effectLst/>
                <a:latin typeface="Söhne"/>
              </a:rPr>
              <a:t>mereka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tulis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dalam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repositori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bersama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Setiap</a:t>
            </a:r>
            <a:r>
              <a:rPr lang="en-US" b="0" i="0" dirty="0">
                <a:effectLst/>
                <a:latin typeface="Söhne"/>
              </a:rPr>
              <a:t> kali </a:t>
            </a:r>
            <a:r>
              <a:rPr lang="en-US" b="0" i="0" dirty="0" err="1">
                <a:effectLst/>
                <a:latin typeface="Söhne"/>
              </a:rPr>
              <a:t>kode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diintegrasikan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serangkaian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otomatisasi</a:t>
            </a:r>
            <a:r>
              <a:rPr lang="en-US" b="0" i="0" dirty="0">
                <a:effectLst/>
                <a:latin typeface="Söhne"/>
              </a:rPr>
              <a:t> build dan </a:t>
            </a:r>
            <a:r>
              <a:rPr lang="en-US" b="0" i="0" dirty="0" err="1">
                <a:effectLst/>
                <a:latin typeface="Söhne"/>
              </a:rPr>
              <a:t>pengujian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dijalankan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untuk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memverifikasi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apakah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integrasi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tersebut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tidak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menyebabkan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konflik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atau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kesalahan</a:t>
            </a:r>
            <a:r>
              <a:rPr lang="en-US" b="0" i="0" dirty="0">
                <a:effectLst/>
                <a:latin typeface="Söhne"/>
              </a:rPr>
              <a:t> (errors) </a:t>
            </a:r>
            <a:r>
              <a:rPr lang="en-US" b="0" i="0" dirty="0" err="1">
                <a:effectLst/>
                <a:latin typeface="Söhne"/>
              </a:rPr>
              <a:t>dalam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kode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Praktik</a:t>
            </a:r>
            <a:r>
              <a:rPr lang="en-US" b="0" i="0" dirty="0">
                <a:effectLst/>
                <a:latin typeface="Söhne"/>
              </a:rPr>
              <a:t> CI </a:t>
            </a:r>
            <a:r>
              <a:rPr lang="en-US" b="0" i="0" dirty="0" err="1">
                <a:effectLst/>
                <a:latin typeface="Söhne"/>
              </a:rPr>
              <a:t>membantu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mengurangi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risiko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konflik</a:t>
            </a:r>
            <a:r>
              <a:rPr lang="en-US" b="0" i="0" dirty="0">
                <a:effectLst/>
                <a:latin typeface="Söhne"/>
              </a:rPr>
              <a:t> yang </a:t>
            </a:r>
            <a:r>
              <a:rPr lang="en-US" b="0" i="0" dirty="0" err="1">
                <a:effectLst/>
                <a:latin typeface="Söhne"/>
              </a:rPr>
              <a:t>mungkin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terjadi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menggabungkan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perubahan</a:t>
            </a:r>
            <a:r>
              <a:rPr lang="en-US" b="0" i="0" dirty="0">
                <a:effectLst/>
                <a:latin typeface="Söhne"/>
              </a:rPr>
              <a:t> dan </a:t>
            </a:r>
            <a:r>
              <a:rPr lang="en-US" b="0" i="0" dirty="0" err="1">
                <a:effectLst/>
                <a:latin typeface="Söhne"/>
              </a:rPr>
              <a:t>memungkinkan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tim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untuk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menemukan</a:t>
            </a:r>
            <a:r>
              <a:rPr lang="en-US" b="0" i="0" dirty="0">
                <a:effectLst/>
                <a:latin typeface="Söhne"/>
              </a:rPr>
              <a:t> dan </a:t>
            </a:r>
            <a:r>
              <a:rPr lang="en-US" b="0" i="0" dirty="0" err="1">
                <a:effectLst/>
                <a:latin typeface="Söhne"/>
              </a:rPr>
              <a:t>memperbaiki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masalah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lebih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awal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dalam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siklus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pengembangan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80FF35C-6FD7-4B36-5C85-93C909E7E0AA}"/>
              </a:ext>
            </a:extLst>
          </p:cNvPr>
          <p:cNvSpPr txBox="1"/>
          <p:nvPr/>
        </p:nvSpPr>
        <p:spPr>
          <a:xfrm>
            <a:off x="6093854" y="834246"/>
            <a:ext cx="609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Söhne"/>
              </a:rPr>
              <a:t>2. Continuous Delivery/Continuous Deployment (CD)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20F96C65-9072-243C-8A0A-E77010707E33}"/>
              </a:ext>
            </a:extLst>
          </p:cNvPr>
          <p:cNvSpPr txBox="1"/>
          <p:nvPr/>
        </p:nvSpPr>
        <p:spPr>
          <a:xfrm>
            <a:off x="6093854" y="1997839"/>
            <a:ext cx="60981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Continuous Delivery dan Continuous Deployment </a:t>
            </a:r>
            <a:r>
              <a:rPr lang="en-US" b="0" i="0" dirty="0" err="1">
                <a:effectLst/>
                <a:latin typeface="Söhne"/>
              </a:rPr>
              <a:t>berkaitan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dengan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perubahan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perangkat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lunak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dikirim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lingkungan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produksi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Continuous Delivery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adalah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praktik</a:t>
            </a:r>
            <a:r>
              <a:rPr lang="en-US" b="0" i="0" dirty="0">
                <a:effectLst/>
                <a:latin typeface="Söhne"/>
              </a:rPr>
              <a:t> di mana </a:t>
            </a:r>
            <a:r>
              <a:rPr lang="en-US" b="0" i="0" dirty="0" err="1">
                <a:effectLst/>
                <a:latin typeface="Söhne"/>
              </a:rPr>
              <a:t>perubahan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perangkat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lunak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dikemas</a:t>
            </a:r>
            <a:r>
              <a:rPr lang="en-US" b="0" i="0" dirty="0">
                <a:effectLst/>
                <a:latin typeface="Söhne"/>
              </a:rPr>
              <a:t> dan </a:t>
            </a:r>
            <a:r>
              <a:rPr lang="en-US" b="0" i="0" dirty="0" err="1">
                <a:effectLst/>
                <a:latin typeface="Söhne"/>
              </a:rPr>
              <a:t>dipersiapkan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untuk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dirilis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kapan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saja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memastikan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bahwa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setiap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perubahan</a:t>
            </a:r>
            <a:r>
              <a:rPr lang="en-US" b="0" i="0" dirty="0">
                <a:effectLst/>
                <a:latin typeface="Söhne"/>
              </a:rPr>
              <a:t> yang </a:t>
            </a:r>
            <a:r>
              <a:rPr lang="en-US" b="0" i="0" dirty="0" err="1">
                <a:effectLst/>
                <a:latin typeface="Söhne"/>
              </a:rPr>
              <a:t>telah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melewati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tahap</a:t>
            </a:r>
            <a:r>
              <a:rPr lang="en-US" b="0" i="0" dirty="0">
                <a:effectLst/>
                <a:latin typeface="Söhne"/>
              </a:rPr>
              <a:t> CI </a:t>
            </a:r>
            <a:r>
              <a:rPr lang="en-US" b="0" i="0" dirty="0" err="1">
                <a:effectLst/>
                <a:latin typeface="Söhne"/>
              </a:rPr>
              <a:t>dapat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dengan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mudah</a:t>
            </a:r>
            <a:r>
              <a:rPr lang="en-US" b="0" i="0" dirty="0">
                <a:effectLst/>
                <a:latin typeface="Söhne"/>
              </a:rPr>
              <a:t> dan </a:t>
            </a:r>
            <a:r>
              <a:rPr lang="en-US" b="0" i="0" dirty="0" err="1">
                <a:effectLst/>
                <a:latin typeface="Söhne"/>
              </a:rPr>
              <a:t>cepat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dirilis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lingkungan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produksi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Continuous Deployment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adalah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ekstensi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dari</a:t>
            </a:r>
            <a:r>
              <a:rPr lang="en-US" b="0" i="0" dirty="0">
                <a:effectLst/>
                <a:latin typeface="Söhne"/>
              </a:rPr>
              <a:t> Continuous Delivery yang </a:t>
            </a:r>
            <a:r>
              <a:rPr lang="en-US" b="0" i="0" dirty="0" err="1">
                <a:effectLst/>
                <a:latin typeface="Söhne"/>
              </a:rPr>
              <a:t>secara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otomatis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merilis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perubahan</a:t>
            </a:r>
            <a:r>
              <a:rPr lang="en-US" b="0" i="0" dirty="0">
                <a:effectLst/>
                <a:latin typeface="Söhne"/>
              </a:rPr>
              <a:t> yang lulus </a:t>
            </a:r>
            <a:r>
              <a:rPr lang="en-US" b="0" i="0" dirty="0" err="1">
                <a:effectLst/>
                <a:latin typeface="Söhne"/>
              </a:rPr>
              <a:t>pengujian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lingkungan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produksi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tanpa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intervensi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manusia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2692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referensi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933" y="2556389"/>
            <a:ext cx="6667903" cy="2494008"/>
          </a:xfrm>
        </p:spPr>
        <p:txBody>
          <a:bodyPr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https://www.dicoding.com/blog/white-box-testing/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https://www.dicoding.com/blog/apa-itu-ci-cd/</a:t>
            </a:r>
            <a:endParaRPr lang="en-US" sz="2000" b="1" dirty="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spc="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https://www.dicoding.com/blog/white-box-testing/</a:t>
            </a:r>
            <a:endParaRPr lang="en-US" sz="2000" b="1" spc="0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spc="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https://glints.com/id/lowongan/unit-testing-adalah/</a:t>
            </a:r>
            <a:endParaRPr lang="en-US" sz="2000" b="1" spc="0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https://www.binaracademy.com/blog/ci-cd-pipeline-dalam-devops</a:t>
            </a:r>
            <a:endParaRPr lang="en-US" sz="2000" b="1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https://www.dicoding.com/blog/apa-itu-ci-cd/</a:t>
            </a:r>
            <a:endParaRPr lang="en-US" sz="2000" b="1" dirty="0">
              <a:ea typeface="+mn-lt"/>
              <a:cs typeface="+mn-lt"/>
            </a:endParaRPr>
          </a:p>
          <a:p>
            <a:pPr algn="l"/>
            <a:endParaRPr lang="en-US" sz="500" b="1" dirty="0"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500" b="1" spc="0" dirty="0">
              <a:ea typeface="+mn-lt"/>
              <a:cs typeface="+mn-lt"/>
            </a:endParaRPr>
          </a:p>
          <a:p>
            <a:endParaRPr lang="en-US" sz="5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UTS TESTING DAN QA PERANGKAT LUNAK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45</TotalTime>
  <Words>865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Quattrocento Sans</vt:lpstr>
      <vt:lpstr>Söhne</vt:lpstr>
      <vt:lpstr>Tenorite</vt:lpstr>
      <vt:lpstr>Office Theme</vt:lpstr>
      <vt:lpstr>Whitebox Testing &amp; CI/CD</vt:lpstr>
      <vt:lpstr>AGENDA</vt:lpstr>
      <vt:lpstr>White Box Testing </vt:lpstr>
      <vt:lpstr> Unit Testing</vt:lpstr>
      <vt:lpstr>Implementasi Whitebox Testing dalam Python</vt:lpstr>
      <vt:lpstr>Implementasi Unit Test dalam Python</vt:lpstr>
      <vt:lpstr>Ci/cd</vt:lpstr>
      <vt:lpstr>PowerPoint Presentation</vt:lpstr>
      <vt:lpstr>referensi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&amp; CI/CD</dc:title>
  <dc:creator>adam17febrian@hotmail.com</dc:creator>
  <cp:lastModifiedBy>adam17febrian@hotmail.com</cp:lastModifiedBy>
  <cp:revision>1</cp:revision>
  <dcterms:created xsi:type="dcterms:W3CDTF">2023-11-03T10:38:46Z</dcterms:created>
  <dcterms:modified xsi:type="dcterms:W3CDTF">2023-11-03T11:24:03Z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