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1" r:id="rId6"/>
    <p:sldId id="274" r:id="rId7"/>
    <p:sldId id="275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3CBC7-B3A1-4DB1-BFC1-1B434CB16EBD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9CEEA-5D4E-468A-AA6B-16E314D3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5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极大似然估计是学习数据的固定分布，即使正则后不合理样本会剔除， 但是还是在固定分布的基础上学习。</a:t>
            </a:r>
            <a:endParaRPr lang="en-US" altLang="zh-CN" dirty="0" smtClean="0"/>
          </a:p>
          <a:p>
            <a:r>
              <a:rPr lang="en-US" altLang="zh-CN" dirty="0" smtClean="0"/>
              <a:t>KL</a:t>
            </a:r>
            <a:r>
              <a:rPr lang="zh-CN" altLang="en-US" dirty="0" smtClean="0"/>
              <a:t>散度约束了分布，满足一定的先验分布，剔除了某些点的同时，也让数据近似先验。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9CEEA-5D4E-468A-AA6B-16E314D30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5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前两张是2D高斯，都分得很好，但是VAE有空隙，没有覆盖全面，后两张是10个混合2D高斯，</a:t>
            </a:r>
            <a:b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可以看到VAE还是按照一个2D高斯的成分处理，AAE数据存在几个高斯分布混合的情况， 说明AAE学的更好。</a:t>
            </a:r>
            <a:r>
              <a:rPr lang="zh-CN" altLang="zh-CN" dirty="0" smtClean="0">
                <a:latin typeface="Arial" panose="020B0604020202020204" pitchFamily="34" charset="0"/>
              </a:rPr>
              <a:t/>
            </a:r>
            <a:br>
              <a:rPr lang="zh-CN" altLang="zh-CN" dirty="0" smtClean="0">
                <a:latin typeface="Arial" panose="020B0604020202020204" pitchFamily="34" charset="0"/>
              </a:rPr>
            </a:br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9CEEA-5D4E-468A-AA6B-16E314D308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0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[-10, 10]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1.5</a:t>
            </a:r>
            <a:r>
              <a:rPr lang="zh-CN" altLang="en-US" dirty="0" smtClean="0"/>
              <a:t>采样一个数据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9CEEA-5D4E-468A-AA6B-16E314D308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9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2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3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1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1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3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6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8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3BD5-D4AA-46B3-BD22-FEEAA04ED2D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3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0063" y="436567"/>
            <a:ext cx="9811871" cy="1805781"/>
          </a:xfrm>
        </p:spPr>
        <p:txBody>
          <a:bodyPr>
            <a:normAutofit/>
          </a:bodyPr>
          <a:lstStyle/>
          <a:p>
            <a:pPr lvl="0"/>
            <a:r>
              <a:rPr lang="en-US" altLang="zh-CN" sz="4800" dirty="0" smtClean="0"/>
              <a:t>《</a:t>
            </a:r>
            <a:r>
              <a:rPr lang="zh-CN" altLang="zh-CN" sz="48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Adversarial</a:t>
            </a:r>
            <a:r>
              <a:rPr lang="en-US" altLang="zh-CN" sz="4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zh-CN" sz="48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Autoencoders</a:t>
            </a:r>
            <a:r>
              <a:rPr lang="en-US" altLang="zh-CN" sz="4800" dirty="0" smtClean="0"/>
              <a:t>》</a:t>
            </a:r>
            <a:br>
              <a:rPr lang="en-US" altLang="zh-CN" sz="4800" dirty="0" smtClean="0"/>
            </a:br>
            <a:r>
              <a:rPr lang="en-US" altLang="zh-CN" sz="4800" dirty="0" smtClean="0"/>
              <a:t>--</a:t>
            </a:r>
            <a:r>
              <a:rPr lang="zh-CN" altLang="en-US" sz="4800" dirty="0" smtClean="0"/>
              <a:t>对抗自编码</a:t>
            </a:r>
            <a:endParaRPr lang="zh-CN" altLang="en-US" sz="4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AAE</a:t>
            </a:r>
            <a:r>
              <a:rPr lang="zh-CN" altLang="en-US" dirty="0" smtClean="0">
                <a:solidFill>
                  <a:srgbClr val="0070C0"/>
                </a:solidFill>
              </a:rPr>
              <a:t>：半监督学习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87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AAE</a:t>
            </a:r>
            <a:r>
              <a:rPr lang="zh-CN" altLang="en-US" dirty="0" smtClean="0">
                <a:solidFill>
                  <a:srgbClr val="0070C0"/>
                </a:solidFill>
              </a:rPr>
              <a:t>：无监督聚类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28" y="2053759"/>
            <a:ext cx="7857143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自编码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67" y="1892860"/>
            <a:ext cx="5264466" cy="4351338"/>
          </a:xfrm>
        </p:spPr>
      </p:pic>
    </p:spTree>
    <p:extLst>
      <p:ext uri="{BB962C8B-B14F-4D97-AF65-F5344CB8AC3E}">
        <p14:creationId xmlns:p14="http://schemas.microsoft.com/office/powerpoint/2010/main" val="21468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solidFill>
                  <a:srgbClr val="0070C0"/>
                </a:solidFill>
              </a:rPr>
              <a:t>自编码存在的问题：对训练数据的特定分布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39" y="1906306"/>
            <a:ext cx="4626521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7234518" y="213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3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变分自编码：利用</a:t>
            </a:r>
            <a:r>
              <a:rPr lang="en-US" altLang="zh-CN" sz="3200" dirty="0" smtClean="0">
                <a:solidFill>
                  <a:srgbClr val="0070C0"/>
                </a:solidFill>
              </a:rPr>
              <a:t>KL</a:t>
            </a:r>
            <a:r>
              <a:rPr lang="zh-CN" altLang="en-US" sz="3200" dirty="0" smtClean="0">
                <a:solidFill>
                  <a:srgbClr val="0070C0"/>
                </a:solidFill>
              </a:rPr>
              <a:t>散度，约束编码让其满足</a:t>
            </a:r>
            <a:r>
              <a:rPr lang="zh-CN" altLang="en-US" sz="3200" dirty="0">
                <a:solidFill>
                  <a:srgbClr val="0070C0"/>
                </a:solidFill>
              </a:rPr>
              <a:t>正态</a:t>
            </a:r>
            <a:r>
              <a:rPr lang="zh-CN" altLang="en-US" sz="3200" dirty="0" smtClean="0">
                <a:solidFill>
                  <a:srgbClr val="0070C0"/>
                </a:solidFill>
              </a:rPr>
              <a:t>分布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84" y="1532355"/>
            <a:ext cx="9508598" cy="45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934"/>
            <a:ext cx="10515600" cy="13255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zh-CN" sz="2800" dirty="0">
                <a:solidFill>
                  <a:srgbClr val="0070C0"/>
                </a:solidFill>
                <a:latin typeface="宋体" panose="02010600030101010101" pitchFamily="2" charset="-122"/>
              </a:rPr>
              <a:t>极大似然和 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KL[Q||P]</a:t>
            </a:r>
            <a:r>
              <a:rPr lang="zh-CN" altLang="zh-CN" sz="28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差别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：真实分布，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：学习分布）</a:t>
            </a:r>
            <a:endParaRPr lang="zh-CN" altLang="zh-CN" sz="5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529619"/>
            <a:ext cx="10515600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极大似然和最小化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L[P||Q]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是一样的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48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KL</a:t>
            </a:r>
            <a:r>
              <a:rPr lang="zh-CN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P || </a:t>
            </a:r>
            <a:r>
              <a:rPr lang="zh-CN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] 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趋向于Q</a:t>
            </a:r>
            <a:r>
              <a:rPr lang="zh-CN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过度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学习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如果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p是多模型, 优化Q将趋向于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覆盖所有p的模型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，即使当p=0的时候损失很大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。实际上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，这意味着模型偶尔会采样看起来不像P样本的不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合理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样本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48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KL 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[Q || P]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倾向于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低泛化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。 最优Q将典型地描述P的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单一最大模式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如果它们在不覆盖低概率区域的情况下难以建模，代价是忽略其他模式。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实际上，这意味着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L[Q || P]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将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尝试避免引入不合理的样本，有时会以P的大部分可疑样本丢失为代价。</a:t>
            </a:r>
            <a:endParaRPr lang="zh-CN" altLang="zh-CN" sz="4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KL</a:t>
            </a:r>
            <a:r>
              <a:rPr lang="zh-CN" altLang="en-US" dirty="0">
                <a:solidFill>
                  <a:srgbClr val="0070C0"/>
                </a:solidFill>
              </a:rPr>
              <a:t>并不是生成模型的合适度量</a:t>
            </a:r>
            <a:br>
              <a:rPr lang="zh-CN" altLang="en-US" dirty="0">
                <a:solidFill>
                  <a:srgbClr val="0070C0"/>
                </a:solidFill>
              </a:rPr>
            </a:b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/>
            <a:r>
              <a:rPr lang="en-US" altLang="zh-CN" dirty="0"/>
              <a:t>KL</a:t>
            </a:r>
            <a:r>
              <a:rPr lang="zh-CN" altLang="en-US" dirty="0"/>
              <a:t>散度是度量用一个分布来近似另一个分布时的</a:t>
            </a:r>
            <a:r>
              <a:rPr lang="zh-CN" altLang="en-US" dirty="0">
                <a:solidFill>
                  <a:srgbClr val="FF0000"/>
                </a:solidFill>
              </a:rPr>
              <a:t>信息损失</a:t>
            </a:r>
            <a:r>
              <a:rPr lang="zh-CN" altLang="en-US" dirty="0" smtClean="0">
                <a:solidFill>
                  <a:srgbClr val="FF0000"/>
                </a:solidFill>
              </a:rPr>
              <a:t>量，</a:t>
            </a:r>
            <a:r>
              <a:rPr lang="zh-CN" altLang="en-US" dirty="0" smtClean="0"/>
              <a:t>不能度量距离。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因为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KL散度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不对称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— KL(q||p)≠KL(p||q)—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而距离度量是对称的。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lvl="0" indent="-457200"/>
            <a:endParaRPr lang="en-US" altLang="zh-CN" dirty="0"/>
          </a:p>
          <a:p>
            <a:pPr marL="457200" indent="-457200"/>
            <a:r>
              <a:rPr lang="zh-CN" altLang="zh-CN" dirty="0"/>
              <a:t>当训练</a:t>
            </a:r>
            <a:r>
              <a:rPr lang="zh-CN" altLang="zh-CN" dirty="0">
                <a:solidFill>
                  <a:srgbClr val="FF0000"/>
                </a:solidFill>
              </a:rPr>
              <a:t>样本有限</a:t>
            </a:r>
            <a:r>
              <a:rPr lang="zh-CN" altLang="zh-CN" dirty="0"/>
              <a:t>的时候</a:t>
            </a:r>
            <a:r>
              <a:rPr lang="zh-CN" altLang="en-US" dirty="0"/>
              <a:t>，</a:t>
            </a:r>
            <a:r>
              <a:rPr lang="zh-CN" altLang="zh-CN" dirty="0"/>
              <a:t>KL[Q || P]是很难优化的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zh-CN" altLang="zh-CN" dirty="0"/>
              <a:t>除非任何Q为</a:t>
            </a:r>
            <a:r>
              <a:rPr lang="zh-CN" altLang="zh-CN" dirty="0">
                <a:solidFill>
                  <a:srgbClr val="FF0000"/>
                </a:solidFill>
              </a:rPr>
              <a:t>正</a:t>
            </a:r>
            <a:r>
              <a:rPr lang="zh-CN" altLang="zh-CN" dirty="0"/>
              <a:t>的地方P也为</a:t>
            </a:r>
            <a:r>
              <a:rPr lang="zh-CN" altLang="zh-CN" dirty="0">
                <a:solidFill>
                  <a:srgbClr val="FF0000"/>
                </a:solidFill>
              </a:rPr>
              <a:t>正</a:t>
            </a:r>
            <a:r>
              <a:rPr lang="zh-CN" altLang="zh-CN" dirty="0"/>
              <a:t>的</a:t>
            </a:r>
            <a:r>
              <a:rPr lang="zh-CN" altLang="en-US" dirty="0"/>
              <a:t>，否则</a:t>
            </a:r>
            <a:r>
              <a:rPr lang="zh-CN" altLang="zh-CN" dirty="0"/>
              <a:t> KL[Q || P]表现不是很好</a:t>
            </a:r>
            <a:r>
              <a:rPr lang="zh-CN" altLang="zh-CN" dirty="0" smtClean="0"/>
              <a:t>。</a:t>
            </a:r>
            <a:endParaRPr lang="zh-CN" altLang="zh-CN" sz="5400" dirty="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25" y="365125"/>
            <a:ext cx="3500360" cy="73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882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AAE</a:t>
            </a:r>
            <a:r>
              <a:rPr lang="zh-CN" altLang="en-US" sz="4000" dirty="0" smtClean="0">
                <a:solidFill>
                  <a:srgbClr val="0070C0"/>
                </a:solidFill>
              </a:rPr>
              <a:t>：用</a:t>
            </a:r>
            <a:r>
              <a:rPr lang="zh-CN" altLang="en-US" sz="4000" dirty="0">
                <a:solidFill>
                  <a:srgbClr val="0070C0"/>
                </a:solidFill>
              </a:rPr>
              <a:t>对抗的思想替代了</a:t>
            </a:r>
            <a:r>
              <a:rPr lang="en-US" altLang="zh-CN" sz="4000" dirty="0">
                <a:solidFill>
                  <a:srgbClr val="0070C0"/>
                </a:solidFill>
              </a:rPr>
              <a:t>KL</a:t>
            </a:r>
            <a:r>
              <a:rPr lang="zh-CN" altLang="en-US" sz="4000" dirty="0">
                <a:solidFill>
                  <a:srgbClr val="0070C0"/>
                </a:solidFill>
              </a:rPr>
              <a:t>散度， 度量两个</a:t>
            </a:r>
            <a:r>
              <a:rPr lang="zh-CN" altLang="en-US" sz="4000" dirty="0" smtClean="0">
                <a:solidFill>
                  <a:srgbClr val="0070C0"/>
                </a:solidFill>
              </a:rPr>
              <a:t>分布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pic>
        <p:nvPicPr>
          <p:cNvPr id="5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5" y="1678828"/>
            <a:ext cx="12048565" cy="45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153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AAE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CN" dirty="0" smtClean="0">
                <a:solidFill>
                  <a:srgbClr val="0070C0"/>
                </a:solidFill>
              </a:rPr>
              <a:t>AVE</a:t>
            </a:r>
            <a:r>
              <a:rPr lang="zh-CN" altLang="en-US" dirty="0" smtClean="0">
                <a:solidFill>
                  <a:srgbClr val="0070C0"/>
                </a:solidFill>
              </a:rPr>
              <a:t>对比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70" y="1325563"/>
            <a:ext cx="9305365" cy="48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14</a:t>
            </a:r>
            <a:r>
              <a:rPr lang="zh-CN" altLang="en-US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>
                <a:solidFill>
                  <a:srgbClr val="0070C0"/>
                </a:solidFill>
              </a:rPr>
              <a:t>14</a:t>
            </a:r>
            <a:r>
              <a:rPr lang="zh-CN" altLang="en-US" dirty="0" smtClean="0">
                <a:solidFill>
                  <a:srgbClr val="0070C0"/>
                </a:solidFill>
              </a:rPr>
              <a:t>个任意二维数据解码结果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209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384</Words>
  <Application>Microsoft Office PowerPoint</Application>
  <PresentationFormat>宽屏</PresentationFormat>
  <Paragraphs>28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《Adversarial Autoencoders》 --对抗自编码</vt:lpstr>
      <vt:lpstr>自编码</vt:lpstr>
      <vt:lpstr>自编码存在的问题：对训练数据的特定分布</vt:lpstr>
      <vt:lpstr>变分自编码：利用KL散度，约束编码让其满足正态分布</vt:lpstr>
      <vt:lpstr>极大似然和 KL[Q||P] 差别（P：真实分布，Q：学习分布）</vt:lpstr>
      <vt:lpstr>KL并不是生成模型的合适度量 </vt:lpstr>
      <vt:lpstr>AAE：用对抗的思想替代了KL散度， 度量两个分布</vt:lpstr>
      <vt:lpstr>AAE和AVE对比</vt:lpstr>
      <vt:lpstr>14*14个任意二维数据解码结果</vt:lpstr>
      <vt:lpstr>AAE：半监督学习</vt:lpstr>
      <vt:lpstr>AAE：无监督聚类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ye</dc:creator>
  <cp:lastModifiedBy>ji ye</cp:lastModifiedBy>
  <cp:revision>144</cp:revision>
  <dcterms:created xsi:type="dcterms:W3CDTF">2018-05-22T07:13:48Z</dcterms:created>
  <dcterms:modified xsi:type="dcterms:W3CDTF">2018-05-26T07:31:47Z</dcterms:modified>
</cp:coreProperties>
</file>