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embeddedFontLst>
    <p:embeddedFont>
      <p:font typeface="Caveat"/>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3" roundtripDataSignature="AMtx7mh/O4OXF1tt04Dt4RLrY4QGQZY+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Caveat-bold.fntdata"/><Relationship Id="rId10" Type="http://schemas.openxmlformats.org/officeDocument/2006/relationships/slide" Target="slides/slide5.xml"/><Relationship Id="rId21" Type="http://schemas.openxmlformats.org/officeDocument/2006/relationships/font" Target="fonts/Caveat-regular.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zh-TW"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bd5623a155_0_7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bd5623a155_0_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1bd5623a155_0_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TW"/>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bd5623a155_0_8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bd5623a155_0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1bd5623a155_0_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TW"/>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bd5623a155_0_9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bd5623a155_0_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1bd5623a155_0_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TW"/>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bd5623a155_0_1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bd5623a155_0_1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1bd5623a155_0_1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TW"/>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bd5623a155_0_19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bd5623a155_0_1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1bd5623a155_0_1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bd5623a155_0_19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bd5623a155_0_1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1bd5623a155_0_1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bd5623a155_0_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bd5623a155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g1bd5623a155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TW"/>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bd5623a155_0_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bd5623a155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1bd5623a155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TW"/>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bd5623a155_0_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bd5623a155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1bd5623a155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TW"/>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bd5623a155_0_1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bd5623a155_0_1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1bd5623a155_0_1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TW"/>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bd5623a155_0_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bd5623a155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1bd5623a155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TW"/>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bd5623a155_0_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bd5623a155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1bd5623a155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TW"/>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bd5623a155_0_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bd5623a155_0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1bd5623a155_0_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TW"/>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bd5623a155_0_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bd5623a155_0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1bd5623a155_0_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TW"/>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 Id="rId4" Type="http://schemas.openxmlformats.org/officeDocument/2006/relationships/image" Target="../media/image1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15" name="Shape 15"/>
        <p:cNvGrpSpPr/>
        <p:nvPr/>
      </p:nvGrpSpPr>
      <p:grpSpPr>
        <a:xfrm>
          <a:off x="0" y="0"/>
          <a:ext cx="0" cy="0"/>
          <a:chOff x="0" y="0"/>
          <a:chExt cx="0" cy="0"/>
        </a:xfrm>
      </p:grpSpPr>
      <p:pic>
        <p:nvPicPr>
          <p:cNvPr id="16" name="Google Shape;16;p3"/>
          <p:cNvPicPr preferRelativeResize="0"/>
          <p:nvPr/>
        </p:nvPicPr>
        <p:blipFill rotWithShape="1">
          <a:blip r:embed="rId2">
            <a:alphaModFix/>
          </a:blip>
          <a:srcRect b="0" l="0" r="0" t="0"/>
          <a:stretch/>
        </p:blipFill>
        <p:spPr>
          <a:xfrm>
            <a:off x="0" y="1730609"/>
            <a:ext cx="9144000" cy="5127391"/>
          </a:xfrm>
          <a:prstGeom prst="rect">
            <a:avLst/>
          </a:prstGeom>
          <a:noFill/>
          <a:ln>
            <a:noFill/>
          </a:ln>
        </p:spPr>
      </p:pic>
      <p:sp>
        <p:nvSpPr>
          <p:cNvPr id="17" name="Google Shape;17;p3"/>
          <p:cNvSpPr/>
          <p:nvPr/>
        </p:nvSpPr>
        <p:spPr>
          <a:xfrm rot="5400000">
            <a:off x="1157093" y="-1111320"/>
            <a:ext cx="6829814" cy="9144000"/>
          </a:xfrm>
          <a:prstGeom prst="rect">
            <a:avLst/>
          </a:prstGeom>
          <a:solidFill>
            <a:srgbClr val="F6F8FC">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 name="Google Shape;18;p3"/>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
        <p:nvSpPr>
          <p:cNvPr id="23" name="Google Shape;23;p3"/>
          <p:cNvSpPr/>
          <p:nvPr/>
        </p:nvSpPr>
        <p:spPr>
          <a:xfrm>
            <a:off x="1705211" y="6499850"/>
            <a:ext cx="7438789"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zh-TW" sz="2400" u="none" cap="none" strike="noStrike">
                <a:solidFill>
                  <a:schemeClr val="lt1"/>
                </a:solidFill>
                <a:latin typeface="Caveat"/>
                <a:ea typeface="Caveat"/>
                <a:cs typeface="Caveat"/>
                <a:sym typeface="Caveat"/>
              </a:rPr>
              <a:t>Department of Electronic Engineering</a:t>
            </a:r>
            <a:endParaRPr/>
          </a:p>
        </p:txBody>
      </p:sp>
      <p:sp>
        <p:nvSpPr>
          <p:cNvPr id="24" name="Google Shape;24;p3"/>
          <p:cNvSpPr/>
          <p:nvPr/>
        </p:nvSpPr>
        <p:spPr>
          <a:xfrm>
            <a:off x="1371600" y="110489"/>
            <a:ext cx="7772400" cy="318601"/>
          </a:xfrm>
          <a:prstGeom prst="rect">
            <a:avLst/>
          </a:prstGeom>
          <a:gradFill>
            <a:gsLst>
              <a:gs pos="0">
                <a:srgbClr val="2A4B86"/>
              </a:gs>
              <a:gs pos="48000">
                <a:srgbClr val="4875C5"/>
              </a:gs>
              <a:gs pos="100000">
                <a:srgbClr val="8DA9DB"/>
              </a:gs>
            </a:gsLst>
            <a:lin ang="13500000" scaled="0"/>
          </a:gra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r">
              <a:spcBef>
                <a:spcPts val="0"/>
              </a:spcBef>
              <a:spcAft>
                <a:spcPts val="0"/>
              </a:spcAft>
              <a:buNone/>
            </a:pPr>
            <a:r>
              <a:rPr b="0" i="0" lang="zh-TW" sz="2000" u="none" cap="none" strike="noStrike">
                <a:solidFill>
                  <a:schemeClr val="lt1"/>
                </a:solidFill>
                <a:latin typeface="Microsoft JhengHei"/>
                <a:ea typeface="Microsoft JhengHei"/>
                <a:cs typeface="Microsoft JhengHei"/>
                <a:sym typeface="Microsoft JhengHei"/>
              </a:rPr>
              <a:t>電子工程系專題研究團體競賽</a:t>
            </a:r>
            <a:endParaRPr/>
          </a:p>
        </p:txBody>
      </p:sp>
      <p:sp>
        <p:nvSpPr>
          <p:cNvPr id="25" name="Google Shape;25;p3"/>
          <p:cNvSpPr txBox="1"/>
          <p:nvPr/>
        </p:nvSpPr>
        <p:spPr>
          <a:xfrm>
            <a:off x="-100345" y="4684712"/>
            <a:ext cx="762000" cy="8239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zh-TW" sz="4800" u="none" cap="none" strike="noStrike">
                <a:solidFill>
                  <a:srgbClr val="DDDDDD"/>
                </a:solidFill>
                <a:latin typeface="Arial"/>
                <a:ea typeface="Arial"/>
                <a:cs typeface="Arial"/>
                <a:sym typeface="Arial"/>
              </a:rPr>
              <a:t>誠</a:t>
            </a:r>
            <a:endParaRPr/>
          </a:p>
        </p:txBody>
      </p:sp>
      <p:sp>
        <p:nvSpPr>
          <p:cNvPr id="26" name="Google Shape;26;p3"/>
          <p:cNvSpPr txBox="1"/>
          <p:nvPr/>
        </p:nvSpPr>
        <p:spPr>
          <a:xfrm>
            <a:off x="280655" y="5218112"/>
            <a:ext cx="762000" cy="762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zh-TW" sz="4400" u="none" cap="none" strike="noStrike">
                <a:solidFill>
                  <a:srgbClr val="B2B2B2"/>
                </a:solidFill>
                <a:latin typeface="Arial"/>
                <a:ea typeface="Arial"/>
                <a:cs typeface="Arial"/>
                <a:sym typeface="Arial"/>
              </a:rPr>
              <a:t>勤</a:t>
            </a:r>
            <a:endParaRPr/>
          </a:p>
        </p:txBody>
      </p:sp>
      <p:sp>
        <p:nvSpPr>
          <p:cNvPr id="27" name="Google Shape;27;p3"/>
          <p:cNvSpPr txBox="1"/>
          <p:nvPr/>
        </p:nvSpPr>
        <p:spPr>
          <a:xfrm>
            <a:off x="128255" y="5735637"/>
            <a:ext cx="762000" cy="7016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zh-TW" sz="4000" u="none" cap="none" strike="noStrike">
                <a:solidFill>
                  <a:srgbClr val="DDDDDD"/>
                </a:solidFill>
                <a:latin typeface="Arial"/>
                <a:ea typeface="Arial"/>
                <a:cs typeface="Arial"/>
                <a:sym typeface="Arial"/>
              </a:rPr>
              <a:t>樸</a:t>
            </a:r>
            <a:endParaRPr/>
          </a:p>
        </p:txBody>
      </p:sp>
      <p:sp>
        <p:nvSpPr>
          <p:cNvPr id="28" name="Google Shape;28;p3"/>
          <p:cNvSpPr txBox="1"/>
          <p:nvPr/>
        </p:nvSpPr>
        <p:spPr>
          <a:xfrm>
            <a:off x="509255" y="6040437"/>
            <a:ext cx="762000" cy="7016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zh-TW" sz="4000" u="none" cap="none" strike="noStrike">
                <a:solidFill>
                  <a:srgbClr val="C0C0C0"/>
                </a:solidFill>
                <a:latin typeface="Arial"/>
                <a:ea typeface="Arial"/>
                <a:cs typeface="Arial"/>
                <a:sym typeface="Arial"/>
              </a:rPr>
              <a:t>慎</a:t>
            </a:r>
            <a:endParaRPr/>
          </a:p>
        </p:txBody>
      </p:sp>
      <p:pic>
        <p:nvPicPr>
          <p:cNvPr id="29" name="Google Shape;29;p3"/>
          <p:cNvPicPr preferRelativeResize="0"/>
          <p:nvPr/>
        </p:nvPicPr>
        <p:blipFill rotWithShape="1">
          <a:blip r:embed="rId3">
            <a:alphaModFix/>
          </a:blip>
          <a:srcRect b="0" l="23423" r="0" t="20095"/>
          <a:stretch/>
        </p:blipFill>
        <p:spPr>
          <a:xfrm>
            <a:off x="-17092" y="-8546"/>
            <a:ext cx="2407388" cy="2512034"/>
          </a:xfrm>
          <a:prstGeom prst="rect">
            <a:avLst/>
          </a:prstGeom>
          <a:noFill/>
          <a:ln>
            <a:noFill/>
          </a:ln>
        </p:spPr>
      </p:pic>
      <p:pic>
        <p:nvPicPr>
          <p:cNvPr id="30" name="Google Shape;30;p3"/>
          <p:cNvPicPr preferRelativeResize="0"/>
          <p:nvPr/>
        </p:nvPicPr>
        <p:blipFill rotWithShape="1">
          <a:blip r:embed="rId4">
            <a:alphaModFix/>
          </a:blip>
          <a:srcRect b="0" l="0" r="0" t="0"/>
          <a:stretch/>
        </p:blipFill>
        <p:spPr>
          <a:xfrm>
            <a:off x="104988" y="6613500"/>
            <a:ext cx="1061118" cy="30322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82" name="Shape 82"/>
        <p:cNvGrpSpPr/>
        <p:nvPr/>
      </p:nvGrpSpPr>
      <p:grpSpPr>
        <a:xfrm>
          <a:off x="0" y="0"/>
          <a:ext cx="0" cy="0"/>
          <a:chOff x="0" y="0"/>
          <a:chExt cx="0" cy="0"/>
        </a:xfrm>
      </p:grpSpPr>
      <p:sp>
        <p:nvSpPr>
          <p:cNvPr id="83" name="Google Shape;83;p1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2"/>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88" name="Shape 88"/>
        <p:cNvGrpSpPr/>
        <p:nvPr/>
      </p:nvGrpSpPr>
      <p:grpSpPr>
        <a:xfrm>
          <a:off x="0" y="0"/>
          <a:ext cx="0" cy="0"/>
          <a:chOff x="0" y="0"/>
          <a:chExt cx="0" cy="0"/>
        </a:xfrm>
      </p:grpSpPr>
      <p:sp>
        <p:nvSpPr>
          <p:cNvPr id="89" name="Google Shape;89;p13"/>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3"/>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物件" type="obj">
  <p:cSld name="OBJECT">
    <p:spTree>
      <p:nvGrpSpPr>
        <p:cNvPr id="31" name="Shape 31"/>
        <p:cNvGrpSpPr/>
        <p:nvPr/>
      </p:nvGrpSpPr>
      <p:grpSpPr>
        <a:xfrm>
          <a:off x="0" y="0"/>
          <a:ext cx="0" cy="0"/>
          <a:chOff x="0" y="0"/>
          <a:chExt cx="0" cy="0"/>
        </a:xfrm>
      </p:grpSpPr>
      <p:sp>
        <p:nvSpPr>
          <p:cNvPr id="32" name="Google Shape;32;p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37" name="Shape 37"/>
        <p:cNvGrpSpPr/>
        <p:nvPr/>
      </p:nvGrpSpPr>
      <p:grpSpPr>
        <a:xfrm>
          <a:off x="0" y="0"/>
          <a:ext cx="0" cy="0"/>
          <a:chOff x="0" y="0"/>
          <a:chExt cx="0" cy="0"/>
        </a:xfrm>
      </p:grpSpPr>
      <p:sp>
        <p:nvSpPr>
          <p:cNvPr id="38" name="Google Shape;38;p5"/>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0" name="Google Shape;40;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項物件" type="twoObj">
  <p:cSld name="TWO_OBJECTS">
    <p:spTree>
      <p:nvGrpSpPr>
        <p:cNvPr id="43" name="Shape 43"/>
        <p:cNvGrpSpPr/>
        <p:nvPr/>
      </p:nvGrpSpPr>
      <p:grpSpPr>
        <a:xfrm>
          <a:off x="0" y="0"/>
          <a:ext cx="0" cy="0"/>
          <a:chOff x="0" y="0"/>
          <a:chExt cx="0" cy="0"/>
        </a:xfrm>
      </p:grpSpPr>
      <p:sp>
        <p:nvSpPr>
          <p:cNvPr id="44" name="Google Shape;44;p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對" type="twoTxTwoObj">
  <p:cSld name="TWO_OBJECTS_WITH_TEXT">
    <p:spTree>
      <p:nvGrpSpPr>
        <p:cNvPr id="50" name="Shape 50"/>
        <p:cNvGrpSpPr/>
        <p:nvPr/>
      </p:nvGrpSpPr>
      <p:grpSpPr>
        <a:xfrm>
          <a:off x="0" y="0"/>
          <a:ext cx="0" cy="0"/>
          <a:chOff x="0" y="0"/>
          <a:chExt cx="0" cy="0"/>
        </a:xfrm>
      </p:grpSpPr>
      <p:sp>
        <p:nvSpPr>
          <p:cNvPr id="51" name="Google Shape;51;p7"/>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7"/>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7"/>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7"/>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59" name="Shape 59"/>
        <p:cNvGrpSpPr/>
        <p:nvPr/>
      </p:nvGrpSpPr>
      <p:grpSpPr>
        <a:xfrm>
          <a:off x="0" y="0"/>
          <a:ext cx="0" cy="0"/>
          <a:chOff x="0" y="0"/>
          <a:chExt cx="0" cy="0"/>
        </a:xfrm>
      </p:grpSpPr>
      <p:sp>
        <p:nvSpPr>
          <p:cNvPr id="60" name="Google Shape;60;p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64" name="Shape 64"/>
        <p:cNvGrpSpPr/>
        <p:nvPr/>
      </p:nvGrpSpPr>
      <p:grpSpPr>
        <a:xfrm>
          <a:off x="0" y="0"/>
          <a:ext cx="0" cy="0"/>
          <a:chOff x="0" y="0"/>
          <a:chExt cx="0" cy="0"/>
        </a:xfrm>
      </p:grpSpPr>
      <p:sp>
        <p:nvSpPr>
          <p:cNvPr id="65" name="Google Shape;65;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內容" type="objTx">
  <p:cSld name="OBJECT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0"/>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10"/>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圖片" type="picTx">
  <p:cSld name="PICTURE_WITH_CAPTION_TEXT">
    <p:spTree>
      <p:nvGrpSpPr>
        <p:cNvPr id="75" name="Shape 75"/>
        <p:cNvGrpSpPr/>
        <p:nvPr/>
      </p:nvGrpSpPr>
      <p:grpSpPr>
        <a:xfrm>
          <a:off x="0" y="0"/>
          <a:ext cx="0" cy="0"/>
          <a:chOff x="0" y="0"/>
          <a:chExt cx="0" cy="0"/>
        </a:xfrm>
      </p:grpSpPr>
      <p:sp>
        <p:nvSpPr>
          <p:cNvPr id="76" name="Google Shape;76;p1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1"/>
          <p:cNvSpPr/>
          <p:nvPr>
            <p:ph idx="2" type="pic"/>
          </p:nvPr>
        </p:nvSpPr>
        <p:spPr>
          <a:xfrm>
            <a:off x="3887391" y="987426"/>
            <a:ext cx="4629150" cy="4873625"/>
          </a:xfrm>
          <a:prstGeom prst="rect">
            <a:avLst/>
          </a:prstGeom>
          <a:noFill/>
          <a:ln>
            <a:noFill/>
          </a:ln>
        </p:spPr>
      </p:sp>
      <p:sp>
        <p:nvSpPr>
          <p:cNvPr id="78" name="Google Shape;78;p11"/>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685800" y="811812"/>
            <a:ext cx="7772400" cy="1206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zh-TW" sz="4200">
                <a:latin typeface="DFKai-SB"/>
                <a:ea typeface="DFKai-SB"/>
                <a:cs typeface="DFKai-SB"/>
                <a:sym typeface="DFKai-SB"/>
              </a:rPr>
              <a:t>Discord輔助管理機器人</a:t>
            </a:r>
            <a:endParaRPr sz="4200">
              <a:latin typeface="DFKai-SB"/>
              <a:ea typeface="DFKai-SB"/>
              <a:cs typeface="DFKai-SB"/>
              <a:sym typeface="DFKai-SB"/>
            </a:endParaRPr>
          </a:p>
        </p:txBody>
      </p:sp>
      <p:sp>
        <p:nvSpPr>
          <p:cNvPr id="99" name="Google Shape;99;p1"/>
          <p:cNvSpPr txBox="1"/>
          <p:nvPr>
            <p:ph idx="1" type="subTitle"/>
          </p:nvPr>
        </p:nvSpPr>
        <p:spPr>
          <a:xfrm>
            <a:off x="685800" y="2122099"/>
            <a:ext cx="7772400" cy="41148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latin typeface="DFKai-SB"/>
              <a:ea typeface="DFKai-SB"/>
              <a:cs typeface="DFKai-SB"/>
              <a:sym typeface="DFKai-SB"/>
            </a:endParaRPr>
          </a:p>
          <a:p>
            <a:pPr indent="0" lvl="0" marL="0" rtl="0" algn="ctr">
              <a:lnSpc>
                <a:spcPct val="90000"/>
              </a:lnSpc>
              <a:spcBef>
                <a:spcPts val="0"/>
              </a:spcBef>
              <a:spcAft>
                <a:spcPts val="0"/>
              </a:spcAft>
              <a:buClr>
                <a:schemeClr val="dk1"/>
              </a:buClr>
              <a:buSzPts val="2400"/>
              <a:buNone/>
            </a:pPr>
            <a:r>
              <a:t/>
            </a:r>
            <a:endParaRPr>
              <a:latin typeface="DFKai-SB"/>
              <a:ea typeface="DFKai-SB"/>
              <a:cs typeface="DFKai-SB"/>
              <a:sym typeface="DFKai-SB"/>
            </a:endParaRPr>
          </a:p>
          <a:p>
            <a:pPr indent="0" lvl="0" marL="0" rtl="0" algn="ctr">
              <a:lnSpc>
                <a:spcPct val="90000"/>
              </a:lnSpc>
              <a:spcBef>
                <a:spcPts val="0"/>
              </a:spcBef>
              <a:spcAft>
                <a:spcPts val="0"/>
              </a:spcAft>
              <a:buClr>
                <a:schemeClr val="dk1"/>
              </a:buClr>
              <a:buSzPts val="2400"/>
              <a:buNone/>
            </a:pPr>
            <a:r>
              <a:t/>
            </a:r>
            <a:endParaRPr>
              <a:latin typeface="DFKai-SB"/>
              <a:ea typeface="DFKai-SB"/>
              <a:cs typeface="DFKai-SB"/>
              <a:sym typeface="DFKai-SB"/>
            </a:endParaRPr>
          </a:p>
          <a:p>
            <a:pPr indent="0" lvl="0" marL="0" rtl="0" algn="ctr">
              <a:lnSpc>
                <a:spcPct val="90000"/>
              </a:lnSpc>
              <a:spcBef>
                <a:spcPts val="0"/>
              </a:spcBef>
              <a:spcAft>
                <a:spcPts val="0"/>
              </a:spcAft>
              <a:buClr>
                <a:schemeClr val="dk1"/>
              </a:buClr>
              <a:buSzPts val="2400"/>
              <a:buNone/>
            </a:pPr>
            <a:r>
              <a:t/>
            </a:r>
            <a:endParaRPr>
              <a:latin typeface="DFKai-SB"/>
              <a:ea typeface="DFKai-SB"/>
              <a:cs typeface="DFKai-SB"/>
              <a:sym typeface="DFKai-SB"/>
            </a:endParaRPr>
          </a:p>
          <a:p>
            <a:pPr indent="0" lvl="0" marL="0" rtl="0" algn="ctr">
              <a:lnSpc>
                <a:spcPct val="90000"/>
              </a:lnSpc>
              <a:spcBef>
                <a:spcPts val="0"/>
              </a:spcBef>
              <a:spcAft>
                <a:spcPts val="0"/>
              </a:spcAft>
              <a:buClr>
                <a:schemeClr val="dk1"/>
              </a:buClr>
              <a:buSzPts val="2400"/>
              <a:buNone/>
            </a:pPr>
            <a:r>
              <a:t/>
            </a:r>
            <a:endParaRPr>
              <a:latin typeface="DFKai-SB"/>
              <a:ea typeface="DFKai-SB"/>
              <a:cs typeface="DFKai-SB"/>
              <a:sym typeface="DFKai-SB"/>
            </a:endParaRPr>
          </a:p>
          <a:p>
            <a:pPr indent="0" lvl="0" marL="0" rtl="0" algn="ctr">
              <a:lnSpc>
                <a:spcPct val="90000"/>
              </a:lnSpc>
              <a:spcBef>
                <a:spcPts val="0"/>
              </a:spcBef>
              <a:spcAft>
                <a:spcPts val="0"/>
              </a:spcAft>
              <a:buClr>
                <a:schemeClr val="dk1"/>
              </a:buClr>
              <a:buSzPts val="2400"/>
              <a:buNone/>
            </a:pPr>
            <a:r>
              <a:t/>
            </a:r>
            <a:endParaRPr>
              <a:latin typeface="DFKai-SB"/>
              <a:ea typeface="DFKai-SB"/>
              <a:cs typeface="DFKai-SB"/>
              <a:sym typeface="DFKai-SB"/>
            </a:endParaRPr>
          </a:p>
          <a:p>
            <a:pPr indent="0" lvl="0" marL="0" rtl="0" algn="ctr">
              <a:lnSpc>
                <a:spcPct val="90000"/>
              </a:lnSpc>
              <a:spcBef>
                <a:spcPts val="0"/>
              </a:spcBef>
              <a:spcAft>
                <a:spcPts val="0"/>
              </a:spcAft>
              <a:buClr>
                <a:schemeClr val="dk1"/>
              </a:buClr>
              <a:buSzPts val="2400"/>
              <a:buNone/>
            </a:pPr>
            <a:r>
              <a:t/>
            </a:r>
            <a:endParaRPr>
              <a:latin typeface="DFKai-SB"/>
              <a:ea typeface="DFKai-SB"/>
              <a:cs typeface="DFKai-SB"/>
              <a:sym typeface="DFKai-SB"/>
            </a:endParaRPr>
          </a:p>
          <a:p>
            <a:pPr indent="0" lvl="0" marL="0" marR="2625" rtl="0" algn="ctr">
              <a:lnSpc>
                <a:spcPct val="150000"/>
              </a:lnSpc>
              <a:spcBef>
                <a:spcPts val="600"/>
              </a:spcBef>
              <a:spcAft>
                <a:spcPts val="0"/>
              </a:spcAft>
              <a:buClr>
                <a:schemeClr val="dk1"/>
              </a:buClr>
              <a:buSzPts val="1100"/>
              <a:buFont typeface="Arial"/>
              <a:buNone/>
            </a:pPr>
            <a:r>
              <a:rPr lang="zh-TW">
                <a:latin typeface="DFKai-SB"/>
                <a:ea typeface="DFKai-SB"/>
                <a:cs typeface="DFKai-SB"/>
                <a:sym typeface="DFKai-SB"/>
              </a:rPr>
              <a:t>專題生:許家銘</a:t>
            </a:r>
            <a:endParaRPr>
              <a:latin typeface="DFKai-SB"/>
              <a:ea typeface="DFKai-SB"/>
              <a:cs typeface="DFKai-SB"/>
              <a:sym typeface="DFKai-SB"/>
            </a:endParaRPr>
          </a:p>
          <a:p>
            <a:pPr indent="0" lvl="0" marL="0" rtl="0" algn="ctr">
              <a:lnSpc>
                <a:spcPct val="90000"/>
              </a:lnSpc>
              <a:spcBef>
                <a:spcPts val="0"/>
              </a:spcBef>
              <a:spcAft>
                <a:spcPts val="0"/>
              </a:spcAft>
              <a:buClr>
                <a:schemeClr val="dk1"/>
              </a:buClr>
              <a:buSzPts val="2400"/>
              <a:buNone/>
            </a:pPr>
            <a:r>
              <a:rPr lang="zh-TW">
                <a:latin typeface="DFKai-SB"/>
                <a:ea typeface="DFKai-SB"/>
                <a:cs typeface="DFKai-SB"/>
                <a:sym typeface="DFKai-SB"/>
              </a:rPr>
              <a:t>  指導老師:李炯三</a:t>
            </a:r>
            <a:endParaRPr>
              <a:latin typeface="DFKai-SB"/>
              <a:ea typeface="DFKai-SB"/>
              <a:cs typeface="DFKai-SB"/>
              <a:sym typeface="DFKai-S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bd5623a155_0_74"/>
          <p:cNvSpPr txBox="1"/>
          <p:nvPr>
            <p:ph idx="4294967295" type="title"/>
          </p:nvPr>
        </p:nvSpPr>
        <p:spPr>
          <a:xfrm>
            <a:off x="628650" y="365126"/>
            <a:ext cx="7886700" cy="1325700"/>
          </a:xfrm>
          <a:prstGeom prst="rect">
            <a:avLst/>
          </a:prstGeom>
        </p:spPr>
        <p:txBody>
          <a:bodyPr anchorCtr="0" anchor="ctr" bIns="45700" lIns="91425" spcFirstLastPara="1" rIns="91425" wrap="square" tIns="45700">
            <a:normAutofit/>
          </a:bodyPr>
          <a:lstStyle/>
          <a:p>
            <a:pPr indent="0" lvl="0" marL="0" marR="2625" rtl="0" algn="l">
              <a:lnSpc>
                <a:spcPct val="150000"/>
              </a:lnSpc>
              <a:spcBef>
                <a:spcPts val="0"/>
              </a:spcBef>
              <a:spcAft>
                <a:spcPts val="0"/>
              </a:spcAft>
              <a:buNone/>
            </a:pPr>
            <a:r>
              <a:rPr lang="zh-TW" sz="3600">
                <a:latin typeface="DFKai-SB"/>
                <a:ea typeface="DFKai-SB"/>
                <a:cs typeface="DFKai-SB"/>
                <a:sym typeface="DFKai-SB"/>
              </a:rPr>
              <a:t>建立類別</a:t>
            </a:r>
            <a:endParaRPr sz="3600"/>
          </a:p>
        </p:txBody>
      </p:sp>
      <p:sp>
        <p:nvSpPr>
          <p:cNvPr id="168" name="Google Shape;168;g1bd5623a155_0_74"/>
          <p:cNvSpPr txBox="1"/>
          <p:nvPr>
            <p:ph idx="4294967295" type="body"/>
          </p:nvPr>
        </p:nvSpPr>
        <p:spPr>
          <a:xfrm>
            <a:off x="628650" y="1825625"/>
            <a:ext cx="78867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69" name="Google Shape;169;g1bd5623a155_0_74"/>
          <p:cNvPicPr preferRelativeResize="0"/>
          <p:nvPr/>
        </p:nvPicPr>
        <p:blipFill>
          <a:blip r:embed="rId3">
            <a:alphaModFix/>
          </a:blip>
          <a:stretch>
            <a:fillRect/>
          </a:stretch>
        </p:blipFill>
        <p:spPr>
          <a:xfrm>
            <a:off x="628650" y="1825618"/>
            <a:ext cx="7886700" cy="408715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bd5623a155_0_82"/>
          <p:cNvSpPr txBox="1"/>
          <p:nvPr>
            <p:ph idx="4294967295" type="title"/>
          </p:nvPr>
        </p:nvSpPr>
        <p:spPr>
          <a:xfrm>
            <a:off x="628650" y="365126"/>
            <a:ext cx="7886700" cy="1325700"/>
          </a:xfrm>
          <a:prstGeom prst="rect">
            <a:avLst/>
          </a:prstGeom>
        </p:spPr>
        <p:txBody>
          <a:bodyPr anchorCtr="0" anchor="ctr" bIns="45700" lIns="91425" spcFirstLastPara="1" rIns="91425" wrap="square" tIns="45700">
            <a:normAutofit/>
          </a:bodyPr>
          <a:lstStyle/>
          <a:p>
            <a:pPr indent="0" lvl="0" marL="0" marR="2625" rtl="0" algn="l">
              <a:lnSpc>
                <a:spcPct val="150000"/>
              </a:lnSpc>
              <a:spcBef>
                <a:spcPts val="0"/>
              </a:spcBef>
              <a:spcAft>
                <a:spcPts val="0"/>
              </a:spcAft>
              <a:buNone/>
            </a:pPr>
            <a:r>
              <a:rPr lang="zh-TW" sz="3600">
                <a:latin typeface="DFKai-SB"/>
                <a:ea typeface="DFKai-SB"/>
                <a:cs typeface="DFKai-SB"/>
                <a:sym typeface="DFKai-SB"/>
              </a:rPr>
              <a:t>定義指令 &amp; 導入 </a:t>
            </a:r>
            <a:endParaRPr sz="3600"/>
          </a:p>
        </p:txBody>
      </p:sp>
      <p:sp>
        <p:nvSpPr>
          <p:cNvPr id="176" name="Google Shape;176;g1bd5623a155_0_82"/>
          <p:cNvSpPr txBox="1"/>
          <p:nvPr>
            <p:ph idx="4294967295" type="body"/>
          </p:nvPr>
        </p:nvSpPr>
        <p:spPr>
          <a:xfrm>
            <a:off x="628650" y="1825625"/>
            <a:ext cx="7886700" cy="4351200"/>
          </a:xfrm>
          <a:prstGeom prst="rect">
            <a:avLst/>
          </a:prstGeom>
        </p:spPr>
        <p:txBody>
          <a:bodyPr anchorCtr="0" anchor="t" bIns="45700" lIns="91425" spcFirstLastPara="1" rIns="91425" wrap="square" tIns="45700">
            <a:normAutofit/>
          </a:bodyPr>
          <a:lstStyle/>
          <a:p>
            <a:pPr indent="0" lvl="0" marL="0" marR="2625" rtl="0" algn="l">
              <a:lnSpc>
                <a:spcPct val="150000"/>
              </a:lnSpc>
              <a:spcBef>
                <a:spcPts val="0"/>
              </a:spcBef>
              <a:spcAft>
                <a:spcPts val="0"/>
              </a:spcAft>
              <a:buNone/>
            </a:pPr>
            <a:r>
              <a:rPr lang="zh-TW" sz="1800">
                <a:latin typeface="DFKai-SB"/>
                <a:ea typeface="DFKai-SB"/>
                <a:cs typeface="DFKai-SB"/>
                <a:sym typeface="DFKai-SB"/>
              </a:rPr>
              <a:t>自己寫的class 建立指令</a:t>
            </a:r>
            <a:endParaRPr sz="1800">
              <a:latin typeface="DFKai-SB"/>
              <a:ea typeface="DFKai-SB"/>
              <a:cs typeface="DFKai-SB"/>
              <a:sym typeface="DFKai-SB"/>
            </a:endParaRPr>
          </a:p>
          <a:p>
            <a:pPr indent="0" lvl="0" marL="0" marR="2625" rtl="0" algn="l">
              <a:lnSpc>
                <a:spcPct val="150000"/>
              </a:lnSpc>
              <a:spcBef>
                <a:spcPts val="0"/>
              </a:spcBef>
              <a:spcAft>
                <a:spcPts val="0"/>
              </a:spcAft>
              <a:buNone/>
            </a:pPr>
            <a:r>
              <a:t/>
            </a:r>
            <a:endParaRPr sz="1800">
              <a:latin typeface="DFKai-SB"/>
              <a:ea typeface="DFKai-SB"/>
              <a:cs typeface="DFKai-SB"/>
              <a:sym typeface="DFKai-SB"/>
            </a:endParaRPr>
          </a:p>
          <a:p>
            <a:pPr indent="0" lvl="0" marL="0" marR="2625" rtl="0" algn="l">
              <a:lnSpc>
                <a:spcPct val="150000"/>
              </a:lnSpc>
              <a:spcBef>
                <a:spcPts val="0"/>
              </a:spcBef>
              <a:spcAft>
                <a:spcPts val="0"/>
              </a:spcAft>
              <a:buNone/>
            </a:pPr>
            <a:r>
              <a:t/>
            </a:r>
            <a:endParaRPr sz="1800">
              <a:latin typeface="DFKai-SB"/>
              <a:ea typeface="DFKai-SB"/>
              <a:cs typeface="DFKai-SB"/>
              <a:sym typeface="DFKai-SB"/>
            </a:endParaRPr>
          </a:p>
          <a:p>
            <a:pPr indent="0" lvl="0" marL="0" marR="2625" rtl="0" algn="l">
              <a:lnSpc>
                <a:spcPct val="150000"/>
              </a:lnSpc>
              <a:spcBef>
                <a:spcPts val="0"/>
              </a:spcBef>
              <a:spcAft>
                <a:spcPts val="0"/>
              </a:spcAft>
              <a:buNone/>
            </a:pPr>
            <a:r>
              <a:t/>
            </a:r>
            <a:endParaRPr sz="1800">
              <a:latin typeface="DFKai-SB"/>
              <a:ea typeface="DFKai-SB"/>
              <a:cs typeface="DFKai-SB"/>
              <a:sym typeface="DFKai-SB"/>
            </a:endParaRPr>
          </a:p>
          <a:p>
            <a:pPr indent="0" lvl="0" marL="0" marR="2625" rtl="0" algn="l">
              <a:lnSpc>
                <a:spcPct val="150000"/>
              </a:lnSpc>
              <a:spcBef>
                <a:spcPts val="0"/>
              </a:spcBef>
              <a:spcAft>
                <a:spcPts val="0"/>
              </a:spcAft>
              <a:buNone/>
            </a:pPr>
            <a:r>
              <a:t/>
            </a:r>
            <a:endParaRPr sz="1800">
              <a:latin typeface="DFKai-SB"/>
              <a:ea typeface="DFKai-SB"/>
              <a:cs typeface="DFKai-SB"/>
              <a:sym typeface="DFKai-SB"/>
            </a:endParaRPr>
          </a:p>
          <a:p>
            <a:pPr indent="0" lvl="0" marL="0" marR="2625" rtl="0" algn="l">
              <a:lnSpc>
                <a:spcPct val="150000"/>
              </a:lnSpc>
              <a:spcBef>
                <a:spcPts val="0"/>
              </a:spcBef>
              <a:spcAft>
                <a:spcPts val="0"/>
              </a:spcAft>
              <a:buNone/>
            </a:pPr>
            <a:r>
              <a:rPr lang="zh-TW" sz="1800">
                <a:latin typeface="DFKai-SB"/>
                <a:ea typeface="DFKai-SB"/>
                <a:cs typeface="DFKai-SB"/>
                <a:sym typeface="DFKai-SB"/>
              </a:rPr>
              <a:t>將主程式的switch case改成下面的程式掃描檔案並導入</a:t>
            </a:r>
            <a:endParaRPr sz="2200">
              <a:latin typeface="DFKai-SB"/>
              <a:ea typeface="DFKai-SB"/>
              <a:cs typeface="DFKai-SB"/>
              <a:sym typeface="DFKai-SB"/>
            </a:endParaRPr>
          </a:p>
        </p:txBody>
      </p:sp>
      <p:pic>
        <p:nvPicPr>
          <p:cNvPr id="177" name="Google Shape;177;g1bd5623a155_0_82"/>
          <p:cNvPicPr preferRelativeResize="0"/>
          <p:nvPr/>
        </p:nvPicPr>
        <p:blipFill>
          <a:blip r:embed="rId3">
            <a:alphaModFix/>
          </a:blip>
          <a:stretch>
            <a:fillRect/>
          </a:stretch>
        </p:blipFill>
        <p:spPr>
          <a:xfrm>
            <a:off x="862200" y="2222550"/>
            <a:ext cx="4783350" cy="1419225"/>
          </a:xfrm>
          <a:prstGeom prst="rect">
            <a:avLst/>
          </a:prstGeom>
          <a:noFill/>
          <a:ln>
            <a:noFill/>
          </a:ln>
        </p:spPr>
      </p:pic>
      <p:pic>
        <p:nvPicPr>
          <p:cNvPr id="178" name="Google Shape;178;g1bd5623a155_0_82"/>
          <p:cNvPicPr preferRelativeResize="0"/>
          <p:nvPr/>
        </p:nvPicPr>
        <p:blipFill>
          <a:blip r:embed="rId4">
            <a:alphaModFix/>
          </a:blip>
          <a:stretch>
            <a:fillRect/>
          </a:stretch>
        </p:blipFill>
        <p:spPr>
          <a:xfrm>
            <a:off x="745425" y="4375825"/>
            <a:ext cx="4900125" cy="81997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bd5623a155_0_94"/>
          <p:cNvSpPr txBox="1"/>
          <p:nvPr>
            <p:ph idx="4294967295" type="title"/>
          </p:nvPr>
        </p:nvSpPr>
        <p:spPr>
          <a:xfrm>
            <a:off x="628650" y="365126"/>
            <a:ext cx="7886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zh-TW" sz="3600"/>
              <a:t>執行結果</a:t>
            </a:r>
            <a:endParaRPr sz="3600"/>
          </a:p>
        </p:txBody>
      </p:sp>
      <p:sp>
        <p:nvSpPr>
          <p:cNvPr id="185" name="Google Shape;185;g1bd5623a155_0_94"/>
          <p:cNvSpPr txBox="1"/>
          <p:nvPr>
            <p:ph idx="4294967295" type="body"/>
          </p:nvPr>
        </p:nvSpPr>
        <p:spPr>
          <a:xfrm>
            <a:off x="628650" y="1825625"/>
            <a:ext cx="78867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zh-TW"/>
              <a:t>									指令列表</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zh-TW"/>
              <a:t>指令介紹</a:t>
            </a:r>
            <a:endParaRPr/>
          </a:p>
        </p:txBody>
      </p:sp>
      <p:pic>
        <p:nvPicPr>
          <p:cNvPr id="186" name="Google Shape;186;g1bd5623a155_0_94"/>
          <p:cNvPicPr preferRelativeResize="0"/>
          <p:nvPr/>
        </p:nvPicPr>
        <p:blipFill>
          <a:blip r:embed="rId3">
            <a:alphaModFix/>
          </a:blip>
          <a:stretch>
            <a:fillRect/>
          </a:stretch>
        </p:blipFill>
        <p:spPr>
          <a:xfrm>
            <a:off x="681750" y="1825625"/>
            <a:ext cx="3533050" cy="1419225"/>
          </a:xfrm>
          <a:prstGeom prst="rect">
            <a:avLst/>
          </a:prstGeom>
          <a:noFill/>
          <a:ln>
            <a:noFill/>
          </a:ln>
        </p:spPr>
      </p:pic>
      <p:pic>
        <p:nvPicPr>
          <p:cNvPr id="187" name="Google Shape;187;g1bd5623a155_0_94"/>
          <p:cNvPicPr preferRelativeResize="0"/>
          <p:nvPr/>
        </p:nvPicPr>
        <p:blipFill>
          <a:blip r:embed="rId4">
            <a:alphaModFix/>
          </a:blip>
          <a:stretch>
            <a:fillRect/>
          </a:stretch>
        </p:blipFill>
        <p:spPr>
          <a:xfrm>
            <a:off x="4639974" y="2600075"/>
            <a:ext cx="3822825" cy="3576750"/>
          </a:xfrm>
          <a:prstGeom prst="rect">
            <a:avLst/>
          </a:prstGeom>
          <a:noFill/>
          <a:ln>
            <a:noFill/>
          </a:ln>
        </p:spPr>
      </p:pic>
      <p:pic>
        <p:nvPicPr>
          <p:cNvPr id="188" name="Google Shape;188;g1bd5623a155_0_94"/>
          <p:cNvPicPr preferRelativeResize="0"/>
          <p:nvPr/>
        </p:nvPicPr>
        <p:blipFill>
          <a:blip r:embed="rId5">
            <a:alphaModFix/>
          </a:blip>
          <a:stretch>
            <a:fillRect/>
          </a:stretch>
        </p:blipFill>
        <p:spPr>
          <a:xfrm>
            <a:off x="681750" y="3911500"/>
            <a:ext cx="3082900" cy="2265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1bd5623a155_0_143"/>
          <p:cNvSpPr txBox="1"/>
          <p:nvPr>
            <p:ph idx="4294967295" type="title"/>
          </p:nvPr>
        </p:nvSpPr>
        <p:spPr>
          <a:xfrm>
            <a:off x="628650" y="365126"/>
            <a:ext cx="7886700" cy="1325700"/>
          </a:xfrm>
          <a:prstGeom prst="rect">
            <a:avLst/>
          </a:prstGeom>
        </p:spPr>
        <p:txBody>
          <a:bodyPr anchorCtr="0" anchor="ctr" bIns="45700" lIns="91425" spcFirstLastPara="1" rIns="91425" wrap="square" tIns="45700">
            <a:normAutofit/>
          </a:bodyPr>
          <a:lstStyle/>
          <a:p>
            <a:pPr indent="0" lvl="0" marL="0" marR="2625" rtl="0" algn="l">
              <a:lnSpc>
                <a:spcPct val="150000"/>
              </a:lnSpc>
              <a:spcBef>
                <a:spcPts val="0"/>
              </a:spcBef>
              <a:spcAft>
                <a:spcPts val="0"/>
              </a:spcAft>
              <a:buNone/>
            </a:pPr>
            <a:r>
              <a:rPr lang="zh-TW" sz="3600"/>
              <a:t>自動回覆系統</a:t>
            </a:r>
            <a:endParaRPr sz="3600"/>
          </a:p>
        </p:txBody>
      </p:sp>
      <p:sp>
        <p:nvSpPr>
          <p:cNvPr id="195" name="Google Shape;195;g1bd5623a155_0_143"/>
          <p:cNvSpPr txBox="1"/>
          <p:nvPr>
            <p:ph idx="4294967295" type="body"/>
          </p:nvPr>
        </p:nvSpPr>
        <p:spPr>
          <a:xfrm>
            <a:off x="628650" y="1690825"/>
            <a:ext cx="5571300" cy="3600000"/>
          </a:xfrm>
          <a:prstGeom prst="rect">
            <a:avLst/>
          </a:prstGeom>
        </p:spPr>
        <p:txBody>
          <a:bodyPr anchorCtr="0" anchor="t" bIns="45700" lIns="91425" spcFirstLastPara="1" rIns="91425" wrap="square" tIns="45700">
            <a:normAutofit/>
          </a:bodyPr>
          <a:lstStyle/>
          <a:p>
            <a:pPr indent="0" lvl="0" marL="0" marR="2625" rtl="0" algn="l">
              <a:lnSpc>
                <a:spcPct val="150000"/>
              </a:lnSpc>
              <a:spcBef>
                <a:spcPts val="0"/>
              </a:spcBef>
              <a:spcAft>
                <a:spcPts val="0"/>
              </a:spcAft>
              <a:buNone/>
            </a:pPr>
            <a:r>
              <a:rPr lang="zh-TW" sz="1800"/>
              <a:t>自動回覆比起指令好做很多</a:t>
            </a:r>
            <a:r>
              <a:rPr lang="zh-TW" sz="1800">
                <a:solidFill>
                  <a:srgbClr val="202122"/>
                </a:solidFill>
                <a:latin typeface="DFKai-SB"/>
                <a:ea typeface="DFKai-SB"/>
                <a:cs typeface="DFKai-SB"/>
                <a:sym typeface="DFKai-SB"/>
              </a:rPr>
              <a:t>，</a:t>
            </a:r>
            <a:r>
              <a:rPr lang="zh-TW" sz="1800"/>
              <a:t>只是把</a:t>
            </a:r>
            <a:r>
              <a:rPr lang="zh-TW" sz="1800"/>
              <a:t>觸</a:t>
            </a:r>
            <a:br>
              <a:rPr lang="zh-TW" sz="1800"/>
            </a:br>
            <a:r>
              <a:rPr lang="zh-TW" sz="1800"/>
              <a:t>發</a:t>
            </a:r>
            <a:r>
              <a:rPr lang="zh-TW" sz="1800"/>
              <a:t>訊息和回覆內容存好要重啟機器人</a:t>
            </a:r>
            <a:r>
              <a:rPr lang="zh-TW" sz="1800">
                <a:latin typeface="DFKai-SB"/>
                <a:ea typeface="DFKai-SB"/>
                <a:cs typeface="DFKai-SB"/>
                <a:sym typeface="DFKai-SB"/>
              </a:rPr>
              <a:t>。</a:t>
            </a:r>
            <a:br>
              <a:rPr lang="zh-TW" sz="1800">
                <a:latin typeface="DFKai-SB"/>
                <a:ea typeface="DFKai-SB"/>
                <a:cs typeface="DFKai-SB"/>
                <a:sym typeface="DFKai-SB"/>
              </a:rPr>
            </a:br>
            <a:r>
              <a:rPr lang="zh-TW" sz="1800"/>
              <a:t>為了不一直</a:t>
            </a:r>
            <a:r>
              <a:rPr lang="zh-TW" sz="1800"/>
              <a:t>重啟</a:t>
            </a:r>
            <a:r>
              <a:rPr lang="zh-TW" sz="1800">
                <a:solidFill>
                  <a:srgbClr val="202122"/>
                </a:solidFill>
                <a:latin typeface="DFKai-SB"/>
                <a:ea typeface="DFKai-SB"/>
                <a:cs typeface="DFKai-SB"/>
                <a:sym typeface="DFKai-SB"/>
              </a:rPr>
              <a:t>，</a:t>
            </a:r>
            <a:r>
              <a:rPr lang="zh-TW" sz="1800"/>
              <a:t>做了幾個指令設定和</a:t>
            </a:r>
            <a:br>
              <a:rPr lang="zh-TW" sz="1800"/>
            </a:br>
            <a:r>
              <a:rPr lang="zh-TW" sz="1800"/>
              <a:t>編輯觸發訊息和回覆內容</a:t>
            </a:r>
            <a:r>
              <a:rPr lang="zh-TW" sz="1800">
                <a:latin typeface="DFKai-SB"/>
                <a:ea typeface="DFKai-SB"/>
                <a:cs typeface="DFKai-SB"/>
                <a:sym typeface="DFKai-SB"/>
              </a:rPr>
              <a:t>。</a:t>
            </a:r>
            <a:endParaRPr sz="1800">
              <a:latin typeface="DFKai-SB"/>
              <a:ea typeface="DFKai-SB"/>
              <a:cs typeface="DFKai-SB"/>
              <a:sym typeface="DFKai-SB"/>
            </a:endParaRPr>
          </a:p>
          <a:p>
            <a:pPr indent="0" lvl="0" marL="0" marR="2625" rtl="0" algn="l">
              <a:lnSpc>
                <a:spcPct val="150000"/>
              </a:lnSpc>
              <a:spcBef>
                <a:spcPts val="0"/>
              </a:spcBef>
              <a:spcAft>
                <a:spcPts val="0"/>
              </a:spcAft>
              <a:buNone/>
            </a:pPr>
            <a:r>
              <a:t/>
            </a:r>
            <a:endParaRPr sz="1800">
              <a:latin typeface="DFKai-SB"/>
              <a:ea typeface="DFKai-SB"/>
              <a:cs typeface="DFKai-SB"/>
              <a:sym typeface="DFKai-SB"/>
            </a:endParaRPr>
          </a:p>
          <a:p>
            <a:pPr indent="457200" lvl="0" marL="0" marR="2625" rtl="0" algn="l">
              <a:lnSpc>
                <a:spcPct val="150000"/>
              </a:lnSpc>
              <a:spcBef>
                <a:spcPts val="0"/>
              </a:spcBef>
              <a:spcAft>
                <a:spcPts val="0"/>
              </a:spcAft>
              <a:buNone/>
            </a:pPr>
            <a:r>
              <a:rPr lang="zh-TW" sz="1800">
                <a:latin typeface="DFKai-SB"/>
                <a:ea typeface="DFKai-SB"/>
                <a:cs typeface="DFKai-SB"/>
                <a:sym typeface="DFKai-SB"/>
              </a:rPr>
              <a:t>程式不長只有兩段 存到資料庫和指令執行結果</a:t>
            </a:r>
            <a:endParaRPr sz="1800">
              <a:latin typeface="DFKai-SB"/>
              <a:ea typeface="DFKai-SB"/>
              <a:cs typeface="DFKai-SB"/>
              <a:sym typeface="DFKai-SB"/>
            </a:endParaRPr>
          </a:p>
          <a:p>
            <a:pPr indent="0" lvl="0" marL="0" marR="2625" rtl="0" algn="l">
              <a:lnSpc>
                <a:spcPct val="150000"/>
              </a:lnSpc>
              <a:spcBef>
                <a:spcPts val="0"/>
              </a:spcBef>
              <a:spcAft>
                <a:spcPts val="0"/>
              </a:spcAft>
              <a:buNone/>
            </a:pPr>
            <a:r>
              <a:t/>
            </a:r>
            <a:endParaRPr sz="1800">
              <a:latin typeface="DFKai-SB"/>
              <a:ea typeface="DFKai-SB"/>
              <a:cs typeface="DFKai-SB"/>
              <a:sym typeface="DFKai-SB"/>
            </a:endParaRPr>
          </a:p>
        </p:txBody>
      </p:sp>
      <p:pic>
        <p:nvPicPr>
          <p:cNvPr id="196" name="Google Shape;196;g1bd5623a155_0_143"/>
          <p:cNvPicPr preferRelativeResize="0"/>
          <p:nvPr/>
        </p:nvPicPr>
        <p:blipFill>
          <a:blip r:embed="rId3">
            <a:alphaModFix/>
          </a:blip>
          <a:stretch>
            <a:fillRect/>
          </a:stretch>
        </p:blipFill>
        <p:spPr>
          <a:xfrm>
            <a:off x="5036100" y="1690826"/>
            <a:ext cx="3314700" cy="1743075"/>
          </a:xfrm>
          <a:prstGeom prst="rect">
            <a:avLst/>
          </a:prstGeom>
          <a:noFill/>
          <a:ln>
            <a:noFill/>
          </a:ln>
        </p:spPr>
      </p:pic>
      <p:pic>
        <p:nvPicPr>
          <p:cNvPr id="197" name="Google Shape;197;g1bd5623a155_0_143"/>
          <p:cNvPicPr preferRelativeResize="0"/>
          <p:nvPr/>
        </p:nvPicPr>
        <p:blipFill>
          <a:blip r:embed="rId4">
            <a:alphaModFix/>
          </a:blip>
          <a:stretch>
            <a:fillRect/>
          </a:stretch>
        </p:blipFill>
        <p:spPr>
          <a:xfrm>
            <a:off x="1254925" y="4186525"/>
            <a:ext cx="6358150" cy="2067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bd5623a155_0_192"/>
          <p:cNvSpPr txBox="1"/>
          <p:nvPr>
            <p:ph idx="4294967295" type="body"/>
          </p:nvPr>
        </p:nvSpPr>
        <p:spPr>
          <a:xfrm>
            <a:off x="628650" y="1825625"/>
            <a:ext cx="7886700" cy="4351200"/>
          </a:xfrm>
          <a:prstGeom prst="rect">
            <a:avLst/>
          </a:prstGeom>
        </p:spPr>
        <p:txBody>
          <a:bodyPr anchorCtr="0" anchor="t" bIns="45700" lIns="91425" spcFirstLastPara="1" rIns="91425" wrap="square" tIns="45700">
            <a:normAutofit/>
          </a:bodyPr>
          <a:lstStyle/>
          <a:p>
            <a:pPr indent="0" lvl="0" marL="0" marR="2625" rtl="0" algn="l">
              <a:lnSpc>
                <a:spcPct val="150000"/>
              </a:lnSpc>
              <a:spcBef>
                <a:spcPts val="0"/>
              </a:spcBef>
              <a:spcAft>
                <a:spcPts val="0"/>
              </a:spcAft>
              <a:buNone/>
            </a:pPr>
            <a:r>
              <a:rPr lang="zh-TW" sz="2200">
                <a:latin typeface="DFKai-SB"/>
                <a:ea typeface="DFKai-SB"/>
                <a:cs typeface="DFKai-SB"/>
                <a:sym typeface="DFKai-SB"/>
              </a:rPr>
              <a:t>觸發訊息</a:t>
            </a:r>
            <a:endParaRPr sz="2200">
              <a:latin typeface="DFKai-SB"/>
              <a:ea typeface="DFKai-SB"/>
              <a:cs typeface="DFKai-SB"/>
              <a:sym typeface="DFKai-SB"/>
            </a:endParaRPr>
          </a:p>
          <a:p>
            <a:pPr indent="0" lvl="0" marL="0" marR="2625" rtl="0" algn="l">
              <a:lnSpc>
                <a:spcPct val="150000"/>
              </a:lnSpc>
              <a:spcBef>
                <a:spcPts val="0"/>
              </a:spcBef>
              <a:spcAft>
                <a:spcPts val="0"/>
              </a:spcAft>
              <a:buNone/>
            </a:pPr>
            <a:r>
              <a:t/>
            </a:r>
            <a:endParaRPr sz="2200">
              <a:latin typeface="DFKai-SB"/>
              <a:ea typeface="DFKai-SB"/>
              <a:cs typeface="DFKai-SB"/>
              <a:sym typeface="DFKai-SB"/>
            </a:endParaRPr>
          </a:p>
          <a:p>
            <a:pPr indent="0" lvl="0" marL="0" marR="2625" rtl="0" algn="l">
              <a:lnSpc>
                <a:spcPct val="150000"/>
              </a:lnSpc>
              <a:spcBef>
                <a:spcPts val="0"/>
              </a:spcBef>
              <a:spcAft>
                <a:spcPts val="0"/>
              </a:spcAft>
              <a:buNone/>
            </a:pPr>
            <a:r>
              <a:t/>
            </a:r>
            <a:endParaRPr sz="2200">
              <a:latin typeface="DFKai-SB"/>
              <a:ea typeface="DFKai-SB"/>
              <a:cs typeface="DFKai-SB"/>
              <a:sym typeface="DFKai-SB"/>
            </a:endParaRPr>
          </a:p>
          <a:p>
            <a:pPr indent="0" lvl="0" marL="0" marR="2625" rtl="0" algn="l">
              <a:lnSpc>
                <a:spcPct val="150000"/>
              </a:lnSpc>
              <a:spcBef>
                <a:spcPts val="0"/>
              </a:spcBef>
              <a:spcAft>
                <a:spcPts val="0"/>
              </a:spcAft>
              <a:buNone/>
            </a:pPr>
            <a:r>
              <a:t/>
            </a:r>
            <a:endParaRPr sz="2200">
              <a:latin typeface="DFKai-SB"/>
              <a:ea typeface="DFKai-SB"/>
              <a:cs typeface="DFKai-SB"/>
              <a:sym typeface="DFKai-SB"/>
            </a:endParaRPr>
          </a:p>
          <a:p>
            <a:pPr indent="0" lvl="0" marL="0" marR="2625" rtl="0" algn="l">
              <a:lnSpc>
                <a:spcPct val="150000"/>
              </a:lnSpc>
              <a:spcBef>
                <a:spcPts val="0"/>
              </a:spcBef>
              <a:spcAft>
                <a:spcPts val="0"/>
              </a:spcAft>
              <a:buNone/>
            </a:pPr>
            <a:r>
              <a:rPr lang="zh-TW" sz="2200">
                <a:latin typeface="DFKai-SB"/>
                <a:ea typeface="DFKai-SB"/>
                <a:cs typeface="DFKai-SB"/>
                <a:sym typeface="DFKai-SB"/>
              </a:rPr>
              <a:t>觸發程式</a:t>
            </a:r>
            <a:endParaRPr sz="2200">
              <a:latin typeface="DFKai-SB"/>
              <a:ea typeface="DFKai-SB"/>
              <a:cs typeface="DFKai-SB"/>
              <a:sym typeface="DFKai-SB"/>
            </a:endParaRPr>
          </a:p>
        </p:txBody>
      </p:sp>
      <p:pic>
        <p:nvPicPr>
          <p:cNvPr id="204" name="Google Shape;204;g1bd5623a155_0_192"/>
          <p:cNvPicPr preferRelativeResize="0"/>
          <p:nvPr/>
        </p:nvPicPr>
        <p:blipFill>
          <a:blip r:embed="rId3">
            <a:alphaModFix/>
          </a:blip>
          <a:stretch>
            <a:fillRect/>
          </a:stretch>
        </p:blipFill>
        <p:spPr>
          <a:xfrm>
            <a:off x="713574" y="4412120"/>
            <a:ext cx="7886701" cy="1435631"/>
          </a:xfrm>
          <a:prstGeom prst="rect">
            <a:avLst/>
          </a:prstGeom>
          <a:noFill/>
          <a:ln>
            <a:noFill/>
          </a:ln>
        </p:spPr>
      </p:pic>
      <p:pic>
        <p:nvPicPr>
          <p:cNvPr id="205" name="Google Shape;205;g1bd5623a155_0_192"/>
          <p:cNvPicPr preferRelativeResize="0"/>
          <p:nvPr/>
        </p:nvPicPr>
        <p:blipFill>
          <a:blip r:embed="rId4">
            <a:alphaModFix/>
          </a:blip>
          <a:stretch>
            <a:fillRect/>
          </a:stretch>
        </p:blipFill>
        <p:spPr>
          <a:xfrm>
            <a:off x="966900" y="2378575"/>
            <a:ext cx="3467100" cy="1400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1bd5623a155_0_198"/>
          <p:cNvSpPr txBox="1"/>
          <p:nvPr>
            <p:ph idx="4294967295" type="title"/>
          </p:nvPr>
        </p:nvSpPr>
        <p:spPr>
          <a:xfrm>
            <a:off x="628650" y="365126"/>
            <a:ext cx="7886700" cy="1325700"/>
          </a:xfrm>
          <a:prstGeom prst="rect">
            <a:avLst/>
          </a:prstGeom>
        </p:spPr>
        <p:txBody>
          <a:bodyPr anchorCtr="0" anchor="ctr" bIns="45700" lIns="91425" spcFirstLastPara="1" rIns="91425" wrap="square" tIns="45700">
            <a:normAutofit/>
          </a:bodyPr>
          <a:lstStyle/>
          <a:p>
            <a:pPr indent="0" lvl="0" marL="0" marR="2625" rtl="0" algn="l">
              <a:lnSpc>
                <a:spcPct val="150000"/>
              </a:lnSpc>
              <a:spcBef>
                <a:spcPts val="0"/>
              </a:spcBef>
              <a:spcAft>
                <a:spcPts val="0"/>
              </a:spcAft>
              <a:buNone/>
            </a:pPr>
            <a:r>
              <a:rPr lang="zh-TW" sz="3600"/>
              <a:t>結論</a:t>
            </a:r>
            <a:endParaRPr sz="3600"/>
          </a:p>
        </p:txBody>
      </p:sp>
      <p:sp>
        <p:nvSpPr>
          <p:cNvPr id="212" name="Google Shape;212;g1bd5623a155_0_198"/>
          <p:cNvSpPr txBox="1"/>
          <p:nvPr>
            <p:ph idx="4294967295" type="body"/>
          </p:nvPr>
        </p:nvSpPr>
        <p:spPr>
          <a:xfrm>
            <a:off x="628650" y="1825625"/>
            <a:ext cx="7886700" cy="4351200"/>
          </a:xfrm>
          <a:prstGeom prst="rect">
            <a:avLst/>
          </a:prstGeom>
        </p:spPr>
        <p:txBody>
          <a:bodyPr anchorCtr="0" anchor="t" bIns="45700" lIns="91425" spcFirstLastPara="1" rIns="91425" wrap="square" tIns="45700">
            <a:noAutofit/>
          </a:bodyPr>
          <a:lstStyle/>
          <a:p>
            <a:pPr indent="0" lvl="0" marL="0" marR="2625" rtl="0" algn="l">
              <a:lnSpc>
                <a:spcPct val="150000"/>
              </a:lnSpc>
              <a:spcBef>
                <a:spcPts val="0"/>
              </a:spcBef>
              <a:spcAft>
                <a:spcPts val="0"/>
              </a:spcAft>
              <a:buNone/>
            </a:pPr>
            <a:r>
              <a:rPr b="1" lang="zh-TW" sz="1400">
                <a:latin typeface="DFKai-SB"/>
                <a:ea typeface="DFKai-SB"/>
                <a:cs typeface="DFKai-SB"/>
                <a:sym typeface="DFKai-SB"/>
              </a:rPr>
              <a:t>1、	</a:t>
            </a:r>
            <a:r>
              <a:rPr lang="zh-TW" sz="1400">
                <a:latin typeface="DFKai-SB"/>
                <a:ea typeface="DFKai-SB"/>
                <a:cs typeface="DFKai-SB"/>
                <a:sym typeface="DFKai-SB"/>
              </a:rPr>
              <a:t>優點:</a:t>
            </a:r>
            <a:endParaRPr sz="1400">
              <a:latin typeface="DFKai-SB"/>
              <a:ea typeface="DFKai-SB"/>
              <a:cs typeface="DFKai-SB"/>
              <a:sym typeface="DFKai-SB"/>
            </a:endParaRPr>
          </a:p>
          <a:p>
            <a:pPr indent="457200" lvl="0" marL="0" marR="2625" rtl="0" algn="l">
              <a:lnSpc>
                <a:spcPct val="150000"/>
              </a:lnSpc>
              <a:spcBef>
                <a:spcPts val="0"/>
              </a:spcBef>
              <a:spcAft>
                <a:spcPts val="0"/>
              </a:spcAft>
              <a:buClr>
                <a:schemeClr val="dk1"/>
              </a:buClr>
              <a:buSzPts val="1100"/>
              <a:buFont typeface="Arial"/>
              <a:buNone/>
            </a:pPr>
            <a:r>
              <a:rPr lang="zh-TW" sz="1400">
                <a:latin typeface="DFKai-SB"/>
                <a:ea typeface="DFKai-SB"/>
                <a:cs typeface="DFKai-SB"/>
                <a:sym typeface="DFKai-SB"/>
              </a:rPr>
              <a:t>雖然功能不多，但是當有需要時，可以隨時加入新功能，也方便管理。</a:t>
            </a:r>
            <a:endParaRPr sz="1400">
              <a:latin typeface="DFKai-SB"/>
              <a:ea typeface="DFKai-SB"/>
              <a:cs typeface="DFKai-SB"/>
              <a:sym typeface="DFKai-SB"/>
            </a:endParaRPr>
          </a:p>
          <a:p>
            <a:pPr indent="0" lvl="0" marL="0" marR="2625" rtl="0" algn="l">
              <a:lnSpc>
                <a:spcPct val="150000"/>
              </a:lnSpc>
              <a:spcBef>
                <a:spcPts val="0"/>
              </a:spcBef>
              <a:spcAft>
                <a:spcPts val="0"/>
              </a:spcAft>
              <a:buNone/>
            </a:pPr>
            <a:r>
              <a:rPr b="1" lang="zh-TW" sz="1400">
                <a:latin typeface="DFKai-SB"/>
                <a:ea typeface="DFKai-SB"/>
                <a:cs typeface="DFKai-SB"/>
                <a:sym typeface="DFKai-SB"/>
              </a:rPr>
              <a:t>2、	</a:t>
            </a:r>
            <a:r>
              <a:rPr lang="zh-TW" sz="1400">
                <a:latin typeface="DFKai-SB"/>
                <a:ea typeface="DFKai-SB"/>
                <a:cs typeface="DFKai-SB"/>
                <a:sym typeface="DFKai-SB"/>
              </a:rPr>
              <a:t>缺點:</a:t>
            </a:r>
            <a:endParaRPr sz="1400">
              <a:latin typeface="DFKai-SB"/>
              <a:ea typeface="DFKai-SB"/>
              <a:cs typeface="DFKai-SB"/>
              <a:sym typeface="DFKai-SB"/>
            </a:endParaRPr>
          </a:p>
          <a:p>
            <a:pPr indent="457200" lvl="0" marL="0" marR="2625" rtl="0" algn="l">
              <a:lnSpc>
                <a:spcPct val="150000"/>
              </a:lnSpc>
              <a:spcBef>
                <a:spcPts val="0"/>
              </a:spcBef>
              <a:spcAft>
                <a:spcPts val="0"/>
              </a:spcAft>
              <a:buNone/>
            </a:pPr>
            <a:r>
              <a:rPr lang="zh-TW" sz="1400">
                <a:latin typeface="DFKai-SB"/>
                <a:ea typeface="DFKai-SB"/>
                <a:cs typeface="DFKai-SB"/>
                <a:sym typeface="DFKai-SB"/>
              </a:rPr>
              <a:t>自己架設機器人若是需要24小時在線上需要租伺服器或是電腦維持24小時不關機且維護要靠自己</a:t>
            </a:r>
            <a:r>
              <a:rPr lang="zh-TW" sz="1400">
                <a:latin typeface="DFKai-SB"/>
                <a:ea typeface="DFKai-SB"/>
                <a:cs typeface="DFKai-SB"/>
                <a:sym typeface="DFKai-SB"/>
              </a:rPr>
              <a:t>。</a:t>
            </a:r>
            <a:endParaRPr sz="1400">
              <a:latin typeface="DFKai-SB"/>
              <a:ea typeface="DFKai-SB"/>
              <a:cs typeface="DFKai-SB"/>
              <a:sym typeface="DFKai-SB"/>
            </a:endParaRPr>
          </a:p>
          <a:p>
            <a:pPr indent="0" lvl="0" marL="0" marR="2625" rtl="0" algn="l">
              <a:lnSpc>
                <a:spcPct val="150000"/>
              </a:lnSpc>
              <a:spcBef>
                <a:spcPts val="0"/>
              </a:spcBef>
              <a:spcAft>
                <a:spcPts val="0"/>
              </a:spcAft>
              <a:buNone/>
            </a:pPr>
            <a:r>
              <a:rPr b="1" lang="zh-TW" sz="1400">
                <a:latin typeface="DFKai-SB"/>
                <a:ea typeface="DFKai-SB"/>
                <a:cs typeface="DFKai-SB"/>
                <a:sym typeface="DFKai-SB"/>
              </a:rPr>
              <a:t>3、	</a:t>
            </a:r>
            <a:r>
              <a:rPr lang="zh-TW" sz="1400">
                <a:latin typeface="DFKai-SB"/>
                <a:ea typeface="DFKai-SB"/>
                <a:cs typeface="DFKai-SB"/>
                <a:sym typeface="DFKai-SB"/>
              </a:rPr>
              <a:t>未來展望:</a:t>
            </a:r>
            <a:endParaRPr sz="1400">
              <a:latin typeface="DFKai-SB"/>
              <a:ea typeface="DFKai-SB"/>
              <a:cs typeface="DFKai-SB"/>
              <a:sym typeface="DFKai-SB"/>
            </a:endParaRPr>
          </a:p>
          <a:p>
            <a:pPr indent="457200" lvl="0" marL="0" marR="2625" rtl="0" algn="l">
              <a:lnSpc>
                <a:spcPct val="150000"/>
              </a:lnSpc>
              <a:spcBef>
                <a:spcPts val="0"/>
              </a:spcBef>
              <a:spcAft>
                <a:spcPts val="0"/>
              </a:spcAft>
              <a:buNone/>
            </a:pPr>
            <a:r>
              <a:rPr lang="zh-TW" sz="1400">
                <a:latin typeface="DFKai-SB"/>
                <a:ea typeface="DFKai-SB"/>
                <a:cs typeface="DFKai-SB"/>
                <a:sym typeface="DFKai-SB"/>
              </a:rPr>
              <a:t>今年年初是我真正意義上第一次接觸程式從一開始只能看著教學一步一步做</a:t>
            </a:r>
            <a:r>
              <a:rPr lang="zh-TW" sz="1400">
                <a:solidFill>
                  <a:srgbClr val="202122"/>
                </a:solidFill>
                <a:latin typeface="DFKai-SB"/>
                <a:ea typeface="DFKai-SB"/>
                <a:cs typeface="DFKai-SB"/>
                <a:sym typeface="DFKai-SB"/>
              </a:rPr>
              <a:t>，</a:t>
            </a:r>
            <a:r>
              <a:rPr lang="zh-TW" sz="1400">
                <a:latin typeface="DFKai-SB"/>
                <a:ea typeface="DFKai-SB"/>
                <a:cs typeface="DFKai-SB"/>
                <a:sym typeface="DFKai-SB"/>
              </a:rPr>
              <a:t>到現在不但學會模組化和物件導向程式</a:t>
            </a:r>
            <a:r>
              <a:rPr lang="zh-TW" sz="1400">
                <a:solidFill>
                  <a:srgbClr val="202122"/>
                </a:solidFill>
                <a:latin typeface="DFKai-SB"/>
                <a:ea typeface="DFKai-SB"/>
                <a:cs typeface="DFKai-SB"/>
                <a:sym typeface="DFKai-SB"/>
              </a:rPr>
              <a:t>，還能觸類旁通學會其他程式語言以及更高級的用法(reflect metadata)。在這將近一年的時間</a:t>
            </a:r>
            <a:r>
              <a:rPr lang="zh-TW" sz="1400">
                <a:solidFill>
                  <a:srgbClr val="202122"/>
                </a:solidFill>
                <a:latin typeface="DFKai-SB"/>
                <a:ea typeface="DFKai-SB"/>
                <a:cs typeface="DFKai-SB"/>
                <a:sym typeface="DFKai-SB"/>
              </a:rPr>
              <a:t>，我發現身邊有許多人會寫程式，了解到自己要學的還有很多，而網路上也有許多資源可以用來精進自己。我對於程式的熱愛也是超乎自己想像。今後我會繼續製作這個專案，不會局限於此。</a:t>
            </a:r>
            <a:endParaRPr sz="1400">
              <a:solidFill>
                <a:srgbClr val="202122"/>
              </a:solidFill>
              <a:latin typeface="DFKai-SB"/>
              <a:ea typeface="DFKai-SB"/>
              <a:cs typeface="DFKai-SB"/>
              <a:sym typeface="DFKai-S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1bd5623a155_0_11"/>
          <p:cNvSpPr txBox="1"/>
          <p:nvPr>
            <p:ph type="ctrTitle"/>
          </p:nvPr>
        </p:nvSpPr>
        <p:spPr>
          <a:xfrm>
            <a:off x="685800" y="1122367"/>
            <a:ext cx="7772400" cy="874200"/>
          </a:xfrm>
          <a:prstGeom prst="rect">
            <a:avLst/>
          </a:prstGeom>
        </p:spPr>
        <p:txBody>
          <a:bodyPr anchorCtr="0" anchor="b" bIns="45700" lIns="91425" spcFirstLastPara="1" rIns="91425" wrap="square" tIns="45700">
            <a:normAutofit/>
          </a:bodyPr>
          <a:lstStyle/>
          <a:p>
            <a:pPr indent="0" lvl="0" marL="0" rtl="0" algn="ctr">
              <a:lnSpc>
                <a:spcPct val="150000"/>
              </a:lnSpc>
              <a:spcBef>
                <a:spcPts val="0"/>
              </a:spcBef>
              <a:spcAft>
                <a:spcPts val="0"/>
              </a:spcAft>
              <a:buClr>
                <a:schemeClr val="dk1"/>
              </a:buClr>
              <a:buSzPts val="1100"/>
              <a:buFont typeface="Arial"/>
              <a:buNone/>
            </a:pPr>
            <a:r>
              <a:rPr b="1" lang="zh-TW" sz="4800">
                <a:latin typeface="DFKai-SB"/>
                <a:ea typeface="DFKai-SB"/>
                <a:cs typeface="DFKai-SB"/>
                <a:sym typeface="DFKai-SB"/>
              </a:rPr>
              <a:t>摘要</a:t>
            </a:r>
            <a:endParaRPr sz="4800"/>
          </a:p>
        </p:txBody>
      </p:sp>
      <p:sp>
        <p:nvSpPr>
          <p:cNvPr id="106" name="Google Shape;106;g1bd5623a155_0_11"/>
          <p:cNvSpPr txBox="1"/>
          <p:nvPr>
            <p:ph idx="1" type="subTitle"/>
          </p:nvPr>
        </p:nvSpPr>
        <p:spPr>
          <a:xfrm>
            <a:off x="685800" y="2187600"/>
            <a:ext cx="3656400" cy="3662400"/>
          </a:xfrm>
          <a:prstGeom prst="rect">
            <a:avLst/>
          </a:prstGeom>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b="1" lang="zh-TW" sz="1800">
                <a:latin typeface="DFKai-SB"/>
                <a:ea typeface="DFKai-SB"/>
                <a:cs typeface="DFKai-SB"/>
                <a:sym typeface="DFKai-SB"/>
              </a:rPr>
              <a:t>1、	研究動機</a:t>
            </a:r>
            <a:endParaRPr b="1" sz="1800">
              <a:latin typeface="DFKai-SB"/>
              <a:ea typeface="DFKai-SB"/>
              <a:cs typeface="DFKai-SB"/>
              <a:sym typeface="DFKai-SB"/>
            </a:endParaRPr>
          </a:p>
          <a:p>
            <a:pPr indent="0" lvl="0" marL="0" rtl="0" algn="l">
              <a:lnSpc>
                <a:spcPct val="150000"/>
              </a:lnSpc>
              <a:spcBef>
                <a:spcPts val="0"/>
              </a:spcBef>
              <a:spcAft>
                <a:spcPts val="0"/>
              </a:spcAft>
              <a:buClr>
                <a:schemeClr val="dk1"/>
              </a:buClr>
              <a:buSzPts val="1100"/>
              <a:buFont typeface="Arial"/>
              <a:buNone/>
            </a:pPr>
            <a:r>
              <a:rPr lang="zh-TW" sz="1800">
                <a:latin typeface="DFKai-SB"/>
                <a:ea typeface="DFKai-SB"/>
                <a:cs typeface="DFKai-SB"/>
                <a:sym typeface="DFKai-SB"/>
              </a:rPr>
              <a:t>使用網路上開放的機器人後</a:t>
            </a:r>
            <a:r>
              <a:rPr lang="zh-TW" sz="1800">
                <a:latin typeface="DFKai-SB"/>
                <a:ea typeface="DFKai-SB"/>
                <a:cs typeface="DFKai-SB"/>
                <a:sym typeface="DFKai-SB"/>
              </a:rPr>
              <a:t>，我覺得為了一兩個小功能要多拉一隻機器人進群組不但不方便功能也容易重複。因此想製作出一個 Discord 的機器人，滿足自己的需求：方便、好管理。</a:t>
            </a:r>
            <a:endParaRPr sz="1800">
              <a:latin typeface="DFKai-SB"/>
              <a:ea typeface="DFKai-SB"/>
              <a:cs typeface="DFKai-SB"/>
              <a:sym typeface="DFKai-SB"/>
            </a:endParaRPr>
          </a:p>
          <a:p>
            <a:pPr indent="0" lvl="0" marL="0" rtl="0" algn="l">
              <a:spcBef>
                <a:spcPts val="1000"/>
              </a:spcBef>
              <a:spcAft>
                <a:spcPts val="0"/>
              </a:spcAft>
              <a:buNone/>
            </a:pPr>
            <a:r>
              <a:t/>
            </a:r>
            <a:endParaRPr/>
          </a:p>
        </p:txBody>
      </p:sp>
      <p:sp>
        <p:nvSpPr>
          <p:cNvPr id="107" name="Google Shape;107;g1bd5623a155_0_11"/>
          <p:cNvSpPr txBox="1"/>
          <p:nvPr>
            <p:ph idx="4294967295" type="body"/>
          </p:nvPr>
        </p:nvSpPr>
        <p:spPr>
          <a:xfrm>
            <a:off x="4815175" y="2187600"/>
            <a:ext cx="3943500" cy="3968100"/>
          </a:xfrm>
          <a:prstGeom prst="rect">
            <a:avLst/>
          </a:prstGeom>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b="1" lang="zh-TW" sz="1800">
                <a:latin typeface="DFKai-SB"/>
                <a:ea typeface="DFKai-SB"/>
                <a:cs typeface="DFKai-SB"/>
                <a:sym typeface="DFKai-SB"/>
              </a:rPr>
              <a:t>2、	研究目的</a:t>
            </a:r>
            <a:endParaRPr b="1" sz="1800">
              <a:latin typeface="DFKai-SB"/>
              <a:ea typeface="DFKai-SB"/>
              <a:cs typeface="DFKai-SB"/>
              <a:sym typeface="DFKai-SB"/>
            </a:endParaRPr>
          </a:p>
          <a:p>
            <a:pPr indent="0" lvl="0" marL="0" rtl="0" algn="l">
              <a:lnSpc>
                <a:spcPct val="150000"/>
              </a:lnSpc>
              <a:spcBef>
                <a:spcPts val="0"/>
              </a:spcBef>
              <a:spcAft>
                <a:spcPts val="0"/>
              </a:spcAft>
              <a:buClr>
                <a:schemeClr val="dk1"/>
              </a:buClr>
              <a:buSzPts val="1100"/>
              <a:buFont typeface="Arial"/>
              <a:buNone/>
            </a:pPr>
            <a:r>
              <a:rPr lang="zh-TW" sz="1800">
                <a:latin typeface="DFKai-SB"/>
                <a:ea typeface="DFKai-SB"/>
                <a:cs typeface="DFKai-SB"/>
                <a:sym typeface="DFKai-SB"/>
              </a:rPr>
              <a:t>學習模組化控制及物件導向程式</a:t>
            </a:r>
            <a:endParaRPr sz="1800">
              <a:latin typeface="DFKai-SB"/>
              <a:ea typeface="DFKai-SB"/>
              <a:cs typeface="DFKai-SB"/>
              <a:sym typeface="DFKai-SB"/>
            </a:endParaRPr>
          </a:p>
          <a:p>
            <a:pPr indent="0" lvl="0" marL="0" rtl="0" algn="l">
              <a:lnSpc>
                <a:spcPct val="150000"/>
              </a:lnSpc>
              <a:spcBef>
                <a:spcPts val="0"/>
              </a:spcBef>
              <a:spcAft>
                <a:spcPts val="0"/>
              </a:spcAft>
              <a:buClr>
                <a:schemeClr val="dk1"/>
              </a:buClr>
              <a:buSzPts val="1100"/>
              <a:buFont typeface="Arial"/>
              <a:buNone/>
            </a:pPr>
            <a:r>
              <a:rPr lang="zh-TW" sz="1800">
                <a:latin typeface="DFKai-SB"/>
                <a:ea typeface="DFKai-SB"/>
                <a:cs typeface="DFKai-SB"/>
                <a:sym typeface="DFKai-SB"/>
              </a:rPr>
              <a:t>撰寫下列功能：</a:t>
            </a:r>
            <a:endParaRPr sz="1800">
              <a:latin typeface="DFKai-SB"/>
              <a:ea typeface="DFKai-SB"/>
              <a:cs typeface="DFKai-SB"/>
              <a:sym typeface="DFKai-SB"/>
            </a:endParaRPr>
          </a:p>
          <a:p>
            <a:pPr indent="0" lvl="0" marL="0" rtl="0" algn="l">
              <a:lnSpc>
                <a:spcPct val="150000"/>
              </a:lnSpc>
              <a:spcBef>
                <a:spcPts val="0"/>
              </a:spcBef>
              <a:spcAft>
                <a:spcPts val="0"/>
              </a:spcAft>
              <a:buClr>
                <a:schemeClr val="dk1"/>
              </a:buClr>
              <a:buSzPts val="1100"/>
              <a:buFont typeface="Arial"/>
              <a:buNone/>
            </a:pPr>
            <a:r>
              <a:rPr lang="zh-TW" sz="1800">
                <a:latin typeface="DFKai-SB"/>
                <a:ea typeface="DFKai-SB"/>
                <a:cs typeface="DFKai-SB"/>
                <a:sym typeface="DFKai-SB"/>
              </a:rPr>
              <a:t>（1）伺服器日誌紀錄</a:t>
            </a:r>
            <a:endParaRPr sz="1800">
              <a:latin typeface="DFKai-SB"/>
              <a:ea typeface="DFKai-SB"/>
              <a:cs typeface="DFKai-SB"/>
              <a:sym typeface="DFKai-SB"/>
            </a:endParaRPr>
          </a:p>
          <a:p>
            <a:pPr indent="0" lvl="0" marL="0" rtl="0" algn="l">
              <a:lnSpc>
                <a:spcPct val="150000"/>
              </a:lnSpc>
              <a:spcBef>
                <a:spcPts val="0"/>
              </a:spcBef>
              <a:spcAft>
                <a:spcPts val="0"/>
              </a:spcAft>
              <a:buClr>
                <a:schemeClr val="dk1"/>
              </a:buClr>
              <a:buSzPts val="1100"/>
              <a:buFont typeface="Arial"/>
              <a:buNone/>
            </a:pPr>
            <a:r>
              <a:rPr lang="zh-TW" sz="1800">
                <a:latin typeface="DFKai-SB"/>
                <a:ea typeface="DFKai-SB"/>
                <a:cs typeface="DFKai-SB"/>
                <a:sym typeface="DFKai-SB"/>
              </a:rPr>
              <a:t>（2）指令管理伺服器</a:t>
            </a:r>
            <a:endParaRPr sz="1800">
              <a:latin typeface="DFKai-SB"/>
              <a:ea typeface="DFKai-SB"/>
              <a:cs typeface="DFKai-SB"/>
              <a:sym typeface="DFKai-SB"/>
            </a:endParaRPr>
          </a:p>
          <a:p>
            <a:pPr indent="0" lvl="0" marL="0" rtl="0" algn="l">
              <a:lnSpc>
                <a:spcPct val="150000"/>
              </a:lnSpc>
              <a:spcBef>
                <a:spcPts val="0"/>
              </a:spcBef>
              <a:spcAft>
                <a:spcPts val="0"/>
              </a:spcAft>
              <a:buClr>
                <a:schemeClr val="dk1"/>
              </a:buClr>
              <a:buSzPts val="1100"/>
              <a:buFont typeface="Arial"/>
              <a:buNone/>
            </a:pPr>
            <a:r>
              <a:rPr lang="zh-TW" sz="1800">
                <a:latin typeface="DFKai-SB"/>
                <a:ea typeface="DFKai-SB"/>
                <a:cs typeface="DFKai-SB"/>
                <a:sym typeface="DFKai-SB"/>
              </a:rPr>
              <a:t>（3）抽籤等其他指令</a:t>
            </a:r>
            <a:endParaRPr sz="1800">
              <a:latin typeface="DFKai-SB"/>
              <a:ea typeface="DFKai-SB"/>
              <a:cs typeface="DFKai-SB"/>
              <a:sym typeface="DFKai-SB"/>
            </a:endParaRPr>
          </a:p>
          <a:p>
            <a:pPr indent="0" lvl="0" marL="0" rtl="0" algn="l">
              <a:lnSpc>
                <a:spcPct val="150000"/>
              </a:lnSpc>
              <a:spcBef>
                <a:spcPts val="0"/>
              </a:spcBef>
              <a:spcAft>
                <a:spcPts val="0"/>
              </a:spcAft>
              <a:buClr>
                <a:schemeClr val="dk1"/>
              </a:buClr>
              <a:buSzPts val="1100"/>
              <a:buFont typeface="Arial"/>
              <a:buNone/>
            </a:pPr>
            <a:r>
              <a:rPr lang="zh-TW" sz="1800">
                <a:latin typeface="DFKai-SB"/>
                <a:ea typeface="DFKai-SB"/>
                <a:cs typeface="DFKai-SB"/>
                <a:sym typeface="DFKai-SB"/>
              </a:rPr>
              <a:t>（4）使用資料庫儲存資料</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bd5623a155_0_24"/>
          <p:cNvSpPr txBox="1"/>
          <p:nvPr>
            <p:ph type="ctrTitle"/>
          </p:nvPr>
        </p:nvSpPr>
        <p:spPr>
          <a:xfrm>
            <a:off x="685800" y="1122367"/>
            <a:ext cx="7772400" cy="799800"/>
          </a:xfrm>
          <a:prstGeom prst="rect">
            <a:avLst/>
          </a:prstGeom>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b="1" lang="zh-TW" sz="3600">
                <a:latin typeface="DFKai-SB"/>
                <a:ea typeface="DFKai-SB"/>
                <a:cs typeface="DFKai-SB"/>
                <a:sym typeface="DFKai-SB"/>
              </a:rPr>
              <a:t>1、	</a:t>
            </a:r>
            <a:r>
              <a:rPr lang="zh-TW" sz="3600">
                <a:latin typeface="DFKai-SB"/>
                <a:ea typeface="DFKai-SB"/>
                <a:cs typeface="DFKai-SB"/>
                <a:sym typeface="DFKai-SB"/>
              </a:rPr>
              <a:t>測試</a:t>
            </a:r>
            <a:endParaRPr sz="3600"/>
          </a:p>
        </p:txBody>
      </p:sp>
      <p:sp>
        <p:nvSpPr>
          <p:cNvPr id="114" name="Google Shape;114;g1bd5623a155_0_24"/>
          <p:cNvSpPr txBox="1"/>
          <p:nvPr>
            <p:ph idx="1" type="subTitle"/>
          </p:nvPr>
        </p:nvSpPr>
        <p:spPr>
          <a:xfrm>
            <a:off x="1079325" y="1773319"/>
            <a:ext cx="6858000" cy="4320900"/>
          </a:xfrm>
          <a:prstGeom prst="rect">
            <a:avLst/>
          </a:prstGeom>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zh-TW" sz="1800">
                <a:latin typeface="DFKai-SB"/>
                <a:ea typeface="DFKai-SB"/>
                <a:cs typeface="DFKai-SB"/>
                <a:sym typeface="DFKai-SB"/>
              </a:rPr>
              <a:t>在撰寫第一個功能之前</a:t>
            </a:r>
            <a:r>
              <a:rPr lang="zh-TW" sz="1800">
                <a:solidFill>
                  <a:srgbClr val="202122"/>
                </a:solidFill>
                <a:latin typeface="DFKai-SB"/>
                <a:ea typeface="DFKai-SB"/>
                <a:cs typeface="DFKai-SB"/>
                <a:sym typeface="DFKai-SB"/>
              </a:rPr>
              <a:t>，要先了解聊天機器人是如何運作，Discord.js API中，已經將可能發生的事件都已經打包好了，只需要登入機器人密鑰接者調用事件並且加上設定的條件(指令)就可以讓機器人說話了</a:t>
            </a:r>
            <a:r>
              <a:rPr lang="zh-TW" sz="1800">
                <a:latin typeface="DFKai-SB"/>
                <a:ea typeface="DFKai-SB"/>
                <a:cs typeface="DFKai-SB"/>
                <a:sym typeface="DFKai-SB"/>
              </a:rPr>
              <a:t>。</a:t>
            </a:r>
            <a:endParaRPr sz="1800">
              <a:latin typeface="DFKai-SB"/>
              <a:ea typeface="DFKai-SB"/>
              <a:cs typeface="DFKai-SB"/>
              <a:sym typeface="DFKai-SB"/>
            </a:endParaRPr>
          </a:p>
          <a:p>
            <a:pPr indent="0" lvl="0" marL="0" rtl="0" algn="ctr">
              <a:lnSpc>
                <a:spcPct val="150000"/>
              </a:lnSpc>
              <a:spcBef>
                <a:spcPts val="0"/>
              </a:spcBef>
              <a:spcAft>
                <a:spcPts val="0"/>
              </a:spcAft>
              <a:buNone/>
            </a:pPr>
            <a:r>
              <a:t/>
            </a:r>
            <a:endParaRPr sz="1800">
              <a:latin typeface="DFKai-SB"/>
              <a:ea typeface="DFKai-SB"/>
              <a:cs typeface="DFKai-SB"/>
              <a:sym typeface="DFKai-SB"/>
            </a:endParaRPr>
          </a:p>
          <a:p>
            <a:pPr indent="0" lvl="0" marL="0" rtl="0" algn="ctr">
              <a:lnSpc>
                <a:spcPct val="150000"/>
              </a:lnSpc>
              <a:spcBef>
                <a:spcPts val="0"/>
              </a:spcBef>
              <a:spcAft>
                <a:spcPts val="0"/>
              </a:spcAft>
              <a:buClr>
                <a:schemeClr val="dk1"/>
              </a:buClr>
              <a:buSzPts val="1100"/>
              <a:buFont typeface="Arial"/>
              <a:buNone/>
            </a:pPr>
            <a:r>
              <a:rPr lang="zh-TW" sz="1800">
                <a:latin typeface="DFKai-SB"/>
                <a:ea typeface="DFKai-SB"/>
                <a:cs typeface="DFKai-SB"/>
                <a:sym typeface="DFKai-SB"/>
              </a:rPr>
              <a:t>程式</a:t>
            </a:r>
            <a:r>
              <a:rPr lang="zh-TW" sz="1800">
                <a:latin typeface="DFKai-SB"/>
                <a:ea typeface="DFKai-SB"/>
                <a:cs typeface="DFKai-SB"/>
                <a:sym typeface="DFKai-SB"/>
              </a:rPr>
              <a:t>				</a:t>
            </a:r>
            <a:r>
              <a:rPr lang="zh-TW" sz="1800">
                <a:latin typeface="DFKai-SB"/>
                <a:ea typeface="DFKai-SB"/>
                <a:cs typeface="DFKai-SB"/>
                <a:sym typeface="DFKai-SB"/>
              </a:rPr>
              <a:t>		</a:t>
            </a:r>
            <a:r>
              <a:rPr lang="zh-TW" sz="1800">
                <a:latin typeface="DFKai-SB"/>
                <a:ea typeface="DFKai-SB"/>
                <a:cs typeface="DFKai-SB"/>
                <a:sym typeface="DFKai-SB"/>
              </a:rPr>
              <a:t>		</a:t>
            </a:r>
            <a:r>
              <a:rPr lang="zh-TW" sz="1800">
                <a:latin typeface="DFKai-SB"/>
                <a:ea typeface="DFKai-SB"/>
                <a:cs typeface="DFKai-SB"/>
                <a:sym typeface="DFKai-SB"/>
              </a:rPr>
              <a:t>執行結果</a:t>
            </a:r>
            <a:endParaRPr sz="1800">
              <a:latin typeface="DFKai-SB"/>
              <a:ea typeface="DFKai-SB"/>
              <a:cs typeface="DFKai-SB"/>
              <a:sym typeface="DFKai-SB"/>
            </a:endParaRPr>
          </a:p>
        </p:txBody>
      </p:sp>
      <p:pic>
        <p:nvPicPr>
          <p:cNvPr id="115" name="Google Shape;115;g1bd5623a155_0_24"/>
          <p:cNvPicPr preferRelativeResize="0"/>
          <p:nvPr/>
        </p:nvPicPr>
        <p:blipFill>
          <a:blip r:embed="rId3">
            <a:alphaModFix/>
          </a:blip>
          <a:stretch>
            <a:fillRect/>
          </a:stretch>
        </p:blipFill>
        <p:spPr>
          <a:xfrm>
            <a:off x="685800" y="4308524"/>
            <a:ext cx="3570647" cy="1584100"/>
          </a:xfrm>
          <a:prstGeom prst="rect">
            <a:avLst/>
          </a:prstGeom>
          <a:noFill/>
          <a:ln>
            <a:noFill/>
          </a:ln>
        </p:spPr>
      </p:pic>
      <p:pic>
        <p:nvPicPr>
          <p:cNvPr id="116" name="Google Shape;116;g1bd5623a155_0_24"/>
          <p:cNvPicPr preferRelativeResize="0"/>
          <p:nvPr/>
        </p:nvPicPr>
        <p:blipFill>
          <a:blip r:embed="rId4">
            <a:alphaModFix/>
          </a:blip>
          <a:stretch>
            <a:fillRect/>
          </a:stretch>
        </p:blipFill>
        <p:spPr>
          <a:xfrm>
            <a:off x="4673075" y="4308525"/>
            <a:ext cx="3683025" cy="1584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bd5623a155_0_30"/>
          <p:cNvSpPr txBox="1"/>
          <p:nvPr>
            <p:ph type="ctrTitle"/>
          </p:nvPr>
        </p:nvSpPr>
        <p:spPr>
          <a:xfrm>
            <a:off x="685800" y="1037444"/>
            <a:ext cx="7772400" cy="1118400"/>
          </a:xfrm>
          <a:prstGeom prst="rect">
            <a:avLst/>
          </a:prstGeom>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b="1" lang="zh-TW" sz="3600">
                <a:latin typeface="DFKai-SB"/>
                <a:ea typeface="DFKai-SB"/>
                <a:cs typeface="DFKai-SB"/>
                <a:sym typeface="DFKai-SB"/>
              </a:rPr>
              <a:t>2、	</a:t>
            </a:r>
            <a:r>
              <a:rPr lang="zh-TW" sz="3600">
                <a:latin typeface="DFKai-SB"/>
                <a:ea typeface="DFKai-SB"/>
                <a:cs typeface="DFKai-SB"/>
                <a:sym typeface="DFKai-SB"/>
              </a:rPr>
              <a:t>實作</a:t>
            </a:r>
            <a:endParaRPr sz="3600"/>
          </a:p>
        </p:txBody>
      </p:sp>
      <p:sp>
        <p:nvSpPr>
          <p:cNvPr id="123" name="Google Shape;123;g1bd5623a155_0_30"/>
          <p:cNvSpPr txBox="1"/>
          <p:nvPr>
            <p:ph idx="1" type="subTitle"/>
          </p:nvPr>
        </p:nvSpPr>
        <p:spPr>
          <a:xfrm>
            <a:off x="1143000" y="2718431"/>
            <a:ext cx="6858000" cy="2539200"/>
          </a:xfrm>
          <a:prstGeom prst="rect">
            <a:avLst/>
          </a:prstGeom>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lang="zh-TW" sz="1800">
                <a:latin typeface="DFKai-SB"/>
                <a:ea typeface="DFKai-SB"/>
                <a:cs typeface="DFKai-SB"/>
                <a:sym typeface="DFKai-SB"/>
              </a:rPr>
              <a:t>當第一個簡單的小程式測試沒問題後就可以開始正式實做了。由於在單一執行續中</a:t>
            </a:r>
            <a:r>
              <a:rPr lang="zh-TW" sz="1800">
                <a:solidFill>
                  <a:srgbClr val="202122"/>
                </a:solidFill>
                <a:latin typeface="DFKai-SB"/>
                <a:ea typeface="DFKai-SB"/>
                <a:cs typeface="DFKai-SB"/>
                <a:sym typeface="DFKai-SB"/>
              </a:rPr>
              <a:t>，</a:t>
            </a:r>
            <a:r>
              <a:rPr lang="zh-TW" sz="1800">
                <a:latin typeface="DFKai-SB"/>
                <a:ea typeface="DFKai-SB"/>
                <a:cs typeface="DFKai-SB"/>
                <a:sym typeface="DFKai-SB"/>
              </a:rPr>
              <a:t>如果每一個功能都是用if條件語句來撰寫的話效率會降低</a:t>
            </a:r>
            <a:r>
              <a:rPr lang="zh-TW" sz="1800">
                <a:solidFill>
                  <a:srgbClr val="202122"/>
                </a:solidFill>
                <a:latin typeface="DFKai-SB"/>
                <a:ea typeface="DFKai-SB"/>
                <a:cs typeface="DFKai-SB"/>
                <a:sym typeface="DFKai-SB"/>
              </a:rPr>
              <a:t>，而使用</a:t>
            </a:r>
            <a:r>
              <a:rPr lang="zh-TW" sz="1800">
                <a:latin typeface="DFKai-SB"/>
                <a:ea typeface="DFKai-SB"/>
                <a:cs typeface="DFKai-SB"/>
                <a:sym typeface="DFKai-SB"/>
              </a:rPr>
              <a:t>switch case能讓程式效率提高。指令一多</a:t>
            </a:r>
            <a:r>
              <a:rPr lang="zh-TW" sz="1800">
                <a:solidFill>
                  <a:srgbClr val="202122"/>
                </a:solidFill>
                <a:latin typeface="DFKai-SB"/>
                <a:ea typeface="DFKai-SB"/>
                <a:cs typeface="DFKai-SB"/>
                <a:sym typeface="DFKai-SB"/>
              </a:rPr>
              <a:t>，</a:t>
            </a:r>
            <a:r>
              <a:rPr lang="zh-TW" sz="1800">
                <a:latin typeface="DFKai-SB"/>
                <a:ea typeface="DFKai-SB"/>
                <a:cs typeface="DFKai-SB"/>
                <a:sym typeface="DFKai-SB"/>
              </a:rPr>
              <a:t>打字會不方便</a:t>
            </a:r>
            <a:r>
              <a:rPr lang="zh-TW" sz="1800">
                <a:solidFill>
                  <a:srgbClr val="202122"/>
                </a:solidFill>
                <a:latin typeface="DFKai-SB"/>
                <a:ea typeface="DFKai-SB"/>
                <a:cs typeface="DFKai-SB"/>
                <a:sym typeface="DFKai-SB"/>
              </a:rPr>
              <a:t>，為指令添加一個前綴用於防呆</a:t>
            </a:r>
            <a:r>
              <a:rPr lang="zh-TW" sz="1800">
                <a:latin typeface="DFKai-SB"/>
                <a:ea typeface="DFKai-SB"/>
                <a:cs typeface="DFKai-SB"/>
                <a:sym typeface="DFKai-SB"/>
              </a:rPr>
              <a:t>。</a:t>
            </a:r>
            <a:r>
              <a:rPr lang="zh-TW" sz="1800">
                <a:solidFill>
                  <a:srgbClr val="202122"/>
                </a:solidFill>
                <a:latin typeface="DFKai-SB"/>
                <a:ea typeface="DFKai-SB"/>
                <a:cs typeface="DFKai-SB"/>
                <a:sym typeface="DFKai-SB"/>
              </a:rPr>
              <a:t>如果</a:t>
            </a:r>
            <a:r>
              <a:rPr lang="zh-TW" sz="1800">
                <a:latin typeface="DFKai-SB"/>
                <a:ea typeface="DFKai-SB"/>
                <a:cs typeface="DFKai-SB"/>
                <a:sym typeface="DFKai-SB"/>
              </a:rPr>
              <a:t>在每個條件前面都加上</a:t>
            </a:r>
            <a:r>
              <a:rPr lang="zh-TW" sz="1800">
                <a:solidFill>
                  <a:srgbClr val="202122"/>
                </a:solidFill>
                <a:latin typeface="DFKai-SB"/>
                <a:ea typeface="DFKai-SB"/>
                <a:cs typeface="DFKai-SB"/>
                <a:sym typeface="DFKai-SB"/>
              </a:rPr>
              <a:t>前綴會</a:t>
            </a:r>
            <a:r>
              <a:rPr lang="zh-TW" sz="1800">
                <a:latin typeface="DFKai-SB"/>
                <a:ea typeface="DFKai-SB"/>
                <a:cs typeface="DFKai-SB"/>
                <a:sym typeface="DFKai-SB"/>
              </a:rPr>
              <a:t>很麻煩</a:t>
            </a:r>
            <a:r>
              <a:rPr lang="zh-TW" sz="1800">
                <a:solidFill>
                  <a:srgbClr val="202122"/>
                </a:solidFill>
                <a:latin typeface="DFKai-SB"/>
                <a:ea typeface="DFKai-SB"/>
                <a:cs typeface="DFKai-SB"/>
                <a:sym typeface="DFKai-SB"/>
              </a:rPr>
              <a:t>，這時候就可以用字串函數對訊息內容進行處理</a:t>
            </a:r>
            <a:r>
              <a:rPr lang="zh-TW" sz="1800">
                <a:latin typeface="DFKai-SB"/>
                <a:ea typeface="DFKai-SB"/>
                <a:cs typeface="DFKai-SB"/>
                <a:sym typeface="DFKai-SB"/>
              </a:rPr>
              <a:t>。</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bd5623a155_0_122"/>
          <p:cNvSpPr txBox="1"/>
          <p:nvPr>
            <p:ph type="ctrTitle"/>
          </p:nvPr>
        </p:nvSpPr>
        <p:spPr>
          <a:xfrm>
            <a:off x="685800" y="1122363"/>
            <a:ext cx="7772400" cy="2387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t/>
            </a:r>
            <a:endParaRPr/>
          </a:p>
        </p:txBody>
      </p:sp>
      <p:sp>
        <p:nvSpPr>
          <p:cNvPr id="130" name="Google Shape;130;g1bd5623a155_0_122"/>
          <p:cNvSpPr txBox="1"/>
          <p:nvPr>
            <p:ph idx="1" type="subTitle"/>
          </p:nvPr>
        </p:nvSpPr>
        <p:spPr>
          <a:xfrm>
            <a:off x="1143000" y="3602038"/>
            <a:ext cx="6858000" cy="1655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pic>
        <p:nvPicPr>
          <p:cNvPr id="131" name="Google Shape;131;g1bd5623a155_0_122"/>
          <p:cNvPicPr preferRelativeResize="0"/>
          <p:nvPr/>
        </p:nvPicPr>
        <p:blipFill>
          <a:blip r:embed="rId3">
            <a:alphaModFix/>
          </a:blip>
          <a:stretch>
            <a:fillRect/>
          </a:stretch>
        </p:blipFill>
        <p:spPr>
          <a:xfrm>
            <a:off x="698163" y="1122375"/>
            <a:ext cx="7747675" cy="454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bd5623a155_0_36"/>
          <p:cNvSpPr txBox="1"/>
          <p:nvPr>
            <p:ph idx="4294967295" type="title"/>
          </p:nvPr>
        </p:nvSpPr>
        <p:spPr>
          <a:xfrm>
            <a:off x="781050" y="517526"/>
            <a:ext cx="7886700" cy="1325700"/>
          </a:xfrm>
          <a:prstGeom prst="rect">
            <a:avLst/>
          </a:prstGeom>
        </p:spPr>
        <p:txBody>
          <a:bodyPr anchorCtr="0" anchor="ctr" bIns="45700" lIns="91425" spcFirstLastPara="1" rIns="91425" wrap="square" tIns="45700">
            <a:normAutofit/>
          </a:bodyPr>
          <a:lstStyle/>
          <a:p>
            <a:pPr indent="0" lvl="0" marL="0" marR="2625" rtl="0" algn="l">
              <a:lnSpc>
                <a:spcPct val="150000"/>
              </a:lnSpc>
              <a:spcBef>
                <a:spcPts val="0"/>
              </a:spcBef>
              <a:spcAft>
                <a:spcPts val="0"/>
              </a:spcAft>
              <a:buNone/>
            </a:pPr>
            <a:r>
              <a:rPr b="1" lang="zh-TW" sz="3600">
                <a:latin typeface="DFKai-SB"/>
                <a:ea typeface="DFKai-SB"/>
                <a:cs typeface="DFKai-SB"/>
                <a:sym typeface="DFKai-SB"/>
              </a:rPr>
              <a:t>3、	</a:t>
            </a:r>
            <a:r>
              <a:rPr lang="zh-TW" sz="3600">
                <a:latin typeface="DFKai-SB"/>
                <a:ea typeface="DFKai-SB"/>
                <a:cs typeface="DFKai-SB"/>
                <a:sym typeface="DFKai-SB"/>
              </a:rPr>
              <a:t>導入檔案 &amp; 資料庫系統</a:t>
            </a:r>
            <a:endParaRPr sz="3600"/>
          </a:p>
        </p:txBody>
      </p:sp>
      <p:sp>
        <p:nvSpPr>
          <p:cNvPr id="138" name="Google Shape;138;g1bd5623a155_0_36"/>
          <p:cNvSpPr txBox="1"/>
          <p:nvPr>
            <p:ph idx="4294967295" type="body"/>
          </p:nvPr>
        </p:nvSpPr>
        <p:spPr>
          <a:xfrm>
            <a:off x="781050" y="1978025"/>
            <a:ext cx="7886700" cy="4351200"/>
          </a:xfrm>
          <a:prstGeom prst="rect">
            <a:avLst/>
          </a:prstGeom>
        </p:spPr>
        <p:txBody>
          <a:bodyPr anchorCtr="0" anchor="t" bIns="45700" lIns="91425" spcFirstLastPara="1" rIns="91425" wrap="square" tIns="45700">
            <a:noAutofit/>
          </a:bodyPr>
          <a:lstStyle/>
          <a:p>
            <a:pPr indent="457200" lvl="0" marL="0" marR="2625" rtl="0" algn="l">
              <a:lnSpc>
                <a:spcPct val="150000"/>
              </a:lnSpc>
              <a:spcBef>
                <a:spcPts val="0"/>
              </a:spcBef>
              <a:spcAft>
                <a:spcPts val="0"/>
              </a:spcAft>
              <a:buNone/>
            </a:pPr>
            <a:r>
              <a:rPr lang="zh-TW" sz="1800">
                <a:latin typeface="DFKai-SB"/>
                <a:ea typeface="DFKai-SB"/>
                <a:cs typeface="DFKai-SB"/>
                <a:sym typeface="DFKai-SB"/>
              </a:rPr>
              <a:t>使用require()將json物件導入專案</a:t>
            </a:r>
            <a:r>
              <a:rPr lang="zh-TW" sz="1800">
                <a:solidFill>
                  <a:srgbClr val="202122"/>
                </a:solidFill>
                <a:latin typeface="DFKai-SB"/>
                <a:ea typeface="DFKai-SB"/>
                <a:cs typeface="DFKai-SB"/>
                <a:sym typeface="DFKai-SB"/>
              </a:rPr>
              <a:t>，</a:t>
            </a:r>
            <a:r>
              <a:rPr lang="zh-TW" sz="1800">
                <a:latin typeface="DFKai-SB"/>
                <a:ea typeface="DFKai-SB"/>
                <a:cs typeface="DFKai-SB"/>
                <a:sym typeface="DFKai-SB"/>
              </a:rPr>
              <a:t>在專案中例如:指令前綴,機器人的密鑰...可能會更動的參數直接存成json</a:t>
            </a:r>
            <a:r>
              <a:rPr lang="zh-TW" sz="1800">
                <a:solidFill>
                  <a:srgbClr val="202122"/>
                </a:solidFill>
                <a:latin typeface="DFKai-SB"/>
                <a:ea typeface="DFKai-SB"/>
                <a:cs typeface="DFKai-SB"/>
                <a:sym typeface="DFKai-SB"/>
              </a:rPr>
              <a:t>，方便以後修改，要將專案開源分享時，也能方便檢查密鑰等等...個人設定是否有清除</a:t>
            </a:r>
            <a:r>
              <a:rPr lang="zh-TW" sz="1800">
                <a:latin typeface="DFKai-SB"/>
                <a:ea typeface="DFKai-SB"/>
                <a:cs typeface="DFKai-SB"/>
                <a:sym typeface="DFKai-SB"/>
              </a:rPr>
              <a:t>。剛開始想簡化程式的時候是使用json物件來儲存資料</a:t>
            </a:r>
            <a:r>
              <a:rPr lang="zh-TW" sz="1800">
                <a:solidFill>
                  <a:srgbClr val="202122"/>
                </a:solidFill>
                <a:latin typeface="DFKai-SB"/>
                <a:ea typeface="DFKai-SB"/>
                <a:cs typeface="DFKai-SB"/>
                <a:sym typeface="DFKai-SB"/>
              </a:rPr>
              <a:t>，</a:t>
            </a:r>
            <a:r>
              <a:rPr lang="zh-TW" sz="1800">
                <a:latin typeface="DFKai-SB"/>
                <a:ea typeface="DFKai-SB"/>
                <a:cs typeface="DFKai-SB"/>
                <a:sym typeface="DFKai-SB"/>
              </a:rPr>
              <a:t>但是當資料越來越多時</a:t>
            </a:r>
            <a:r>
              <a:rPr lang="zh-TW" sz="1800">
                <a:solidFill>
                  <a:srgbClr val="202122"/>
                </a:solidFill>
                <a:latin typeface="DFKai-SB"/>
                <a:ea typeface="DFKai-SB"/>
                <a:cs typeface="DFKai-SB"/>
                <a:sym typeface="DFKai-SB"/>
              </a:rPr>
              <a:t>，</a:t>
            </a:r>
            <a:r>
              <a:rPr lang="zh-TW" sz="1800">
                <a:latin typeface="DFKai-SB"/>
                <a:ea typeface="DFKai-SB"/>
                <a:cs typeface="DFKai-SB"/>
                <a:sym typeface="DFKai-SB"/>
              </a:rPr>
              <a:t>在讀取檔案的時候就會越來越慢</a:t>
            </a:r>
            <a:r>
              <a:rPr lang="zh-TW" sz="1800">
                <a:solidFill>
                  <a:srgbClr val="202122"/>
                </a:solidFill>
                <a:latin typeface="DFKai-SB"/>
                <a:ea typeface="DFKai-SB"/>
                <a:cs typeface="DFKai-SB"/>
                <a:sym typeface="DFKai-SB"/>
              </a:rPr>
              <a:t>，所以需要用到資料庫</a:t>
            </a:r>
            <a:r>
              <a:rPr lang="zh-TW" sz="1800">
                <a:latin typeface="DFKai-SB"/>
                <a:ea typeface="DFKai-SB"/>
                <a:cs typeface="DFKai-SB"/>
                <a:sym typeface="DFKai-SB"/>
              </a:rPr>
              <a:t>。而SQLite套件可以在JS中輕鬆儲存與讀取資料庫內的資料。</a:t>
            </a:r>
            <a:endParaRPr sz="2200">
              <a:latin typeface="DFKai-SB"/>
              <a:ea typeface="DFKai-SB"/>
              <a:cs typeface="DFKai-SB"/>
              <a:sym typeface="DFKai-S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bd5623a155_0_42"/>
          <p:cNvSpPr txBox="1"/>
          <p:nvPr>
            <p:ph idx="4294967295" type="title"/>
          </p:nvPr>
        </p:nvSpPr>
        <p:spPr>
          <a:xfrm>
            <a:off x="781050" y="889076"/>
            <a:ext cx="7886700" cy="1325700"/>
          </a:xfrm>
          <a:prstGeom prst="rect">
            <a:avLst/>
          </a:prstGeom>
        </p:spPr>
        <p:txBody>
          <a:bodyPr anchorCtr="0" anchor="ctr" bIns="45700" lIns="91425" spcFirstLastPara="1" rIns="91425" wrap="square" tIns="45700">
            <a:normAutofit/>
          </a:bodyPr>
          <a:lstStyle/>
          <a:p>
            <a:pPr indent="0" lvl="0" marL="0" marR="2625" rtl="0" algn="l">
              <a:lnSpc>
                <a:spcPct val="150000"/>
              </a:lnSpc>
              <a:spcBef>
                <a:spcPts val="0"/>
              </a:spcBef>
              <a:spcAft>
                <a:spcPts val="0"/>
              </a:spcAft>
              <a:buNone/>
            </a:pPr>
            <a:r>
              <a:rPr b="1" lang="zh-TW" sz="3600">
                <a:latin typeface="DFKai-SB"/>
                <a:ea typeface="DFKai-SB"/>
                <a:cs typeface="DFKai-SB"/>
                <a:sym typeface="DFKai-SB"/>
              </a:rPr>
              <a:t>4、	</a:t>
            </a:r>
            <a:r>
              <a:rPr lang="zh-TW" sz="3600">
                <a:latin typeface="DFKai-SB"/>
                <a:ea typeface="DFKai-SB"/>
                <a:cs typeface="DFKai-SB"/>
                <a:sym typeface="DFKai-SB"/>
              </a:rPr>
              <a:t>訊息刪除日誌紀錄</a:t>
            </a:r>
            <a:endParaRPr sz="3600"/>
          </a:p>
        </p:txBody>
      </p:sp>
      <p:sp>
        <p:nvSpPr>
          <p:cNvPr id="145" name="Google Shape;145;g1bd5623a155_0_42"/>
          <p:cNvSpPr txBox="1"/>
          <p:nvPr>
            <p:ph idx="4294967295" type="body"/>
          </p:nvPr>
        </p:nvSpPr>
        <p:spPr>
          <a:xfrm>
            <a:off x="781050" y="2155750"/>
            <a:ext cx="7886700" cy="3972900"/>
          </a:xfrm>
          <a:prstGeom prst="rect">
            <a:avLst/>
          </a:prstGeom>
        </p:spPr>
        <p:txBody>
          <a:bodyPr anchorCtr="0" anchor="t" bIns="45700" lIns="91425" spcFirstLastPara="1" rIns="91425" wrap="square" tIns="45700">
            <a:normAutofit/>
          </a:bodyPr>
          <a:lstStyle/>
          <a:p>
            <a:pPr indent="0" lvl="0" marL="0" marR="2625" rtl="0" algn="l">
              <a:lnSpc>
                <a:spcPct val="150000"/>
              </a:lnSpc>
              <a:spcBef>
                <a:spcPts val="0"/>
              </a:spcBef>
              <a:spcAft>
                <a:spcPts val="0"/>
              </a:spcAft>
              <a:buNone/>
            </a:pPr>
            <a:r>
              <a:rPr lang="zh-TW" sz="1800">
                <a:latin typeface="DFKai-SB"/>
                <a:ea typeface="DFKai-SB"/>
                <a:cs typeface="DFKai-SB"/>
                <a:sym typeface="DFKai-SB"/>
              </a:rPr>
              <a:t>使用調用刪除事件</a:t>
            </a:r>
            <a:r>
              <a:rPr lang="zh-TW" sz="1800">
                <a:solidFill>
                  <a:srgbClr val="202122"/>
                </a:solidFill>
                <a:latin typeface="DFKai-SB"/>
                <a:ea typeface="DFKai-SB"/>
                <a:cs typeface="DFKai-SB"/>
                <a:sym typeface="DFKai-SB"/>
              </a:rPr>
              <a:t>，當訊息刪除時將被</a:t>
            </a:r>
            <a:r>
              <a:rPr lang="zh-TW" sz="1800">
                <a:latin typeface="DFKai-SB"/>
                <a:ea typeface="DFKai-SB"/>
                <a:cs typeface="DFKai-SB"/>
                <a:sym typeface="DFKai-SB"/>
              </a:rPr>
              <a:t>刪除的訊息發送到特定頻道</a:t>
            </a:r>
            <a:r>
              <a:rPr lang="zh-TW" sz="1800">
                <a:solidFill>
                  <a:srgbClr val="202122"/>
                </a:solidFill>
                <a:latin typeface="DFKai-SB"/>
                <a:ea typeface="DFKai-SB"/>
                <a:cs typeface="DFKai-SB"/>
                <a:sym typeface="DFKai-SB"/>
              </a:rPr>
              <a:t>，並且排除:非伺服器</a:t>
            </a:r>
            <a:r>
              <a:rPr lang="zh-TW" sz="1800">
                <a:latin typeface="DFKai-SB"/>
                <a:ea typeface="DFKai-SB"/>
                <a:cs typeface="DFKai-SB"/>
                <a:sym typeface="DFKai-SB"/>
              </a:rPr>
              <a:t>、</a:t>
            </a:r>
            <a:r>
              <a:rPr lang="zh-TW" sz="1800">
                <a:solidFill>
                  <a:srgbClr val="202122"/>
                </a:solidFill>
                <a:latin typeface="DFKai-SB"/>
                <a:ea typeface="DFKai-SB"/>
                <a:cs typeface="DFKai-SB"/>
                <a:sym typeface="DFKai-SB"/>
              </a:rPr>
              <a:t>非伺服器成員</a:t>
            </a:r>
            <a:r>
              <a:rPr lang="zh-TW" sz="1800">
                <a:latin typeface="DFKai-SB"/>
                <a:ea typeface="DFKai-SB"/>
                <a:cs typeface="DFKai-SB"/>
                <a:sym typeface="DFKai-SB"/>
              </a:rPr>
              <a:t>、</a:t>
            </a:r>
            <a:r>
              <a:rPr lang="zh-TW" sz="1800">
                <a:solidFill>
                  <a:srgbClr val="202122"/>
                </a:solidFill>
                <a:latin typeface="DFKai-SB"/>
                <a:ea typeface="DFKai-SB"/>
                <a:cs typeface="DFKai-SB"/>
                <a:sym typeface="DFKai-SB"/>
              </a:rPr>
              <a:t>機器人訊息</a:t>
            </a:r>
            <a:r>
              <a:rPr lang="zh-TW" sz="1800">
                <a:latin typeface="DFKai-SB"/>
                <a:ea typeface="DFKai-SB"/>
                <a:cs typeface="DFKai-SB"/>
                <a:sym typeface="DFKai-SB"/>
              </a:rPr>
              <a:t>。</a:t>
            </a:r>
            <a:endParaRPr sz="1800">
              <a:latin typeface="DFKai-SB"/>
              <a:ea typeface="DFKai-SB"/>
              <a:cs typeface="DFKai-SB"/>
              <a:sym typeface="DFKai-SB"/>
            </a:endParaRPr>
          </a:p>
          <a:p>
            <a:pPr indent="0" lvl="0" marL="0" marR="2625" rtl="0" algn="l">
              <a:lnSpc>
                <a:spcPct val="150000"/>
              </a:lnSpc>
              <a:spcBef>
                <a:spcPts val="0"/>
              </a:spcBef>
              <a:spcAft>
                <a:spcPts val="0"/>
              </a:spcAft>
              <a:buNone/>
            </a:pPr>
            <a:r>
              <a:t/>
            </a:r>
            <a:endParaRPr sz="1800">
              <a:latin typeface="DFKai-SB"/>
              <a:ea typeface="DFKai-SB"/>
              <a:cs typeface="DFKai-SB"/>
              <a:sym typeface="DFKai-SB"/>
            </a:endParaRPr>
          </a:p>
          <a:p>
            <a:pPr indent="457200" lvl="0" marL="0" marR="2625" rtl="0" algn="l">
              <a:lnSpc>
                <a:spcPct val="150000"/>
              </a:lnSpc>
              <a:spcBef>
                <a:spcPts val="0"/>
              </a:spcBef>
              <a:spcAft>
                <a:spcPts val="0"/>
              </a:spcAft>
              <a:buNone/>
            </a:pPr>
            <a:r>
              <a:rPr lang="zh-TW" sz="1800">
                <a:latin typeface="DFKai-SB"/>
                <a:ea typeface="DFKai-SB"/>
                <a:cs typeface="DFKai-SB"/>
                <a:sym typeface="DFKai-SB"/>
              </a:rPr>
              <a:t>刪除訊息前							刪除訊息後</a:t>
            </a:r>
            <a:endParaRPr sz="1800">
              <a:latin typeface="DFKai-SB"/>
              <a:ea typeface="DFKai-SB"/>
              <a:cs typeface="DFKai-SB"/>
              <a:sym typeface="DFKai-SB"/>
            </a:endParaRPr>
          </a:p>
          <a:p>
            <a:pPr indent="0" lvl="0" marL="0" marR="2625" rtl="0" algn="l">
              <a:lnSpc>
                <a:spcPct val="150000"/>
              </a:lnSpc>
              <a:spcBef>
                <a:spcPts val="0"/>
              </a:spcBef>
              <a:spcAft>
                <a:spcPts val="0"/>
              </a:spcAft>
              <a:buNone/>
            </a:pPr>
            <a:r>
              <a:rPr lang="zh-TW" sz="1800">
                <a:latin typeface="DFKai-SB"/>
                <a:ea typeface="DFKai-SB"/>
                <a:cs typeface="DFKai-SB"/>
                <a:sym typeface="DFKai-SB"/>
              </a:rPr>
              <a:t>	</a:t>
            </a:r>
            <a:endParaRPr sz="1800">
              <a:latin typeface="DFKai-SB"/>
              <a:ea typeface="DFKai-SB"/>
              <a:cs typeface="DFKai-SB"/>
              <a:sym typeface="DFKai-SB"/>
            </a:endParaRPr>
          </a:p>
        </p:txBody>
      </p:sp>
      <p:pic>
        <p:nvPicPr>
          <p:cNvPr id="146" name="Google Shape;146;g1bd5623a155_0_42"/>
          <p:cNvPicPr preferRelativeResize="0"/>
          <p:nvPr/>
        </p:nvPicPr>
        <p:blipFill>
          <a:blip r:embed="rId3">
            <a:alphaModFix/>
          </a:blip>
          <a:stretch>
            <a:fillRect/>
          </a:stretch>
        </p:blipFill>
        <p:spPr>
          <a:xfrm>
            <a:off x="1271104" y="3952953"/>
            <a:ext cx="3174275" cy="1054000"/>
          </a:xfrm>
          <a:prstGeom prst="rect">
            <a:avLst/>
          </a:prstGeom>
          <a:noFill/>
          <a:ln>
            <a:noFill/>
          </a:ln>
        </p:spPr>
      </p:pic>
      <p:pic>
        <p:nvPicPr>
          <p:cNvPr id="147" name="Google Shape;147;g1bd5623a155_0_42"/>
          <p:cNvPicPr preferRelativeResize="0"/>
          <p:nvPr/>
        </p:nvPicPr>
        <p:blipFill>
          <a:blip r:embed="rId4">
            <a:alphaModFix/>
          </a:blip>
          <a:stretch>
            <a:fillRect/>
          </a:stretch>
        </p:blipFill>
        <p:spPr>
          <a:xfrm>
            <a:off x="5464525" y="3836150"/>
            <a:ext cx="2466975" cy="15802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1bd5623a155_0_60"/>
          <p:cNvSpPr txBox="1"/>
          <p:nvPr>
            <p:ph idx="4294967295" type="title"/>
          </p:nvPr>
        </p:nvSpPr>
        <p:spPr>
          <a:xfrm>
            <a:off x="781050" y="517526"/>
            <a:ext cx="7886700" cy="1325700"/>
          </a:xfrm>
          <a:prstGeom prst="rect">
            <a:avLst/>
          </a:prstGeom>
        </p:spPr>
        <p:txBody>
          <a:bodyPr anchorCtr="0" anchor="ctr" bIns="45700" lIns="91425" spcFirstLastPara="1" rIns="91425" wrap="square" tIns="45700">
            <a:normAutofit/>
          </a:bodyPr>
          <a:lstStyle/>
          <a:p>
            <a:pPr indent="0" lvl="0" marL="0" marR="2625" rtl="0" algn="l">
              <a:lnSpc>
                <a:spcPct val="150000"/>
              </a:lnSpc>
              <a:spcBef>
                <a:spcPts val="0"/>
              </a:spcBef>
              <a:spcAft>
                <a:spcPts val="0"/>
              </a:spcAft>
              <a:buNone/>
            </a:pPr>
            <a:r>
              <a:rPr b="1" lang="zh-TW" sz="3600">
                <a:latin typeface="DFKai-SB"/>
                <a:ea typeface="DFKai-SB"/>
                <a:cs typeface="DFKai-SB"/>
                <a:sym typeface="DFKai-SB"/>
              </a:rPr>
              <a:t>5、	使用物件導向式寫法模組化控制</a:t>
            </a:r>
            <a:endParaRPr sz="3600"/>
          </a:p>
        </p:txBody>
      </p:sp>
      <p:sp>
        <p:nvSpPr>
          <p:cNvPr id="154" name="Google Shape;154;g1bd5623a155_0_60"/>
          <p:cNvSpPr txBox="1"/>
          <p:nvPr>
            <p:ph idx="4294967295" type="body"/>
          </p:nvPr>
        </p:nvSpPr>
        <p:spPr>
          <a:xfrm>
            <a:off x="781050" y="1978025"/>
            <a:ext cx="7886700" cy="4351200"/>
          </a:xfrm>
          <a:prstGeom prst="rect">
            <a:avLst/>
          </a:prstGeom>
        </p:spPr>
        <p:txBody>
          <a:bodyPr anchorCtr="0" anchor="t" bIns="45700" lIns="91425" spcFirstLastPara="1" rIns="91425" wrap="square" tIns="45700">
            <a:normAutofit/>
          </a:bodyPr>
          <a:lstStyle/>
          <a:p>
            <a:pPr indent="0" lvl="0" marL="0" marR="2625" rtl="0" algn="l">
              <a:lnSpc>
                <a:spcPct val="150000"/>
              </a:lnSpc>
              <a:spcBef>
                <a:spcPts val="0"/>
              </a:spcBef>
              <a:spcAft>
                <a:spcPts val="0"/>
              </a:spcAft>
              <a:buNone/>
            </a:pPr>
            <a:r>
              <a:rPr lang="zh-TW" sz="1800">
                <a:latin typeface="DFKai-SB"/>
                <a:ea typeface="DFKai-SB"/>
                <a:cs typeface="DFKai-SB"/>
                <a:sym typeface="DFKai-SB"/>
              </a:rPr>
              <a:t>在一開始</a:t>
            </a:r>
            <a:r>
              <a:rPr lang="zh-TW" sz="1800">
                <a:solidFill>
                  <a:srgbClr val="202122"/>
                </a:solidFill>
                <a:latin typeface="DFKai-SB"/>
                <a:ea typeface="DFKai-SB"/>
                <a:cs typeface="DFKai-SB"/>
                <a:sym typeface="DFKai-SB"/>
              </a:rPr>
              <a:t>，</a:t>
            </a:r>
            <a:r>
              <a:rPr lang="zh-TW" sz="1800">
                <a:latin typeface="DFKai-SB"/>
                <a:ea typeface="DFKai-SB"/>
                <a:cs typeface="DFKai-SB"/>
                <a:sym typeface="DFKai-SB"/>
              </a:rPr>
              <a:t>我對於物件導向程式和模組化不是很有蓋念</a:t>
            </a:r>
            <a:r>
              <a:rPr lang="zh-TW" sz="1800">
                <a:solidFill>
                  <a:srgbClr val="202122"/>
                </a:solidFill>
                <a:latin typeface="DFKai-SB"/>
                <a:ea typeface="DFKai-SB"/>
                <a:cs typeface="DFKai-SB"/>
                <a:sym typeface="DFKai-SB"/>
              </a:rPr>
              <a:t>，也</a:t>
            </a:r>
            <a:r>
              <a:rPr lang="zh-TW" sz="1800">
                <a:latin typeface="DFKai-SB"/>
                <a:ea typeface="DFKai-SB"/>
                <a:cs typeface="DFKai-SB"/>
                <a:sym typeface="DFKai-SB"/>
              </a:rPr>
              <a:t>覺得很麻煩</a:t>
            </a:r>
            <a:r>
              <a:rPr lang="zh-TW" sz="1800">
                <a:solidFill>
                  <a:srgbClr val="202122"/>
                </a:solidFill>
                <a:latin typeface="DFKai-SB"/>
                <a:ea typeface="DFKai-SB"/>
                <a:cs typeface="DFKai-SB"/>
                <a:sym typeface="DFKai-SB"/>
              </a:rPr>
              <a:t>，但是在上網查資料時，我發現如果只使用函式的話會越來越攏長如果要修改功能不但不容易找到在哪一行、變數名也容易重複</a:t>
            </a:r>
            <a:r>
              <a:rPr lang="zh-TW" sz="1800">
                <a:latin typeface="DFKai-SB"/>
                <a:ea typeface="DFKai-SB"/>
                <a:cs typeface="DFKai-SB"/>
                <a:sym typeface="DFKai-SB"/>
              </a:rPr>
              <a:t>。因此我最開始學習物件導向和模組化控制</a:t>
            </a:r>
            <a:r>
              <a:rPr lang="zh-TW" sz="1800">
                <a:solidFill>
                  <a:srgbClr val="202122"/>
                </a:solidFill>
                <a:latin typeface="DFKai-SB"/>
                <a:ea typeface="DFKai-SB"/>
                <a:cs typeface="DFKai-SB"/>
                <a:sym typeface="DFKai-SB"/>
              </a:rPr>
              <a:t>，</a:t>
            </a:r>
            <a:r>
              <a:rPr lang="zh-TW" sz="1800">
                <a:latin typeface="DFKai-SB"/>
                <a:ea typeface="DFKai-SB"/>
                <a:cs typeface="DFKai-SB"/>
                <a:sym typeface="DFKai-SB"/>
              </a:rPr>
              <a:t>在需要的時候讀取檔案並執行。</a:t>
            </a:r>
            <a:endParaRPr sz="3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1bd5623a155_0_66"/>
          <p:cNvSpPr txBox="1"/>
          <p:nvPr>
            <p:ph idx="4294967295" type="title"/>
          </p:nvPr>
        </p:nvSpPr>
        <p:spPr>
          <a:xfrm>
            <a:off x="781050" y="517526"/>
            <a:ext cx="7886700" cy="1325700"/>
          </a:xfrm>
          <a:prstGeom prst="rect">
            <a:avLst/>
          </a:prstGeom>
        </p:spPr>
        <p:txBody>
          <a:bodyPr anchorCtr="0" anchor="ctr" bIns="45700" lIns="91425" spcFirstLastPara="1" rIns="91425" wrap="square" tIns="45700">
            <a:normAutofit/>
          </a:bodyPr>
          <a:lstStyle/>
          <a:p>
            <a:pPr indent="0" lvl="0" marL="0" marR="2625" rtl="0" algn="l">
              <a:lnSpc>
                <a:spcPct val="150000"/>
              </a:lnSpc>
              <a:spcBef>
                <a:spcPts val="0"/>
              </a:spcBef>
              <a:spcAft>
                <a:spcPts val="0"/>
              </a:spcAft>
              <a:buNone/>
            </a:pPr>
            <a:r>
              <a:rPr lang="zh-TW" sz="2200">
                <a:latin typeface="DFKai-SB"/>
                <a:ea typeface="DFKai-SB"/>
                <a:cs typeface="DFKai-SB"/>
                <a:sym typeface="DFKai-SB"/>
              </a:rPr>
              <a:t>用JsDoc註解建立模板</a:t>
            </a:r>
            <a:endParaRPr sz="2200">
              <a:latin typeface="DFKai-SB"/>
              <a:ea typeface="DFKai-SB"/>
              <a:cs typeface="DFKai-SB"/>
              <a:sym typeface="DFKai-SB"/>
            </a:endParaRPr>
          </a:p>
        </p:txBody>
      </p:sp>
      <p:pic>
        <p:nvPicPr>
          <p:cNvPr id="161" name="Google Shape;161;g1bd5623a155_0_66"/>
          <p:cNvPicPr preferRelativeResize="0"/>
          <p:nvPr/>
        </p:nvPicPr>
        <p:blipFill>
          <a:blip r:embed="rId3">
            <a:alphaModFix/>
          </a:blip>
          <a:stretch>
            <a:fillRect/>
          </a:stretch>
        </p:blipFill>
        <p:spPr>
          <a:xfrm>
            <a:off x="1400438" y="1843225"/>
            <a:ext cx="6343125" cy="4130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佈景主題">
  <a:themeElements>
    <a:clrScheme name="Office 佈景主題">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2019-11-01T08:52:47Z</dcterms:created>
  <dc:creator>斅璇 楊</dc:creator>
</cp:coreProperties>
</file>