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Bangers"/>
      <p:regular r:id="rId10"/>
    </p:embeddedFont>
    <p:embeddedFont>
      <p:font typeface="Roboto Thin"/>
      <p:regular r:id="rId11"/>
      <p:bold r:id="rId12"/>
      <p:italic r:id="rId13"/>
      <p:boldItalic r:id="rId14"/>
    </p:embeddedFont>
    <p:embeddedFont>
      <p:font typeface="Roboto Medium"/>
      <p:regular r:id="rId15"/>
      <p:bold r:id="rId16"/>
      <p:italic r:id="rId17"/>
      <p:boldItalic r:id="rId18"/>
    </p:embeddedFont>
    <p:embeddedFont>
      <p:font typeface="Roboto"/>
      <p:regular r:id="rId19"/>
      <p:bold r:id="rId20"/>
      <p:italic r:id="rId21"/>
      <p:boldItalic r:id="rId22"/>
    </p:embeddedFont>
    <p:embeddedFont>
      <p:font typeface="Amatic SC"/>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font" Target="fonts/RobotoThin-regular.fntdata"/><Relationship Id="rId22" Type="http://schemas.openxmlformats.org/officeDocument/2006/relationships/font" Target="fonts/Roboto-boldItalic.fntdata"/><Relationship Id="rId10" Type="http://schemas.openxmlformats.org/officeDocument/2006/relationships/font" Target="fonts/Bangers-regular.fntdata"/><Relationship Id="rId21" Type="http://schemas.openxmlformats.org/officeDocument/2006/relationships/font" Target="fonts/Roboto-italic.fntdata"/><Relationship Id="rId13" Type="http://schemas.openxmlformats.org/officeDocument/2006/relationships/font" Target="fonts/RobotoThin-italic.fntdata"/><Relationship Id="rId24" Type="http://schemas.openxmlformats.org/officeDocument/2006/relationships/font" Target="fonts/AmaticSC-bold.fntdata"/><Relationship Id="rId12" Type="http://schemas.openxmlformats.org/officeDocument/2006/relationships/font" Target="fonts/RobotoThin-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edium-regular.fntdata"/><Relationship Id="rId14" Type="http://schemas.openxmlformats.org/officeDocument/2006/relationships/font" Target="fonts/RobotoThin-boldItalic.fntdata"/><Relationship Id="rId17" Type="http://schemas.openxmlformats.org/officeDocument/2006/relationships/font" Target="fonts/RobotoMedium-italic.fntdata"/><Relationship Id="rId16" Type="http://schemas.openxmlformats.org/officeDocument/2006/relationships/font" Target="fonts/RobotoMedium-bold.fntdata"/><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RobotoMedium-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a:t>Cyber incidents cost money</a:t>
            </a:r>
            <a:endParaRPr/>
          </a:p>
          <a:p>
            <a:pPr indent="0" lvl="0" marL="0" rtl="0">
              <a:spcBef>
                <a:spcPts val="0"/>
              </a:spcBef>
              <a:spcAft>
                <a:spcPts val="0"/>
              </a:spcAft>
              <a:buClr>
                <a:schemeClr val="dk1"/>
              </a:buClr>
              <a:buSzPts val="1100"/>
              <a:buFont typeface="Arial"/>
              <a:buNone/>
            </a:pPr>
            <a:r>
              <a:rPr lang="en-GB"/>
              <a:t>Production issues cost more</a:t>
            </a:r>
            <a:endParaRPr/>
          </a:p>
          <a:p>
            <a:pPr indent="0" lvl="0" marL="0" rtl="0">
              <a:spcBef>
                <a:spcPts val="0"/>
              </a:spcBef>
              <a:spcAft>
                <a:spcPts val="0"/>
              </a:spcAft>
              <a:buClr>
                <a:schemeClr val="dk1"/>
              </a:buClr>
              <a:buSzPts val="1100"/>
              <a:buFont typeface="Arial"/>
              <a:buNone/>
            </a:pPr>
            <a:r>
              <a:rPr lang="en-GB"/>
              <a:t>An uncertain ROI is a worse ROI</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GB"/>
              <a:t>We tend to overvalue the things we can measure and undervalue the things we cannot</a:t>
            </a:r>
            <a:endParaRPr/>
          </a:p>
          <a:p>
            <a:pPr indent="0" lvl="0" marL="0" rtl="0">
              <a:spcBef>
                <a:spcPts val="0"/>
              </a:spcBef>
              <a:spcAft>
                <a:spcPts val="0"/>
              </a:spcAft>
              <a:buClr>
                <a:schemeClr val="dk1"/>
              </a:buClr>
              <a:buSzPts val="1100"/>
              <a:buFont typeface="Arial"/>
              <a:buNone/>
            </a:pPr>
            <a:r>
              <a:rPr lang="en-GB"/>
              <a:t>John Hayes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rPr lang="en-GB"/>
              <a:t>* Don't know / can't measure / uninformed about the risks associated with the</a:t>
            </a:r>
            <a:br>
              <a:rPr lang="en-GB"/>
            </a:br>
            <a:r>
              <a:rPr lang="en-GB"/>
              <a:t>platform</a:t>
            </a:r>
            <a:br>
              <a:rPr lang="en-GB"/>
            </a:br>
            <a:r>
              <a:rPr lang="en-GB"/>
              <a:t>* Unknown costs of remediation, regulatory fines, brand damage</a:t>
            </a:r>
            <a:br>
              <a:rPr lang="en-GB"/>
            </a:br>
            <a:r>
              <a:rPr lang="en-GB"/>
              <a:t>* Return on Investment is incomplete</a:t>
            </a:r>
            <a:br>
              <a:rPr lang="en-GB"/>
            </a:br>
            <a:r>
              <a:rPr lang="en-GB"/>
              <a:t>* Cost of fixing issues gets higher as you get closer to production</a:t>
            </a:r>
            <a:br>
              <a:rPr lang="en-GB"/>
            </a:br>
            <a:r>
              <a:rPr lang="en-GB"/>
              <a:t>* A pentest finding an issue in pre-production could push back releases by</a:t>
            </a:r>
            <a:br>
              <a:rPr lang="en-GB"/>
            </a:br>
            <a:r>
              <a:rPr lang="en-GB"/>
              <a:t>weeks</a:t>
            </a:r>
            <a:br>
              <a:rPr lang="en-GB"/>
            </a:br>
            <a:r>
              <a:rPr lang="en-GB"/>
              <a:t>* You might not be putting security where it's needed - wasted effort,</a:t>
            </a:r>
            <a:br>
              <a:rPr lang="en-GB"/>
            </a:br>
            <a:r>
              <a:rPr lang="en-GB"/>
              <a:t>false sense of security</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The threats are there</a:t>
            </a:r>
            <a:endParaRPr/>
          </a:p>
          <a:p>
            <a:pPr indent="0" lvl="0" marL="0">
              <a:spcBef>
                <a:spcPts val="0"/>
              </a:spcBef>
              <a:spcAft>
                <a:spcPts val="0"/>
              </a:spcAft>
              <a:buClr>
                <a:schemeClr val="dk1"/>
              </a:buClr>
              <a:buSzPts val="1100"/>
              <a:buFont typeface="Arial"/>
              <a:buNone/>
            </a:pPr>
            <a:r>
              <a:rPr lang="en-GB"/>
              <a:t>Shift left - Identify and quantify threats earl</a:t>
            </a:r>
            <a:r>
              <a:rPr lang="en-GB"/>
              <a:t>ier in the SDLC </a:t>
            </a:r>
            <a:endParaRPr/>
          </a:p>
          <a:p>
            <a:pPr indent="0" lvl="0" marL="0">
              <a:spcBef>
                <a:spcPts val="0"/>
              </a:spcBef>
              <a:spcAft>
                <a:spcPts val="0"/>
              </a:spcAft>
              <a:buClr>
                <a:schemeClr val="dk1"/>
              </a:buClr>
              <a:buSzPts val="1100"/>
              <a:buFont typeface="Arial"/>
              <a:buNone/>
            </a:pPr>
            <a:r>
              <a:rPr lang="en-GB"/>
              <a:t>Data-driven .. Informed decisions </a:t>
            </a:r>
            <a:endParaRPr/>
          </a:p>
          <a:p>
            <a:pPr indent="0" lvl="0" marL="0">
              <a:spcBef>
                <a:spcPts val="0"/>
              </a:spcBef>
              <a:spcAft>
                <a:spcPts val="0"/>
              </a:spcAft>
              <a:buClr>
                <a:schemeClr val="dk1"/>
              </a:buClr>
              <a:buSzPts val="1100"/>
              <a:buFont typeface="Arial"/>
              <a:buNone/>
            </a:pPr>
            <a:r>
              <a:t/>
            </a:r>
            <a:endParaRPr/>
          </a:p>
          <a:p>
            <a:pPr indent="0" lvl="0" marL="457200" rtl="0">
              <a:lnSpc>
                <a:spcPct val="115000"/>
              </a:lnSpc>
              <a:spcBef>
                <a:spcPts val="0"/>
              </a:spcBef>
              <a:spcAft>
                <a:spcPts val="0"/>
              </a:spcAft>
              <a:buClr>
                <a:schemeClr val="dk1"/>
              </a:buClr>
              <a:buSzPts val="1100"/>
              <a:buFont typeface="Arial"/>
              <a:buNone/>
            </a:pPr>
            <a:r>
              <a:rPr lang="en-GB" sz="800">
                <a:solidFill>
                  <a:srgbClr val="3D3D3D"/>
                </a:solidFill>
                <a:latin typeface="Roboto"/>
                <a:ea typeface="Roboto"/>
                <a:cs typeface="Roboto"/>
                <a:sym typeface="Roboto"/>
              </a:rPr>
              <a:t>Whether you like it or not, the flaws and weakness are there in your platform. By threat modelling your platform &amp; architecture, you can preemptively address those threats before the attackers find them and force you into a corner.</a:t>
            </a:r>
            <a:endParaRPr sz="800">
              <a:solidFill>
                <a:srgbClr val="3D3D3D"/>
              </a:solidFill>
              <a:latin typeface="Roboto"/>
              <a:ea typeface="Roboto"/>
              <a:cs typeface="Roboto"/>
              <a:sym typeface="Roboto"/>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GB"/>
              <a:t>You can't secure what you don't understand. Bruce Schneier</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GB"/>
              <a:t>* Comparison to Penetration Testing (how do they compliment, where in</a:t>
            </a:r>
            <a:br>
              <a:rPr lang="en-GB"/>
            </a:br>
            <a:r>
              <a:rPr lang="en-GB"/>
              <a:t>lifecycle)</a:t>
            </a:r>
            <a:br>
              <a:rPr lang="en-GB"/>
            </a:br>
            <a:r>
              <a:rPr lang="en-GB"/>
              <a:t>* Identify and quantify threats</a:t>
            </a:r>
            <a:br>
              <a:rPr lang="en-GB"/>
            </a:br>
            <a:r>
              <a:rPr lang="en-GB"/>
              <a:t>* Make informed decisions through discussion</a:t>
            </a:r>
            <a:br>
              <a:rPr lang="en-GB"/>
            </a:br>
            <a:r>
              <a:rPr lang="en-GB"/>
              <a:t>* Prioritisation</a:t>
            </a:r>
            <a:br>
              <a:rPr lang="en-GB"/>
            </a:br>
            <a:r>
              <a:rPr lang="en-GB"/>
              <a:t>* Risk equation</a:t>
            </a:r>
            <a:br>
              <a:rPr lang="en-GB"/>
            </a:br>
            <a:r>
              <a:rPr lang="en-GB"/>
              <a:t>* Get documentation for free</a:t>
            </a:r>
            <a:br>
              <a:rPr lang="en-GB"/>
            </a:br>
            <a:r>
              <a:rPr lang="en-GB"/>
              <a:t>* Threat modeling isn't the only solution, not the complete picture</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Start small</a:t>
            </a:r>
            <a:endParaRPr/>
          </a:p>
          <a:p>
            <a:pPr indent="0" lvl="0" marL="0">
              <a:spcBef>
                <a:spcPts val="0"/>
              </a:spcBef>
              <a:spcAft>
                <a:spcPts val="0"/>
              </a:spcAft>
              <a:buClr>
                <a:schemeClr val="dk1"/>
              </a:buClr>
              <a:buSzPts val="1100"/>
              <a:buFont typeface="Arial"/>
              <a:buNone/>
            </a:pPr>
            <a:r>
              <a:rPr lang="en-GB"/>
              <a:t>Follow t</a:t>
            </a:r>
            <a:r>
              <a:rPr lang="en-GB"/>
              <a:t>he feature</a:t>
            </a:r>
            <a:endParaRPr/>
          </a:p>
          <a:p>
            <a:pPr indent="0" lvl="0" marL="0">
              <a:spcBef>
                <a:spcPts val="0"/>
              </a:spcBef>
              <a:spcAft>
                <a:spcPts val="0"/>
              </a:spcAft>
              <a:buClr>
                <a:schemeClr val="dk1"/>
              </a:buClr>
              <a:buSzPts val="1100"/>
              <a:buFont typeface="Arial"/>
              <a:buNone/>
            </a:pPr>
            <a:r>
              <a:rPr lang="en-GB"/>
              <a:t>Mentor and facilitate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GB"/>
              <a:t>Be not afra</a:t>
            </a:r>
            <a:r>
              <a:rPr lang="en-GB"/>
              <a:t>id of growing slowly, be afraid only of standing still. </a:t>
            </a:r>
            <a:endParaRPr/>
          </a:p>
          <a:p>
            <a:pPr indent="0" lvl="0" marL="0">
              <a:spcBef>
                <a:spcPts val="0"/>
              </a:spcBef>
              <a:spcAft>
                <a:spcPts val="0"/>
              </a:spcAft>
              <a:buClr>
                <a:schemeClr val="dk1"/>
              </a:buClr>
              <a:buSzPts val="1100"/>
              <a:buFont typeface="Arial"/>
              <a:buNone/>
            </a:pPr>
            <a:r>
              <a:rPr lang="en-GB"/>
              <a:t>Chinese proverb</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GB"/>
              <a:t>* Training for develops, security to facilitate and mentor</a:t>
            </a:r>
            <a:br>
              <a:rPr lang="en-GB"/>
            </a:br>
            <a:r>
              <a:rPr lang="en-GB"/>
              <a:t>* start small - a friendly willing team, a few key people, one team to test it</a:t>
            </a:r>
            <a:br>
              <a:rPr lang="en-GB"/>
            </a:br>
            <a:r>
              <a:rPr lang="en-GB"/>
              <a:t>* take a feature and put everything out of scope</a:t>
            </a:r>
            <a:br>
              <a:rPr lang="en-GB"/>
            </a:br>
            <a:r>
              <a:rPr lang="en-GB"/>
              <a:t>* blameless culture</a:t>
            </a:r>
            <a:br>
              <a:rPr lang="en-GB"/>
            </a:br>
            <a:r>
              <a:rPr lang="en-GB"/>
              <a:t>* use what you're comfortable</a:t>
            </a:r>
            <a:br>
              <a:rPr lang="en-GB"/>
            </a:br>
            <a:r>
              <a:rPr lang="en-GB"/>
              <a:t>* business owns the outcome (e.g. documenting threats)</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sdfasdf"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5B1C2"/>
        </a:solidFill>
      </p:bgPr>
    </p:bg>
    <p:spTree>
      <p:nvGrpSpPr>
        <p:cNvPr id="53" name="Shape 53"/>
        <p:cNvGrpSpPr/>
        <p:nvPr/>
      </p:nvGrpSpPr>
      <p:grpSpPr>
        <a:xfrm>
          <a:off x="0" y="0"/>
          <a:ext cx="0" cy="0"/>
          <a:chOff x="0" y="0"/>
          <a:chExt cx="0" cy="0"/>
        </a:xfrm>
      </p:grpSpPr>
      <p:sp>
        <p:nvSpPr>
          <p:cNvPr id="54" name="Shape 54"/>
          <p:cNvSpPr txBox="1"/>
          <p:nvPr/>
        </p:nvSpPr>
        <p:spPr>
          <a:xfrm>
            <a:off x="502950" y="133850"/>
            <a:ext cx="8138100" cy="65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3600">
                <a:solidFill>
                  <a:srgbClr val="FFFFFF"/>
                </a:solidFill>
              </a:rPr>
              <a:t>About this presentation</a:t>
            </a:r>
            <a:endParaRPr sz="3600">
              <a:solidFill>
                <a:srgbClr val="FFFFFF"/>
              </a:solidFill>
            </a:endParaRPr>
          </a:p>
        </p:txBody>
      </p:sp>
      <p:sp>
        <p:nvSpPr>
          <p:cNvPr id="55" name="Shape 55"/>
          <p:cNvSpPr txBox="1"/>
          <p:nvPr/>
        </p:nvSpPr>
        <p:spPr>
          <a:xfrm>
            <a:off x="439550" y="2525925"/>
            <a:ext cx="8138100" cy="89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3600">
                <a:solidFill>
                  <a:srgbClr val="FFFFFF"/>
                </a:solidFill>
              </a:rPr>
              <a:t>Using this presentation</a:t>
            </a:r>
            <a:endParaRPr sz="3600">
              <a:solidFill>
                <a:srgbClr val="FFFFFF"/>
              </a:solidFill>
            </a:endParaRPr>
          </a:p>
        </p:txBody>
      </p:sp>
      <p:pic>
        <p:nvPicPr>
          <p:cNvPr id="56" name="Shape 56"/>
          <p:cNvPicPr preferRelativeResize="0"/>
          <p:nvPr/>
        </p:nvPicPr>
        <p:blipFill>
          <a:blip r:embed="rId3">
            <a:alphaModFix/>
          </a:blip>
          <a:stretch>
            <a:fillRect/>
          </a:stretch>
        </p:blipFill>
        <p:spPr>
          <a:xfrm>
            <a:off x="7485075" y="298525"/>
            <a:ext cx="1382053" cy="493876"/>
          </a:xfrm>
          <a:prstGeom prst="rect">
            <a:avLst/>
          </a:prstGeom>
          <a:noFill/>
          <a:ln>
            <a:noFill/>
          </a:ln>
        </p:spPr>
      </p:pic>
      <p:sp>
        <p:nvSpPr>
          <p:cNvPr id="57" name="Shape 57"/>
          <p:cNvSpPr txBox="1"/>
          <p:nvPr/>
        </p:nvSpPr>
        <p:spPr>
          <a:xfrm>
            <a:off x="502950" y="792350"/>
            <a:ext cx="7496700" cy="188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FF"/>
                </a:solidFill>
              </a:rPr>
              <a:t>This slide deck was created as a draft to illustrate the outcome of a 2 hour OWASP working session held in London in February 2018. The contents were created as a collaborative effort by 8 people and focuses on how to “sell” threat modelling to the business.</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GB">
                <a:solidFill>
                  <a:srgbClr val="FFFFFF"/>
                </a:solidFill>
              </a:rPr>
              <a:t>The raw notes and this deck are released under the creative commons license and available here: </a:t>
            </a:r>
            <a:r>
              <a:rPr lang="en-GB" u="sng">
                <a:solidFill>
                  <a:schemeClr val="hlink"/>
                </a:solidFill>
                <a:hlinkClick r:id="rId4"/>
              </a:rPr>
              <a:t>https://sdfasdf</a:t>
            </a:r>
            <a:r>
              <a:rPr lang="en-GB">
                <a:solidFill>
                  <a:srgbClr val="FFFFFF"/>
                </a:solidFill>
              </a:rPr>
              <a:t>. Feedback through the #xyz channel on the https://owasp.slack.com</a:t>
            </a:r>
            <a:endParaRPr>
              <a:solidFill>
                <a:srgbClr val="FFFFFF"/>
              </a:solidFill>
            </a:endParaRPr>
          </a:p>
          <a:p>
            <a:pPr indent="0" lvl="0" marL="0">
              <a:spcBef>
                <a:spcPts val="0"/>
              </a:spcBef>
              <a:spcAft>
                <a:spcPts val="0"/>
              </a:spcAft>
              <a:buNone/>
            </a:pPr>
            <a:r>
              <a:t/>
            </a:r>
            <a:endParaRPr/>
          </a:p>
        </p:txBody>
      </p:sp>
      <p:pic>
        <p:nvPicPr>
          <p:cNvPr id="58" name="Shape 58"/>
          <p:cNvPicPr preferRelativeResize="0"/>
          <p:nvPr/>
        </p:nvPicPr>
        <p:blipFill>
          <a:blip r:embed="rId5">
            <a:alphaModFix/>
          </a:blip>
          <a:stretch>
            <a:fillRect/>
          </a:stretch>
        </p:blipFill>
        <p:spPr>
          <a:xfrm>
            <a:off x="7313625" y="4542025"/>
            <a:ext cx="1634650" cy="390050"/>
          </a:xfrm>
          <a:prstGeom prst="rect">
            <a:avLst/>
          </a:prstGeom>
          <a:noFill/>
          <a:ln>
            <a:noFill/>
          </a:ln>
        </p:spPr>
      </p:pic>
      <p:sp>
        <p:nvSpPr>
          <p:cNvPr id="59" name="Shape 59"/>
          <p:cNvSpPr txBox="1"/>
          <p:nvPr/>
        </p:nvSpPr>
        <p:spPr>
          <a:xfrm>
            <a:off x="439550" y="3208075"/>
            <a:ext cx="7496700" cy="188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FF"/>
                </a:solidFill>
              </a:rPr>
              <a:t>The target audience of this presentation is a Product Owner with the following persona characteristics: Non-technical; busy; takes pride in their work and deliverables - from design to operations; may have concerns about regulations; doesn’t want to take on unnecessary extra work; fear of the unknown.</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GB">
                <a:solidFill>
                  <a:srgbClr val="FFFFFF"/>
                </a:solidFill>
              </a:rPr>
              <a:t>The small fonts used may make this deck inappropriate for large screen presentations.</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GB">
                <a:solidFill>
                  <a:srgbClr val="FFFFFF"/>
                </a:solidFill>
              </a:rPr>
              <a:t>PLEASE DELETE THIS SLIDE</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5C65"/>
        </a:solidFill>
      </p:bgPr>
    </p:bg>
    <p:spTree>
      <p:nvGrpSpPr>
        <p:cNvPr id="63" name="Shape 63"/>
        <p:cNvGrpSpPr/>
        <p:nvPr/>
      </p:nvGrpSpPr>
      <p:grpSpPr>
        <a:xfrm>
          <a:off x="0" y="0"/>
          <a:ext cx="0" cy="0"/>
          <a:chOff x="0" y="0"/>
          <a:chExt cx="0" cy="0"/>
        </a:xfrm>
      </p:grpSpPr>
      <p:sp>
        <p:nvSpPr>
          <p:cNvPr id="64" name="Shape 64"/>
          <p:cNvSpPr txBox="1"/>
          <p:nvPr>
            <p:ph type="ctrTitle"/>
          </p:nvPr>
        </p:nvSpPr>
        <p:spPr>
          <a:xfrm>
            <a:off x="311700" y="588300"/>
            <a:ext cx="8520600" cy="1638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sz="7200">
                <a:solidFill>
                  <a:srgbClr val="FFFFFF"/>
                </a:solidFill>
                <a:latin typeface="Amatic SC"/>
                <a:ea typeface="Amatic SC"/>
                <a:cs typeface="Amatic SC"/>
                <a:sym typeface="Amatic SC"/>
              </a:rPr>
              <a:t>The hidden cost of</a:t>
            </a:r>
            <a:endParaRPr sz="7200">
              <a:solidFill>
                <a:srgbClr val="FFFFFF"/>
              </a:solidFill>
              <a:latin typeface="Bangers"/>
              <a:ea typeface="Bangers"/>
              <a:cs typeface="Bangers"/>
              <a:sym typeface="Bangers"/>
            </a:endParaRPr>
          </a:p>
        </p:txBody>
      </p:sp>
      <p:pic>
        <p:nvPicPr>
          <p:cNvPr id="65" name="Shape 65"/>
          <p:cNvPicPr preferRelativeResize="0"/>
          <p:nvPr/>
        </p:nvPicPr>
        <p:blipFill>
          <a:blip r:embed="rId3">
            <a:alphaModFix/>
          </a:blip>
          <a:stretch>
            <a:fillRect/>
          </a:stretch>
        </p:blipFill>
        <p:spPr>
          <a:xfrm>
            <a:off x="3489987" y="4138900"/>
            <a:ext cx="2164024" cy="773300"/>
          </a:xfrm>
          <a:prstGeom prst="rect">
            <a:avLst/>
          </a:prstGeom>
          <a:noFill/>
          <a:ln>
            <a:noFill/>
          </a:ln>
        </p:spPr>
      </p:pic>
      <p:sp>
        <p:nvSpPr>
          <p:cNvPr id="66" name="Shape 66"/>
          <p:cNvSpPr txBox="1"/>
          <p:nvPr/>
        </p:nvSpPr>
        <p:spPr>
          <a:xfrm>
            <a:off x="2415888" y="1846050"/>
            <a:ext cx="4312200" cy="14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200">
                <a:solidFill>
                  <a:srgbClr val="FFFFFF"/>
                </a:solidFill>
                <a:latin typeface="Bangers"/>
                <a:ea typeface="Bangers"/>
                <a:cs typeface="Bangers"/>
                <a:sym typeface="Bangers"/>
              </a:rPr>
              <a:t>insecurity</a:t>
            </a:r>
            <a:endParaRPr sz="7200">
              <a:solidFill>
                <a:srgbClr val="FFFFFF"/>
              </a:solidFill>
              <a:latin typeface="Bangers"/>
              <a:ea typeface="Bangers"/>
              <a:cs typeface="Bangers"/>
              <a:sym typeface="Banger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9644"/>
        </a:solidFill>
      </p:bgPr>
    </p:bg>
    <p:spTree>
      <p:nvGrpSpPr>
        <p:cNvPr id="70" name="Shape 70"/>
        <p:cNvGrpSpPr/>
        <p:nvPr/>
      </p:nvGrpSpPr>
      <p:grpSpPr>
        <a:xfrm>
          <a:off x="0" y="0"/>
          <a:ext cx="0" cy="0"/>
          <a:chOff x="0" y="0"/>
          <a:chExt cx="0" cy="0"/>
        </a:xfrm>
      </p:grpSpPr>
      <p:sp>
        <p:nvSpPr>
          <p:cNvPr id="71" name="Shape 71"/>
          <p:cNvSpPr txBox="1"/>
          <p:nvPr/>
        </p:nvSpPr>
        <p:spPr>
          <a:xfrm>
            <a:off x="395100" y="4618800"/>
            <a:ext cx="83538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a:solidFill>
                  <a:srgbClr val="FFFFFF"/>
                </a:solidFill>
                <a:latin typeface="Times New Roman"/>
                <a:ea typeface="Times New Roman"/>
                <a:cs typeface="Times New Roman"/>
                <a:sym typeface="Times New Roman"/>
              </a:rPr>
              <a:t>“We tend to overvalue the things we can measure and undervalue the things we cannot” - John Hayes</a:t>
            </a:r>
            <a:endParaRPr b="1" i="1">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sp>
        <p:nvSpPr>
          <p:cNvPr id="72" name="Shape 72"/>
          <p:cNvSpPr txBox="1"/>
          <p:nvPr/>
        </p:nvSpPr>
        <p:spPr>
          <a:xfrm>
            <a:off x="2685600" y="117375"/>
            <a:ext cx="38229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FFFFFF"/>
                </a:solidFill>
                <a:latin typeface="Amatic SC"/>
                <a:ea typeface="Amatic SC"/>
                <a:cs typeface="Amatic SC"/>
                <a:sym typeface="Amatic SC"/>
              </a:rPr>
              <a:t>What’s The problem?</a:t>
            </a:r>
            <a:endParaRPr sz="4800">
              <a:solidFill>
                <a:srgbClr val="FFFFFF"/>
              </a:solidFill>
              <a:latin typeface="Amatic SC"/>
              <a:ea typeface="Amatic SC"/>
              <a:cs typeface="Amatic SC"/>
              <a:sym typeface="Amatic SC"/>
            </a:endParaRPr>
          </a:p>
        </p:txBody>
      </p:sp>
      <p:grpSp>
        <p:nvGrpSpPr>
          <p:cNvPr id="73" name="Shape 73"/>
          <p:cNvGrpSpPr/>
          <p:nvPr/>
        </p:nvGrpSpPr>
        <p:grpSpPr>
          <a:xfrm>
            <a:off x="1687696" y="2905111"/>
            <a:ext cx="5957975" cy="643500"/>
            <a:chOff x="1593000" y="2322568"/>
            <a:chExt cx="5957975" cy="643500"/>
          </a:xfrm>
        </p:grpSpPr>
        <p:sp>
          <p:nvSpPr>
            <p:cNvPr id="74" name="Shape 7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Lorem ipsum dolor sit amet at nec at adipiscing</a:t>
              </a:r>
              <a:endParaRPr sz="1000">
                <a:solidFill>
                  <a:srgbClr val="FFFFFF"/>
                </a:solidFill>
                <a:latin typeface="Roboto"/>
                <a:ea typeface="Roboto"/>
                <a:cs typeface="Roboto"/>
                <a:sym typeface="Roboto"/>
              </a:endParaRPr>
            </a:p>
          </p:txBody>
        </p:sp>
        <p:sp>
          <p:nvSpPr>
            <p:cNvPr id="78" name="Shape 78"/>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80" name="Shape 8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Donec risus dolor porta venenatis </a:t>
              </a:r>
              <a:endParaRPr sz="800">
                <a:solidFill>
                  <a:srgbClr val="3D3D3D"/>
                </a:solidFill>
                <a:latin typeface="Roboto"/>
                <a:ea typeface="Roboto"/>
                <a:cs typeface="Roboto"/>
                <a:sym typeface="Roboto"/>
              </a:endParaRPr>
            </a:p>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Pharetra luctus felis</a:t>
              </a:r>
              <a:endParaRPr sz="800">
                <a:solidFill>
                  <a:srgbClr val="3D3D3D"/>
                </a:solidFill>
                <a:latin typeface="Roboto"/>
                <a:ea typeface="Roboto"/>
                <a:cs typeface="Roboto"/>
                <a:sym typeface="Roboto"/>
              </a:endParaRPr>
            </a:p>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Proin in tellus felis volutpat </a:t>
              </a:r>
              <a:endParaRPr sz="800">
                <a:solidFill>
                  <a:srgbClr val="3D3D3D"/>
                </a:solidFill>
                <a:latin typeface="Roboto"/>
                <a:ea typeface="Roboto"/>
                <a:cs typeface="Roboto"/>
                <a:sym typeface="Roboto"/>
              </a:endParaRPr>
            </a:p>
          </p:txBody>
        </p:sp>
      </p:grpSp>
      <p:grpSp>
        <p:nvGrpSpPr>
          <p:cNvPr id="81" name="Shape 81"/>
          <p:cNvGrpSpPr/>
          <p:nvPr/>
        </p:nvGrpSpPr>
        <p:grpSpPr>
          <a:xfrm>
            <a:off x="1687696" y="2249993"/>
            <a:ext cx="5957975" cy="643500"/>
            <a:chOff x="1593000" y="2322568"/>
            <a:chExt cx="5957975" cy="643500"/>
          </a:xfrm>
        </p:grpSpPr>
        <p:sp>
          <p:nvSpPr>
            <p:cNvPr id="82" name="Shape 8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Lorem ipsum dolor sit amet at nec at adipiscing</a:t>
              </a:r>
              <a:endParaRPr sz="1000">
                <a:solidFill>
                  <a:srgbClr val="FFFFFF"/>
                </a:solidFill>
                <a:latin typeface="Roboto"/>
                <a:ea typeface="Roboto"/>
                <a:cs typeface="Roboto"/>
                <a:sym typeface="Roboto"/>
              </a:endParaRPr>
            </a:p>
          </p:txBody>
        </p:sp>
        <p:sp>
          <p:nvSpPr>
            <p:cNvPr id="86" name="Shape 8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88" name="Shape 8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Donec risus dolor porta venenatis </a:t>
              </a:r>
              <a:endParaRPr sz="800">
                <a:solidFill>
                  <a:srgbClr val="3D3D3D"/>
                </a:solidFill>
                <a:latin typeface="Roboto"/>
                <a:ea typeface="Roboto"/>
                <a:cs typeface="Roboto"/>
                <a:sym typeface="Roboto"/>
              </a:endParaRPr>
            </a:p>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Pharetra luctus felis</a:t>
              </a:r>
              <a:endParaRPr sz="800">
                <a:solidFill>
                  <a:srgbClr val="3D3D3D"/>
                </a:solidFill>
                <a:latin typeface="Roboto"/>
                <a:ea typeface="Roboto"/>
                <a:cs typeface="Roboto"/>
                <a:sym typeface="Roboto"/>
              </a:endParaRPr>
            </a:p>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Proin in tellus felis volutpat </a:t>
              </a:r>
              <a:endParaRPr sz="800">
                <a:solidFill>
                  <a:srgbClr val="3D3D3D"/>
                </a:solidFill>
                <a:latin typeface="Roboto"/>
                <a:ea typeface="Roboto"/>
                <a:cs typeface="Roboto"/>
                <a:sym typeface="Roboto"/>
              </a:endParaRPr>
            </a:p>
          </p:txBody>
        </p:sp>
      </p:grpSp>
      <p:grpSp>
        <p:nvGrpSpPr>
          <p:cNvPr id="89" name="Shape 89"/>
          <p:cNvGrpSpPr/>
          <p:nvPr/>
        </p:nvGrpSpPr>
        <p:grpSpPr>
          <a:xfrm>
            <a:off x="1687696" y="1594865"/>
            <a:ext cx="5957975" cy="643500"/>
            <a:chOff x="1593000" y="2322568"/>
            <a:chExt cx="5957975" cy="643500"/>
          </a:xfrm>
        </p:grpSpPr>
        <p:sp>
          <p:nvSpPr>
            <p:cNvPr id="90" name="Shape 9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Lorem ipsum dolor sit amet at nec at adipiscing</a:t>
              </a:r>
              <a:endParaRPr sz="1000">
                <a:solidFill>
                  <a:srgbClr val="FFFFFF"/>
                </a:solidFill>
                <a:latin typeface="Roboto"/>
                <a:ea typeface="Roboto"/>
                <a:cs typeface="Roboto"/>
                <a:sym typeface="Roboto"/>
              </a:endParaRPr>
            </a:p>
          </p:txBody>
        </p:sp>
        <p:sp>
          <p:nvSpPr>
            <p:cNvPr id="94" name="Shape 94"/>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96" name="Shape 9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Donec risus dolor porta venenatis </a:t>
              </a:r>
              <a:endParaRPr sz="800">
                <a:solidFill>
                  <a:srgbClr val="3D3D3D"/>
                </a:solidFill>
                <a:latin typeface="Roboto"/>
                <a:ea typeface="Roboto"/>
                <a:cs typeface="Roboto"/>
                <a:sym typeface="Roboto"/>
              </a:endParaRPr>
            </a:p>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Pharetra luctus felis</a:t>
              </a:r>
              <a:endParaRPr sz="800">
                <a:solidFill>
                  <a:srgbClr val="3D3D3D"/>
                </a:solidFill>
                <a:latin typeface="Roboto"/>
                <a:ea typeface="Roboto"/>
                <a:cs typeface="Roboto"/>
                <a:sym typeface="Roboto"/>
              </a:endParaRPr>
            </a:p>
            <a:p>
              <a:pPr indent="-279400" lvl="0" marL="457200" rtl="0">
                <a:lnSpc>
                  <a:spcPct val="115000"/>
                </a:lnSpc>
                <a:spcBef>
                  <a:spcPts val="0"/>
                </a:spcBef>
                <a:spcAft>
                  <a:spcPts val="0"/>
                </a:spcAft>
                <a:buClr>
                  <a:srgbClr val="3D3D3D"/>
                </a:buClr>
                <a:buSzPts val="800"/>
                <a:buFont typeface="Roboto"/>
                <a:buChar char="●"/>
              </a:pPr>
              <a:r>
                <a:rPr lang="en-GB" sz="800">
                  <a:solidFill>
                    <a:srgbClr val="3D3D3D"/>
                  </a:solidFill>
                  <a:latin typeface="Roboto"/>
                  <a:ea typeface="Roboto"/>
                  <a:cs typeface="Roboto"/>
                  <a:sym typeface="Roboto"/>
                </a:rPr>
                <a:t>Proin in tellus felis volutpat </a:t>
              </a:r>
              <a:endParaRPr sz="800">
                <a:solidFill>
                  <a:srgbClr val="3D3D3D"/>
                </a:solidFill>
                <a:latin typeface="Roboto"/>
                <a:ea typeface="Roboto"/>
                <a:cs typeface="Roboto"/>
                <a:sym typeface="Roboto"/>
              </a:endParaRPr>
            </a:p>
          </p:txBody>
        </p:sp>
      </p:grpSp>
      <p:grpSp>
        <p:nvGrpSpPr>
          <p:cNvPr id="97" name="Shape 97"/>
          <p:cNvGrpSpPr/>
          <p:nvPr/>
        </p:nvGrpSpPr>
        <p:grpSpPr>
          <a:xfrm>
            <a:off x="409249" y="2905125"/>
            <a:ext cx="8458537" cy="643500"/>
            <a:chOff x="1593000" y="2322568"/>
            <a:chExt cx="5957975" cy="643500"/>
          </a:xfrm>
        </p:grpSpPr>
        <p:sp>
          <p:nvSpPr>
            <p:cNvPr id="98" name="Shape 9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An uncertain ROI is a worse ROI</a:t>
              </a:r>
              <a:endParaRPr sz="1000">
                <a:solidFill>
                  <a:srgbClr val="FFFFFF"/>
                </a:solidFill>
                <a:latin typeface="Roboto"/>
                <a:ea typeface="Roboto"/>
                <a:cs typeface="Roboto"/>
                <a:sym typeface="Roboto"/>
              </a:endParaRPr>
            </a:p>
          </p:txBody>
        </p:sp>
        <p:sp>
          <p:nvSpPr>
            <p:cNvPr id="102" name="Shape 10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04" name="Shape 10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nSpc>
                  <a:spcPct val="115000"/>
                </a:lnSpc>
                <a:spcBef>
                  <a:spcPts val="0"/>
                </a:spcBef>
                <a:spcAft>
                  <a:spcPts val="0"/>
                </a:spcAft>
                <a:buNone/>
              </a:pPr>
              <a:r>
                <a:rPr lang="en-GB" sz="800">
                  <a:solidFill>
                    <a:srgbClr val="3D3D3D"/>
                  </a:solidFill>
                  <a:latin typeface="Roboto"/>
                  <a:ea typeface="Roboto"/>
                  <a:cs typeface="Roboto"/>
                  <a:sym typeface="Roboto"/>
                </a:rPr>
                <a:t>Return On Investment calculations are tricky at the best of times. If your investment in a new service aims to bring in 2 million new customers, but an architectural flaw results in a critical vulnerability and breach - how many of those customers can you afford to lose and at what cost?</a:t>
              </a:r>
              <a:endParaRPr sz="800">
                <a:solidFill>
                  <a:srgbClr val="3D3D3D"/>
                </a:solidFill>
                <a:latin typeface="Roboto"/>
                <a:ea typeface="Roboto"/>
                <a:cs typeface="Roboto"/>
                <a:sym typeface="Roboto"/>
              </a:endParaRPr>
            </a:p>
          </p:txBody>
        </p:sp>
      </p:grpSp>
      <p:grpSp>
        <p:nvGrpSpPr>
          <p:cNvPr id="105" name="Shape 105"/>
          <p:cNvGrpSpPr/>
          <p:nvPr/>
        </p:nvGrpSpPr>
        <p:grpSpPr>
          <a:xfrm>
            <a:off x="409175" y="2250014"/>
            <a:ext cx="8457941" cy="643500"/>
            <a:chOff x="1593000" y="2322568"/>
            <a:chExt cx="5957975" cy="643500"/>
          </a:xfrm>
        </p:grpSpPr>
        <p:sp>
          <p:nvSpPr>
            <p:cNvPr id="106" name="Shape 10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Production issues cost more</a:t>
              </a:r>
              <a:endParaRPr sz="1000">
                <a:solidFill>
                  <a:srgbClr val="FFFFFF"/>
                </a:solidFill>
                <a:latin typeface="Roboto"/>
                <a:ea typeface="Roboto"/>
                <a:cs typeface="Roboto"/>
                <a:sym typeface="Roboto"/>
              </a:endParaRPr>
            </a:p>
          </p:txBody>
        </p:sp>
        <p:sp>
          <p:nvSpPr>
            <p:cNvPr id="110" name="Shape 11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12" name="Shape 11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nSpc>
                  <a:spcPct val="115000"/>
                </a:lnSpc>
                <a:spcBef>
                  <a:spcPts val="0"/>
                </a:spcBef>
                <a:spcAft>
                  <a:spcPts val="0"/>
                </a:spcAft>
                <a:buNone/>
              </a:pPr>
              <a:r>
                <a:rPr lang="en-GB" sz="800">
                  <a:solidFill>
                    <a:srgbClr val="3D3D3D"/>
                  </a:solidFill>
                  <a:latin typeface="Roboto"/>
                  <a:ea typeface="Roboto"/>
                  <a:cs typeface="Roboto"/>
                  <a:sym typeface="Roboto"/>
                </a:rPr>
                <a:t>It’s a well-established fact that it costs more to fix an issue in production than it does to fix it before production. The sooner the problem is identified and fixed, the cheaper the fix is. Better still is to architect the problem away - something we often see for downtime through highly available designs.</a:t>
              </a:r>
              <a:endParaRPr sz="800">
                <a:solidFill>
                  <a:srgbClr val="3D3D3D"/>
                </a:solidFill>
                <a:latin typeface="Roboto"/>
                <a:ea typeface="Roboto"/>
                <a:cs typeface="Roboto"/>
                <a:sym typeface="Roboto"/>
              </a:endParaRPr>
            </a:p>
          </p:txBody>
        </p:sp>
      </p:grpSp>
      <p:grpSp>
        <p:nvGrpSpPr>
          <p:cNvPr id="113" name="Shape 113"/>
          <p:cNvGrpSpPr/>
          <p:nvPr/>
        </p:nvGrpSpPr>
        <p:grpSpPr>
          <a:xfrm>
            <a:off x="409217" y="1594887"/>
            <a:ext cx="8457941" cy="643500"/>
            <a:chOff x="1593000" y="2322568"/>
            <a:chExt cx="5957975" cy="643500"/>
          </a:xfrm>
        </p:grpSpPr>
        <p:sp>
          <p:nvSpPr>
            <p:cNvPr id="114" name="Shape 1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Cyber incidents cost money</a:t>
              </a:r>
              <a:endParaRPr sz="1000">
                <a:solidFill>
                  <a:srgbClr val="FFFFFF"/>
                </a:solidFill>
                <a:latin typeface="Roboto"/>
                <a:ea typeface="Roboto"/>
                <a:cs typeface="Roboto"/>
                <a:sym typeface="Roboto"/>
              </a:endParaRPr>
            </a:p>
          </p:txBody>
        </p:sp>
        <p:sp>
          <p:nvSpPr>
            <p:cNvPr id="118" name="Shape 118"/>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20" name="Shape 1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nSpc>
                  <a:spcPct val="115000"/>
                </a:lnSpc>
                <a:spcBef>
                  <a:spcPts val="0"/>
                </a:spcBef>
                <a:spcAft>
                  <a:spcPts val="0"/>
                </a:spcAft>
                <a:buNone/>
              </a:pPr>
              <a:r>
                <a:rPr lang="en-GB" sz="800">
                  <a:solidFill>
                    <a:srgbClr val="3D3D3D"/>
                  </a:solidFill>
                  <a:latin typeface="Roboto"/>
                  <a:ea typeface="Roboto"/>
                  <a:cs typeface="Roboto"/>
                  <a:sym typeface="Roboto"/>
                </a:rPr>
                <a:t>External incident response and lost work hours associated with remediating an incident, increased marketing spend to compensate for brand &amp; reputation damage, regulatory fines, lost sales - just some of the ways cyber incidents can introduce unexpected costs. </a:t>
              </a:r>
              <a:endParaRPr sz="800">
                <a:solidFill>
                  <a:srgbClr val="3D3D3D"/>
                </a:solidFill>
                <a:latin typeface="Roboto"/>
                <a:ea typeface="Roboto"/>
                <a:cs typeface="Roboto"/>
                <a:sym typeface="Roboto"/>
              </a:endParaRPr>
            </a:p>
          </p:txBody>
        </p:sp>
      </p:grpSp>
      <p:pic>
        <p:nvPicPr>
          <p:cNvPr id="121" name="Shape 121"/>
          <p:cNvPicPr preferRelativeResize="0"/>
          <p:nvPr/>
        </p:nvPicPr>
        <p:blipFill>
          <a:blip r:embed="rId3">
            <a:alphaModFix/>
          </a:blip>
          <a:stretch>
            <a:fillRect/>
          </a:stretch>
        </p:blipFill>
        <p:spPr>
          <a:xfrm>
            <a:off x="7485075" y="298525"/>
            <a:ext cx="1382053" cy="493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BF6B"/>
        </a:solidFill>
      </p:bgPr>
    </p:bg>
    <p:spTree>
      <p:nvGrpSpPr>
        <p:cNvPr id="125" name="Shape 125"/>
        <p:cNvGrpSpPr/>
        <p:nvPr/>
      </p:nvGrpSpPr>
      <p:grpSpPr>
        <a:xfrm>
          <a:off x="0" y="0"/>
          <a:ext cx="0" cy="0"/>
          <a:chOff x="0" y="0"/>
          <a:chExt cx="0" cy="0"/>
        </a:xfrm>
      </p:grpSpPr>
      <p:sp>
        <p:nvSpPr>
          <p:cNvPr id="126" name="Shape 126"/>
          <p:cNvSpPr txBox="1"/>
          <p:nvPr/>
        </p:nvSpPr>
        <p:spPr>
          <a:xfrm>
            <a:off x="509113" y="117375"/>
            <a:ext cx="82587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FFFFFF"/>
                </a:solidFill>
                <a:latin typeface="Amatic SC"/>
                <a:ea typeface="Amatic SC"/>
                <a:cs typeface="Amatic SC"/>
                <a:sym typeface="Amatic SC"/>
              </a:rPr>
              <a:t>What’s The solution?</a:t>
            </a:r>
            <a:endParaRPr sz="4800">
              <a:solidFill>
                <a:srgbClr val="FFFFFF"/>
              </a:solidFill>
              <a:latin typeface="Amatic SC"/>
              <a:ea typeface="Amatic SC"/>
              <a:cs typeface="Amatic SC"/>
              <a:sym typeface="Amatic SC"/>
            </a:endParaRPr>
          </a:p>
        </p:txBody>
      </p:sp>
      <p:sp>
        <p:nvSpPr>
          <p:cNvPr id="127" name="Shape 127"/>
          <p:cNvSpPr txBox="1"/>
          <p:nvPr/>
        </p:nvSpPr>
        <p:spPr>
          <a:xfrm>
            <a:off x="395100" y="4618800"/>
            <a:ext cx="83538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a:solidFill>
                  <a:srgbClr val="FFFFFF"/>
                </a:solidFill>
                <a:latin typeface="Times New Roman"/>
                <a:ea typeface="Times New Roman"/>
                <a:cs typeface="Times New Roman"/>
                <a:sym typeface="Times New Roman"/>
              </a:rPr>
              <a:t>“You can’t secure what you don’t understand” - Bruce Schneier</a:t>
            </a:r>
            <a:endParaRPr b="1" i="1">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grpSp>
        <p:nvGrpSpPr>
          <p:cNvPr id="128" name="Shape 128"/>
          <p:cNvGrpSpPr/>
          <p:nvPr/>
        </p:nvGrpSpPr>
        <p:grpSpPr>
          <a:xfrm>
            <a:off x="5838292" y="1189775"/>
            <a:ext cx="3305700" cy="3483050"/>
            <a:chOff x="5860917" y="1189775"/>
            <a:chExt cx="3305700" cy="3483050"/>
          </a:xfrm>
        </p:grpSpPr>
        <p:sp>
          <p:nvSpPr>
            <p:cNvPr id="129" name="Shape 129"/>
            <p:cNvSpPr/>
            <p:nvPr/>
          </p:nvSpPr>
          <p:spPr>
            <a:xfrm>
              <a:off x="5860917" y="1189775"/>
              <a:ext cx="3305700" cy="669000"/>
            </a:xfrm>
            <a:prstGeom prst="chevron">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Be data-driven</a:t>
              </a:r>
              <a:endParaRPr>
                <a:solidFill>
                  <a:srgbClr val="FFFFFF"/>
                </a:solidFill>
                <a:latin typeface="Roboto"/>
                <a:ea typeface="Roboto"/>
                <a:cs typeface="Roboto"/>
                <a:sym typeface="Roboto"/>
              </a:endParaRPr>
            </a:p>
          </p:txBody>
        </p:sp>
        <p:sp>
          <p:nvSpPr>
            <p:cNvPr id="130" name="Shape 130"/>
            <p:cNvSpPr txBox="1"/>
            <p:nvPr/>
          </p:nvSpPr>
          <p:spPr>
            <a:xfrm>
              <a:off x="6395663" y="2057125"/>
              <a:ext cx="22362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200">
                  <a:latin typeface="Roboto"/>
                  <a:ea typeface="Roboto"/>
                  <a:cs typeface="Roboto"/>
                  <a:sym typeface="Roboto"/>
                </a:rPr>
                <a:t>Documented threats can be assessed for potential business impact, adding value to risk calculations. Risk is an enabler, but requires data in order to be informed. Threat modelling allows you to make informed risk decisions and can help you prioritise the work needed to protect your investment.</a:t>
              </a:r>
              <a:endParaRPr sz="1200">
                <a:latin typeface="Roboto"/>
                <a:ea typeface="Roboto"/>
                <a:cs typeface="Roboto"/>
                <a:sym typeface="Roboto"/>
              </a:endParaRPr>
            </a:p>
          </p:txBody>
        </p:sp>
      </p:grpSp>
      <p:grpSp>
        <p:nvGrpSpPr>
          <p:cNvPr id="131" name="Shape 131"/>
          <p:cNvGrpSpPr/>
          <p:nvPr/>
        </p:nvGrpSpPr>
        <p:grpSpPr>
          <a:xfrm>
            <a:off x="0" y="1189989"/>
            <a:ext cx="3546900" cy="3482836"/>
            <a:chOff x="0" y="1189989"/>
            <a:chExt cx="3546900" cy="3482836"/>
          </a:xfrm>
        </p:grpSpPr>
        <p:sp>
          <p:nvSpPr>
            <p:cNvPr id="132" name="Shape 132"/>
            <p:cNvSpPr/>
            <p:nvPr/>
          </p:nvSpPr>
          <p:spPr>
            <a:xfrm>
              <a:off x="0" y="1189989"/>
              <a:ext cx="35469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Identify the threats</a:t>
              </a:r>
              <a:endParaRPr>
                <a:solidFill>
                  <a:srgbClr val="FFFFFF"/>
                </a:solidFill>
                <a:latin typeface="Roboto"/>
                <a:ea typeface="Roboto"/>
                <a:cs typeface="Roboto"/>
                <a:sym typeface="Roboto"/>
              </a:endParaRPr>
            </a:p>
          </p:txBody>
        </p:sp>
        <p:sp>
          <p:nvSpPr>
            <p:cNvPr id="133" name="Shape 13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200">
                  <a:latin typeface="Roboto"/>
                  <a:ea typeface="Roboto"/>
                  <a:cs typeface="Roboto"/>
                  <a:sym typeface="Roboto"/>
                </a:rPr>
                <a:t>Threat modelling means identifying and documenting fundamental flaws and threats in the architecture and design of a product or service, before the attackers do. It can also address whole classes of issues instead of just focusing on individual vulnerabilities, saving you precious time.</a:t>
              </a:r>
              <a:endParaRPr sz="1200">
                <a:latin typeface="Roboto"/>
                <a:ea typeface="Roboto"/>
                <a:cs typeface="Roboto"/>
                <a:sym typeface="Roboto"/>
              </a:endParaRPr>
            </a:p>
          </p:txBody>
        </p:sp>
      </p:grpSp>
      <p:grpSp>
        <p:nvGrpSpPr>
          <p:cNvPr id="134" name="Shape 134"/>
          <p:cNvGrpSpPr/>
          <p:nvPr/>
        </p:nvGrpSpPr>
        <p:grpSpPr>
          <a:xfrm>
            <a:off x="2944204" y="1189775"/>
            <a:ext cx="3305700" cy="3483050"/>
            <a:chOff x="2944204" y="1189775"/>
            <a:chExt cx="3305700" cy="3483050"/>
          </a:xfrm>
        </p:grpSpPr>
        <p:sp>
          <p:nvSpPr>
            <p:cNvPr id="135" name="Shape 135"/>
            <p:cNvSpPr/>
            <p:nvPr/>
          </p:nvSpPr>
          <p:spPr>
            <a:xfrm>
              <a:off x="2944204" y="1189775"/>
              <a:ext cx="33057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Shift left</a:t>
              </a:r>
              <a:endParaRPr>
                <a:solidFill>
                  <a:srgbClr val="FFFFFF"/>
                </a:solidFill>
                <a:latin typeface="Roboto"/>
                <a:ea typeface="Roboto"/>
                <a:cs typeface="Roboto"/>
                <a:sym typeface="Roboto"/>
              </a:endParaRPr>
            </a:p>
          </p:txBody>
        </p:sp>
        <p:sp>
          <p:nvSpPr>
            <p:cNvPr id="136" name="Shape 136"/>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1200">
                  <a:latin typeface="Roboto"/>
                  <a:ea typeface="Roboto"/>
                  <a:cs typeface="Roboto"/>
                  <a:sym typeface="Roboto"/>
                </a:rPr>
                <a:t>Threat modelling compliments penetration testing and bug bounties by adding another layer of threat identification, much earlier in the SDLC. Instead of risking a delayed production release due to a critical pentest finding, threat modelling can mitigate your threats before a single line of code is written.</a:t>
              </a:r>
              <a:endParaRPr sz="1200">
                <a:latin typeface="Roboto"/>
                <a:ea typeface="Roboto"/>
                <a:cs typeface="Roboto"/>
                <a:sym typeface="Roboto"/>
              </a:endParaRPr>
            </a:p>
          </p:txBody>
        </p:sp>
      </p:grpSp>
      <p:pic>
        <p:nvPicPr>
          <p:cNvPr id="137" name="Shape 137"/>
          <p:cNvPicPr preferRelativeResize="0"/>
          <p:nvPr/>
        </p:nvPicPr>
        <p:blipFill>
          <a:blip r:embed="rId3">
            <a:alphaModFix/>
          </a:blip>
          <a:stretch>
            <a:fillRect/>
          </a:stretch>
        </p:blipFill>
        <p:spPr>
          <a:xfrm>
            <a:off x="7485075" y="298525"/>
            <a:ext cx="1382053" cy="493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AAF2"/>
        </a:solidFill>
      </p:bgPr>
    </p:bg>
    <p:spTree>
      <p:nvGrpSpPr>
        <p:cNvPr id="141" name="Shape 141"/>
        <p:cNvGrpSpPr/>
        <p:nvPr/>
      </p:nvGrpSpPr>
      <p:grpSpPr>
        <a:xfrm>
          <a:off x="0" y="0"/>
          <a:ext cx="0" cy="0"/>
          <a:chOff x="0" y="0"/>
          <a:chExt cx="0" cy="0"/>
        </a:xfrm>
      </p:grpSpPr>
      <p:grpSp>
        <p:nvGrpSpPr>
          <p:cNvPr id="142" name="Shape 142"/>
          <p:cNvGrpSpPr/>
          <p:nvPr/>
        </p:nvGrpSpPr>
        <p:grpSpPr>
          <a:xfrm>
            <a:off x="779378" y="1204845"/>
            <a:ext cx="2486829" cy="3222394"/>
            <a:chOff x="1118224" y="283725"/>
            <a:chExt cx="2090826" cy="4076400"/>
          </a:xfrm>
        </p:grpSpPr>
        <p:sp>
          <p:nvSpPr>
            <p:cNvPr id="143" name="Shape 143"/>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1118224" y="341749"/>
              <a:ext cx="2048100" cy="2490600"/>
            </a:xfrm>
            <a:prstGeom prst="rect">
              <a:avLst/>
            </a:prstGeom>
            <a:solidFill>
              <a:srgbClr val="FFFFFF"/>
            </a:solidFill>
            <a:ln cap="flat" cmpd="sng" w="19050">
              <a:solidFill>
                <a:srgbClr val="41414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200">
                  <a:solidFill>
                    <a:srgbClr val="414141"/>
                  </a:solidFill>
                  <a:latin typeface="Roboto Medium"/>
                  <a:ea typeface="Roboto Medium"/>
                  <a:cs typeface="Roboto Medium"/>
                  <a:sym typeface="Roboto Medium"/>
                </a:rPr>
                <a:t>Lorem ipsum porta dolor sit amet nec</a:t>
              </a:r>
              <a:endParaRPr sz="1200">
                <a:solidFill>
                  <a:srgbClr val="414141"/>
                </a:solidFill>
                <a:latin typeface="Roboto Medium"/>
                <a:ea typeface="Roboto Medium"/>
                <a:cs typeface="Roboto Medium"/>
                <a:sym typeface="Roboto Medium"/>
              </a:endParaRPr>
            </a:p>
          </p:txBody>
        </p:sp>
        <p:sp>
          <p:nvSpPr>
            <p:cNvPr id="146" name="Shape 146"/>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GB" sz="800">
                  <a:solidFill>
                    <a:srgbClr val="414141"/>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800">
                <a:solidFill>
                  <a:srgbClr val="414141"/>
                </a:solidFill>
                <a:latin typeface="Roboto"/>
                <a:ea typeface="Roboto"/>
                <a:cs typeface="Roboto"/>
                <a:sym typeface="Roboto"/>
              </a:endParaRPr>
            </a:p>
          </p:txBody>
        </p:sp>
        <p:sp>
          <p:nvSpPr>
            <p:cNvPr id="147" name="Shape 14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4000">
                  <a:solidFill>
                    <a:srgbClr val="414141"/>
                  </a:solidFill>
                  <a:latin typeface="Roboto"/>
                  <a:ea typeface="Roboto"/>
                  <a:cs typeface="Roboto"/>
                  <a:sym typeface="Roboto"/>
                </a:rPr>
                <a:t>45</a:t>
              </a:r>
              <a:r>
                <a:rPr lang="en-GB"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sp>
          <p:nvSpPr>
            <p:cNvPr id="148" name="Shape 148"/>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Molestie nec amet cum sociis</a:t>
              </a:r>
              <a:endParaRPr sz="800">
                <a:solidFill>
                  <a:srgbClr val="FFFFFF"/>
                </a:solidFill>
                <a:latin typeface="Roboto"/>
                <a:ea typeface="Roboto"/>
                <a:cs typeface="Roboto"/>
                <a:sym typeface="Roboto"/>
              </a:endParaRPr>
            </a:p>
          </p:txBody>
        </p:sp>
      </p:grpSp>
      <p:grpSp>
        <p:nvGrpSpPr>
          <p:cNvPr id="150" name="Shape 150"/>
          <p:cNvGrpSpPr/>
          <p:nvPr/>
        </p:nvGrpSpPr>
        <p:grpSpPr>
          <a:xfrm>
            <a:off x="3328591" y="1204845"/>
            <a:ext cx="2486829" cy="3222394"/>
            <a:chOff x="1118224" y="283725"/>
            <a:chExt cx="2090826" cy="4076400"/>
          </a:xfrm>
        </p:grpSpPr>
        <p:sp>
          <p:nvSpPr>
            <p:cNvPr id="151" name="Shape 151"/>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1118224" y="341749"/>
              <a:ext cx="2048100" cy="2490600"/>
            </a:xfrm>
            <a:prstGeom prst="rect">
              <a:avLst/>
            </a:prstGeom>
            <a:solidFill>
              <a:srgbClr val="FFFFFF"/>
            </a:solidFill>
            <a:ln cap="flat" cmpd="sng" w="19050">
              <a:solidFill>
                <a:srgbClr val="41414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200">
                  <a:solidFill>
                    <a:srgbClr val="414141"/>
                  </a:solidFill>
                  <a:latin typeface="Roboto Medium"/>
                  <a:ea typeface="Roboto Medium"/>
                  <a:cs typeface="Roboto Medium"/>
                  <a:sym typeface="Roboto Medium"/>
                </a:rPr>
                <a:t>Lorem ipsum porta dolor sit amet nec</a:t>
              </a:r>
              <a:endParaRPr sz="1200">
                <a:solidFill>
                  <a:srgbClr val="414141"/>
                </a:solidFill>
                <a:latin typeface="Roboto Medium"/>
                <a:ea typeface="Roboto Medium"/>
                <a:cs typeface="Roboto Medium"/>
                <a:sym typeface="Roboto Medium"/>
              </a:endParaRPr>
            </a:p>
          </p:txBody>
        </p:sp>
        <p:sp>
          <p:nvSpPr>
            <p:cNvPr id="154" name="Shape 154"/>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GB" sz="800">
                  <a:solidFill>
                    <a:srgbClr val="414141"/>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414141"/>
                </a:solidFill>
                <a:latin typeface="Roboto"/>
                <a:ea typeface="Roboto"/>
                <a:cs typeface="Roboto"/>
                <a:sym typeface="Roboto"/>
              </a:endParaRPr>
            </a:p>
          </p:txBody>
        </p:sp>
        <p:sp>
          <p:nvSpPr>
            <p:cNvPr id="155" name="Shape 15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4000">
                  <a:solidFill>
                    <a:srgbClr val="414141"/>
                  </a:solidFill>
                  <a:latin typeface="Roboto"/>
                  <a:ea typeface="Roboto"/>
                  <a:cs typeface="Roboto"/>
                  <a:sym typeface="Roboto"/>
                </a:rPr>
                <a:t>28</a:t>
              </a:r>
              <a:r>
                <a:rPr lang="en-GB"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sp>
          <p:nvSpPr>
            <p:cNvPr id="156" name="Shape 15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158" name="Shape 158"/>
          <p:cNvGrpSpPr/>
          <p:nvPr/>
        </p:nvGrpSpPr>
        <p:grpSpPr>
          <a:xfrm>
            <a:off x="5877804" y="1204845"/>
            <a:ext cx="2486829" cy="3222394"/>
            <a:chOff x="1118224" y="283725"/>
            <a:chExt cx="2090826" cy="4076400"/>
          </a:xfrm>
        </p:grpSpPr>
        <p:sp>
          <p:nvSpPr>
            <p:cNvPr id="159" name="Shape 159"/>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1118224" y="341749"/>
              <a:ext cx="2048100" cy="2490600"/>
            </a:xfrm>
            <a:prstGeom prst="rect">
              <a:avLst/>
            </a:prstGeom>
            <a:solidFill>
              <a:srgbClr val="FFFFFF"/>
            </a:solidFill>
            <a:ln cap="flat" cmpd="sng" w="19050">
              <a:solidFill>
                <a:srgbClr val="41414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200">
                  <a:solidFill>
                    <a:srgbClr val="414141"/>
                  </a:solidFill>
                  <a:latin typeface="Roboto Medium"/>
                  <a:ea typeface="Roboto Medium"/>
                  <a:cs typeface="Roboto Medium"/>
                  <a:sym typeface="Roboto Medium"/>
                </a:rPr>
                <a:t>Lorem ipsum porta dolor sit amet nec</a:t>
              </a:r>
              <a:endParaRPr sz="1200">
                <a:solidFill>
                  <a:srgbClr val="414141"/>
                </a:solidFill>
                <a:latin typeface="Roboto Medium"/>
                <a:ea typeface="Roboto Medium"/>
                <a:cs typeface="Roboto Medium"/>
                <a:sym typeface="Roboto Medium"/>
              </a:endParaRPr>
            </a:p>
          </p:txBody>
        </p:sp>
        <p:sp>
          <p:nvSpPr>
            <p:cNvPr id="162" name="Shape 162"/>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GB" sz="800">
                  <a:solidFill>
                    <a:srgbClr val="414141"/>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414141"/>
                </a:solidFill>
                <a:latin typeface="Roboto"/>
                <a:ea typeface="Roboto"/>
                <a:cs typeface="Roboto"/>
                <a:sym typeface="Roboto"/>
              </a:endParaRPr>
            </a:p>
          </p:txBody>
        </p:sp>
        <p:sp>
          <p:nvSpPr>
            <p:cNvPr id="163" name="Shape 16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4000">
                  <a:solidFill>
                    <a:srgbClr val="414141"/>
                  </a:solidFill>
                  <a:latin typeface="Roboto"/>
                  <a:ea typeface="Roboto"/>
                  <a:cs typeface="Roboto"/>
                  <a:sym typeface="Roboto"/>
                </a:rPr>
                <a:t>36</a:t>
              </a:r>
              <a:r>
                <a:rPr lang="en-GB"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sp>
          <p:nvSpPr>
            <p:cNvPr id="164" name="Shape 164"/>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166" name="Shape 166"/>
          <p:cNvGrpSpPr/>
          <p:nvPr/>
        </p:nvGrpSpPr>
        <p:grpSpPr>
          <a:xfrm>
            <a:off x="779378" y="1204845"/>
            <a:ext cx="2486829" cy="3222394"/>
            <a:chOff x="1118224" y="283725"/>
            <a:chExt cx="2090826" cy="4076400"/>
          </a:xfrm>
        </p:grpSpPr>
        <p:sp>
          <p:nvSpPr>
            <p:cNvPr id="167" name="Shape 167"/>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1118224" y="341749"/>
              <a:ext cx="2048100" cy="2490600"/>
            </a:xfrm>
            <a:prstGeom prst="rect">
              <a:avLst/>
            </a:prstGeom>
            <a:solidFill>
              <a:srgbClr val="FFFFFF"/>
            </a:solidFill>
            <a:ln cap="flat" cmpd="sng" w="19050">
              <a:solidFill>
                <a:srgbClr val="41414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1233931" y="494674"/>
              <a:ext cx="1815000" cy="11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2400">
                  <a:solidFill>
                    <a:srgbClr val="414141"/>
                  </a:solidFill>
                  <a:latin typeface="Roboto Medium"/>
                  <a:ea typeface="Roboto Medium"/>
                  <a:cs typeface="Roboto Medium"/>
                  <a:sym typeface="Roboto Medium"/>
                </a:rPr>
                <a:t>Start small</a:t>
              </a:r>
              <a:endParaRPr sz="2400">
                <a:solidFill>
                  <a:srgbClr val="414141"/>
                </a:solidFill>
                <a:latin typeface="Roboto Medium"/>
                <a:ea typeface="Roboto Medium"/>
                <a:cs typeface="Roboto Medium"/>
                <a:sym typeface="Roboto Medium"/>
              </a:endParaRPr>
            </a:p>
          </p:txBody>
        </p:sp>
        <p:sp>
          <p:nvSpPr>
            <p:cNvPr id="170" name="Shape 170"/>
            <p:cNvSpPr/>
            <p:nvPr/>
          </p:nvSpPr>
          <p:spPr>
            <a:xfrm>
              <a:off x="1233923" y="1555015"/>
              <a:ext cx="1815000" cy="1121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GB" sz="800">
                  <a:solidFill>
                    <a:srgbClr val="414141"/>
                  </a:solidFill>
                  <a:latin typeface="Roboto"/>
                  <a:ea typeface="Roboto"/>
                  <a:cs typeface="Roboto"/>
                  <a:sym typeface="Roboto"/>
                </a:rPr>
                <a:t>Rolling out threat modelling should be an agile process, so start with an MVP, discover what works, learn, adjust, and iterate.</a:t>
              </a:r>
              <a:endParaRPr sz="800">
                <a:solidFill>
                  <a:srgbClr val="414141"/>
                </a:solidFill>
                <a:latin typeface="Roboto"/>
                <a:ea typeface="Roboto"/>
                <a:cs typeface="Roboto"/>
                <a:sym typeface="Roboto"/>
              </a:endParaRPr>
            </a:p>
          </p:txBody>
        </p:sp>
        <p:sp>
          <p:nvSpPr>
            <p:cNvPr id="171" name="Shape 17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Find a friendly development team</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Security should provide training</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Brainstorm an approach that works for the team</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Decide on how to capture threats</a:t>
              </a:r>
              <a:endParaRPr sz="800">
                <a:solidFill>
                  <a:srgbClr val="FFFFFF"/>
                </a:solidFill>
                <a:latin typeface="Roboto"/>
                <a:ea typeface="Roboto"/>
                <a:cs typeface="Roboto"/>
                <a:sym typeface="Roboto"/>
              </a:endParaRPr>
            </a:p>
          </p:txBody>
        </p:sp>
      </p:grpSp>
      <p:grpSp>
        <p:nvGrpSpPr>
          <p:cNvPr id="173" name="Shape 173"/>
          <p:cNvGrpSpPr/>
          <p:nvPr/>
        </p:nvGrpSpPr>
        <p:grpSpPr>
          <a:xfrm>
            <a:off x="3328591" y="1204845"/>
            <a:ext cx="2486829" cy="3222394"/>
            <a:chOff x="1118224" y="283725"/>
            <a:chExt cx="2090826" cy="4076400"/>
          </a:xfrm>
        </p:grpSpPr>
        <p:sp>
          <p:nvSpPr>
            <p:cNvPr id="174" name="Shape 174"/>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1118224" y="341749"/>
              <a:ext cx="2048100" cy="2490600"/>
            </a:xfrm>
            <a:prstGeom prst="rect">
              <a:avLst/>
            </a:prstGeom>
            <a:solidFill>
              <a:srgbClr val="FFFFFF"/>
            </a:solidFill>
            <a:ln cap="flat" cmpd="sng" w="19050">
              <a:solidFill>
                <a:srgbClr val="41414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1233920" y="494674"/>
              <a:ext cx="1815000" cy="11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2400">
                  <a:solidFill>
                    <a:srgbClr val="414141"/>
                  </a:solidFill>
                  <a:latin typeface="Roboto Medium"/>
                  <a:ea typeface="Roboto Medium"/>
                  <a:cs typeface="Roboto Medium"/>
                  <a:sym typeface="Roboto Medium"/>
                </a:rPr>
                <a:t>Follow the feature</a:t>
              </a:r>
              <a:endParaRPr sz="2400">
                <a:solidFill>
                  <a:srgbClr val="414141"/>
                </a:solidFill>
                <a:latin typeface="Roboto Medium"/>
                <a:ea typeface="Roboto Medium"/>
                <a:cs typeface="Roboto Medium"/>
                <a:sym typeface="Roboto Medium"/>
              </a:endParaRPr>
            </a:p>
          </p:txBody>
        </p:sp>
        <p:sp>
          <p:nvSpPr>
            <p:cNvPr id="177" name="Shape 177"/>
            <p:cNvSpPr/>
            <p:nvPr/>
          </p:nvSpPr>
          <p:spPr>
            <a:xfrm>
              <a:off x="1233923" y="1555015"/>
              <a:ext cx="1815000" cy="1121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GB" sz="800">
                  <a:solidFill>
                    <a:srgbClr val="414141"/>
                  </a:solidFill>
                  <a:latin typeface="Roboto"/>
                  <a:ea typeface="Roboto"/>
                  <a:cs typeface="Roboto"/>
                  <a:sym typeface="Roboto"/>
                </a:rPr>
                <a:t>It’s easy to get carried away trying to threat model the entire product or service. Instead, pick a feature in development and follow the feature through its journey.</a:t>
              </a:r>
              <a:endParaRPr sz="700">
                <a:solidFill>
                  <a:srgbClr val="414141"/>
                </a:solidFill>
                <a:latin typeface="Roboto"/>
                <a:ea typeface="Roboto"/>
                <a:cs typeface="Roboto"/>
                <a:sym typeface="Roboto"/>
              </a:endParaRPr>
            </a:p>
          </p:txBody>
        </p:sp>
        <p:sp>
          <p:nvSpPr>
            <p:cNvPr id="178" name="Shape 178"/>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Choose a feature that’s at the start of the SDLC, in the design phase</a:t>
              </a:r>
              <a:endParaRPr sz="800">
                <a:solidFill>
                  <a:srgbClr val="FFFFFF"/>
                </a:solidFill>
                <a:latin typeface="Roboto"/>
                <a:ea typeface="Roboto"/>
                <a:cs typeface="Roboto"/>
                <a:sym typeface="Roboto"/>
              </a:endParaRPr>
            </a:p>
            <a:p>
              <a:pPr indent="-279400" lvl="0" marL="45720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Limit the threat modelling scope to just that feature - ignore everything else</a:t>
              </a:r>
              <a:endParaRPr sz="700">
                <a:solidFill>
                  <a:srgbClr val="FFFFFF"/>
                </a:solidFill>
                <a:latin typeface="Roboto"/>
                <a:ea typeface="Roboto"/>
                <a:cs typeface="Roboto"/>
                <a:sym typeface="Roboto"/>
              </a:endParaRPr>
            </a:p>
          </p:txBody>
        </p:sp>
      </p:grpSp>
      <p:grpSp>
        <p:nvGrpSpPr>
          <p:cNvPr id="180" name="Shape 180"/>
          <p:cNvGrpSpPr/>
          <p:nvPr/>
        </p:nvGrpSpPr>
        <p:grpSpPr>
          <a:xfrm>
            <a:off x="5877804" y="1204845"/>
            <a:ext cx="2486829" cy="3222394"/>
            <a:chOff x="1118224" y="283725"/>
            <a:chExt cx="2090826" cy="4076400"/>
          </a:xfrm>
        </p:grpSpPr>
        <p:sp>
          <p:nvSpPr>
            <p:cNvPr id="181" name="Shape 181"/>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1118224" y="341749"/>
              <a:ext cx="2048100" cy="2490600"/>
            </a:xfrm>
            <a:prstGeom prst="rect">
              <a:avLst/>
            </a:prstGeom>
            <a:solidFill>
              <a:srgbClr val="FFFFFF"/>
            </a:solidFill>
            <a:ln cap="flat" cmpd="sng" w="19050">
              <a:solidFill>
                <a:srgbClr val="41414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1233930" y="494674"/>
              <a:ext cx="1815000" cy="11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2400">
                  <a:solidFill>
                    <a:srgbClr val="414141"/>
                  </a:solidFill>
                  <a:latin typeface="Roboto Medium"/>
                  <a:ea typeface="Roboto Medium"/>
                  <a:cs typeface="Roboto Medium"/>
                  <a:sym typeface="Roboto Medium"/>
                </a:rPr>
                <a:t>Mentor &amp; facilitate</a:t>
              </a:r>
              <a:endParaRPr sz="2400">
                <a:solidFill>
                  <a:srgbClr val="414141"/>
                </a:solidFill>
                <a:latin typeface="Roboto Medium"/>
                <a:ea typeface="Roboto Medium"/>
                <a:cs typeface="Roboto Medium"/>
                <a:sym typeface="Roboto Medium"/>
              </a:endParaRPr>
            </a:p>
          </p:txBody>
        </p:sp>
        <p:sp>
          <p:nvSpPr>
            <p:cNvPr id="184" name="Shape 184"/>
            <p:cNvSpPr/>
            <p:nvPr/>
          </p:nvSpPr>
          <p:spPr>
            <a:xfrm>
              <a:off x="1233923" y="1555015"/>
              <a:ext cx="1815000" cy="1121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GB" sz="800">
                  <a:solidFill>
                    <a:srgbClr val="414141"/>
                  </a:solidFill>
                  <a:latin typeface="Roboto"/>
                  <a:ea typeface="Roboto"/>
                  <a:cs typeface="Roboto"/>
                  <a:sym typeface="Roboto"/>
                </a:rPr>
                <a:t>Security should help drive the adoption of threat modelling through a process of mentoring and facilitation, not through a series of draconian demands.</a:t>
              </a:r>
              <a:endParaRPr sz="700">
                <a:solidFill>
                  <a:srgbClr val="414141"/>
                </a:solidFill>
                <a:latin typeface="Roboto"/>
                <a:ea typeface="Roboto"/>
                <a:cs typeface="Roboto"/>
                <a:sym typeface="Roboto"/>
              </a:endParaRPr>
            </a:p>
          </p:txBody>
        </p:sp>
        <p:sp>
          <p:nvSpPr>
            <p:cNvPr id="185" name="Shape 18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Security must not be judgemental</a:t>
              </a:r>
              <a:endParaRPr sz="800">
                <a:solidFill>
                  <a:srgbClr val="FFFFFF"/>
                </a:solidFill>
                <a:latin typeface="Roboto"/>
                <a:ea typeface="Roboto"/>
                <a:cs typeface="Roboto"/>
                <a:sym typeface="Roboto"/>
              </a:endParaRPr>
            </a:p>
            <a:p>
              <a:pPr indent="-279400" lvl="0" marL="457200" rtl="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Enable a blameless culture</a:t>
              </a:r>
              <a:endParaRPr sz="800">
                <a:solidFill>
                  <a:srgbClr val="FFFFFF"/>
                </a:solidFill>
                <a:latin typeface="Roboto"/>
                <a:ea typeface="Roboto"/>
                <a:cs typeface="Roboto"/>
                <a:sym typeface="Roboto"/>
              </a:endParaRPr>
            </a:p>
            <a:p>
              <a:pPr indent="-279400" lvl="0" marL="457200" rtl="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Use the tools you’re comfortable with</a:t>
              </a:r>
              <a:endParaRPr sz="800">
                <a:solidFill>
                  <a:srgbClr val="FFFFFF"/>
                </a:solidFill>
                <a:latin typeface="Roboto"/>
                <a:ea typeface="Roboto"/>
                <a:cs typeface="Roboto"/>
                <a:sym typeface="Roboto"/>
              </a:endParaRPr>
            </a:p>
            <a:p>
              <a:pPr indent="-279400" lvl="0" marL="457200" rtl="0">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The business owns the outcome, not security</a:t>
              </a:r>
              <a:endParaRPr sz="800">
                <a:solidFill>
                  <a:srgbClr val="FFFFFF"/>
                </a:solidFill>
                <a:latin typeface="Roboto"/>
                <a:ea typeface="Roboto"/>
                <a:cs typeface="Roboto"/>
                <a:sym typeface="Roboto"/>
              </a:endParaRPr>
            </a:p>
          </p:txBody>
        </p:sp>
      </p:grpSp>
      <p:sp>
        <p:nvSpPr>
          <p:cNvPr id="187" name="Shape 187"/>
          <p:cNvSpPr txBox="1"/>
          <p:nvPr/>
        </p:nvSpPr>
        <p:spPr>
          <a:xfrm>
            <a:off x="509113" y="117375"/>
            <a:ext cx="82587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FFFFFF"/>
                </a:solidFill>
                <a:latin typeface="Amatic SC"/>
                <a:ea typeface="Amatic SC"/>
                <a:cs typeface="Amatic SC"/>
                <a:sym typeface="Amatic SC"/>
              </a:rPr>
              <a:t>What’s next?</a:t>
            </a:r>
            <a:endParaRPr sz="4800">
              <a:solidFill>
                <a:srgbClr val="FFFFFF"/>
              </a:solidFill>
              <a:latin typeface="Amatic SC"/>
              <a:ea typeface="Amatic SC"/>
              <a:cs typeface="Amatic SC"/>
              <a:sym typeface="Amatic SC"/>
            </a:endParaRPr>
          </a:p>
        </p:txBody>
      </p:sp>
      <p:sp>
        <p:nvSpPr>
          <p:cNvPr id="188" name="Shape 188"/>
          <p:cNvSpPr txBox="1"/>
          <p:nvPr/>
        </p:nvSpPr>
        <p:spPr>
          <a:xfrm>
            <a:off x="395100" y="4618800"/>
            <a:ext cx="83538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a:solidFill>
                  <a:srgbClr val="FFFFFF"/>
                </a:solidFill>
                <a:latin typeface="Times New Roman"/>
                <a:ea typeface="Times New Roman"/>
                <a:cs typeface="Times New Roman"/>
                <a:sym typeface="Times New Roman"/>
              </a:rPr>
              <a:t>“Be not afraid of growing slowly, be afraid only of standing still” - Chinese Proverb</a:t>
            </a:r>
            <a:endParaRPr b="1" i="1">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pic>
        <p:nvPicPr>
          <p:cNvPr id="189" name="Shape 189"/>
          <p:cNvPicPr preferRelativeResize="0"/>
          <p:nvPr/>
        </p:nvPicPr>
        <p:blipFill>
          <a:blip r:embed="rId3">
            <a:alphaModFix/>
          </a:blip>
          <a:stretch>
            <a:fillRect/>
          </a:stretch>
        </p:blipFill>
        <p:spPr>
          <a:xfrm>
            <a:off x="7485075" y="298525"/>
            <a:ext cx="1382053" cy="493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