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64" r:id="rId1"/>
  </p:sldMasterIdLst>
  <p:notesMasterIdLst>
    <p:notesMasterId r:id="rId6"/>
  </p:notesMasterIdLst>
  <p:handoutMasterIdLst>
    <p:handoutMasterId r:id="rId7"/>
  </p:handoutMasterIdLst>
  <p:sldIdLst>
    <p:sldId id="324" r:id="rId2"/>
    <p:sldId id="384" r:id="rId3"/>
    <p:sldId id="382" r:id="rId4"/>
    <p:sldId id="385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8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8"/>
    <p:restoredTop sz="92984"/>
  </p:normalViewPr>
  <p:slideViewPr>
    <p:cSldViewPr snapToGrid="0">
      <p:cViewPr varScale="1">
        <p:scale>
          <a:sx n="149" d="100"/>
          <a:sy n="149" d="100"/>
        </p:scale>
        <p:origin x="931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40B9DC-468E-7341-BC87-AF1702A9B4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6A7FB-1039-1441-8674-9FEF3BF6C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24924-4EFC-CA41-90C2-55C4494C282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C158A-9358-DC47-ABD4-AA9EF13B0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12FA2-638D-3E42-AB11-CAFA5B4E4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A034-6633-DC4C-A8B1-C5D71617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c7ae059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c7ae059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30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7562d2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7562d2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52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d214b7b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d214b7b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310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6037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643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436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8913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492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3357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3356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8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6946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441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68E3-52A0-3B4F-A8FE-C530010424D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637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2437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fontAlgn="t">
              <a:lnSpc>
                <a:spcPts val="7200"/>
              </a:lnSpc>
              <a:spcBef>
                <a:spcPts val="1100"/>
              </a:spcBef>
              <a:buClr>
                <a:schemeClr val="dk1"/>
              </a:buClr>
              <a:buSzPts val="1100"/>
            </a:pPr>
            <a:r>
              <a:rPr lang="en" sz="6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2A977-05C6-3641-AD33-2AF71D46A1A0}"/>
              </a:ext>
            </a:extLst>
          </p:cNvPr>
          <p:cNvSpPr/>
          <p:nvPr/>
        </p:nvSpPr>
        <p:spPr>
          <a:xfrm>
            <a:off x="0" y="2309526"/>
            <a:ext cx="9144000" cy="297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/>
          <p:nvPr/>
        </p:nvSpPr>
        <p:spPr>
          <a:xfrm>
            <a:off x="519976" y="2613916"/>
            <a:ext cx="7430224" cy="159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n-lt"/>
              </a:rPr>
              <a:t>JEDI Workshop, November 20, 2020. Organized by Data-PASSS Alliance.</a:t>
            </a:r>
          </a:p>
          <a:p>
            <a:r>
              <a:rPr lang="en-US" sz="1600" dirty="0">
                <a:latin typeface="+mn-lt"/>
              </a:rPr>
              <a:t>As Open as Possible, As Closed as Necessary: Empowering Transparency in Publications Based on Sensitive Research Data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br>
              <a:rPr lang="en-US" sz="1600" b="1" dirty="0">
                <a:solidFill>
                  <a:schemeClr val="accen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1600" b="1" dirty="0" err="1">
                <a:solidFill>
                  <a:schemeClr val="accen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Mercè</a:t>
            </a:r>
            <a:r>
              <a:rPr lang="en-US" sz="1600" b="1" dirty="0">
                <a:solidFill>
                  <a:schemeClr val="accen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Crosas</a:t>
            </a:r>
            <a:r>
              <a:rPr lang="en-US" sz="1600" b="1" dirty="0">
                <a:solidFill>
                  <a:schemeClr val="accen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, Ph.D., Harvard University</a:t>
            </a:r>
          </a:p>
          <a:p>
            <a:r>
              <a:rPr lang="en-US" sz="1600" dirty="0" err="1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scholar.harvard.edu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mercecrosas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  @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mercecrosas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1600" dirty="0">
              <a:solidFill>
                <a:schemeClr val="tx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ACDF0-5895-5446-AB7E-63FC5AEE8A55}"/>
              </a:ext>
            </a:extLst>
          </p:cNvPr>
          <p:cNvSpPr txBox="1"/>
          <p:nvPr/>
        </p:nvSpPr>
        <p:spPr>
          <a:xfrm>
            <a:off x="432644" y="299413"/>
            <a:ext cx="7968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Reviewing Sensitive Data with Differential Privacy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52E72-53D1-0345-8CA1-6790E734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4" y="4423559"/>
            <a:ext cx="1703334" cy="431512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D965C-7D43-1E4B-8D05-DA6FA4C8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28" y="4423559"/>
            <a:ext cx="1369079" cy="34402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BBC02-9C34-2D41-9FED-FECD649A2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18" y="1711101"/>
            <a:ext cx="1747682" cy="554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429E4A-EF68-F44A-8166-E97F69819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" y="1733624"/>
            <a:ext cx="1603771" cy="4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C1D8860-068C-4447-BFD3-4F6DACD3E827}"/>
              </a:ext>
            </a:extLst>
          </p:cNvPr>
          <p:cNvSpPr txBox="1"/>
          <p:nvPr/>
        </p:nvSpPr>
        <p:spPr>
          <a:xfrm>
            <a:off x="0" y="1"/>
            <a:ext cx="9144000" cy="9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fontAlgn="t">
              <a:lnSpc>
                <a:spcPts val="7200"/>
              </a:lnSpc>
              <a:spcBef>
                <a:spcPts val="1100"/>
              </a:spcBef>
              <a:buClr>
                <a:schemeClr val="dk1"/>
              </a:buClr>
              <a:buSzPts val="1100"/>
            </a:pPr>
            <a:r>
              <a:rPr lang="en" sz="6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6" tIns="91426" rIns="91426" bIns="91426" rtlCol="0" anchor="t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Differential Privacy tools to explore sensitive data</a:t>
            </a:r>
            <a:endParaRPr sz="2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2EEDAF-CDF0-D84D-B7AC-FB2D9BBC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016"/>
            <a:ext cx="8235651" cy="3941380"/>
          </a:xfrm>
        </p:spPr>
        <p:txBody>
          <a:bodyPr>
            <a:normAutofit/>
          </a:bodyPr>
          <a:lstStyle/>
          <a:p>
            <a:r>
              <a:rPr lang="en-US" sz="1700" dirty="0"/>
              <a:t>A </a:t>
            </a:r>
            <a:r>
              <a:rPr lang="en-US" sz="1700" b="1" dirty="0"/>
              <a:t>differentially private </a:t>
            </a:r>
            <a:r>
              <a:rPr lang="en-US" sz="1700" dirty="0"/>
              <a:t>algorithm introduces a minimum amount of noise to released statistics to mathematically guarantee the privacy of any individual in the dataset</a:t>
            </a:r>
          </a:p>
          <a:p>
            <a:r>
              <a:rPr lang="en-US" sz="1700" b="1" dirty="0" err="1"/>
              <a:t>OpenDP</a:t>
            </a:r>
            <a:r>
              <a:rPr lang="en-US" sz="1700" b="1" dirty="0"/>
              <a:t> </a:t>
            </a:r>
            <a:r>
              <a:rPr lang="en-US" sz="1700" dirty="0"/>
              <a:t>(https://</a:t>
            </a:r>
            <a:r>
              <a:rPr lang="en-US" sz="1700" dirty="0" err="1"/>
              <a:t>opendp.org</a:t>
            </a:r>
            <a:r>
              <a:rPr lang="en-US" sz="1700" dirty="0"/>
              <a:t>) is a </a:t>
            </a:r>
            <a:r>
              <a:rPr lang="en-US" sz="1700" b="1" dirty="0"/>
              <a:t>community effort </a:t>
            </a:r>
            <a:r>
              <a:rPr lang="en-US" sz="1700" dirty="0"/>
              <a:t>to build a trustworthy and open-source suite of </a:t>
            </a:r>
            <a:r>
              <a:rPr lang="en-US" sz="1700" b="1" dirty="0"/>
              <a:t>differential privacy tools </a:t>
            </a:r>
            <a:r>
              <a:rPr lang="en-US" sz="1700" dirty="0"/>
              <a:t>to explore sensitive data</a:t>
            </a:r>
          </a:p>
          <a:p>
            <a:pPr>
              <a:spcAft>
                <a:spcPts val="1800"/>
              </a:spcAft>
            </a:pPr>
            <a:r>
              <a:rPr lang="en-US" sz="1700" dirty="0"/>
              <a:t>We are currently working on the first release of </a:t>
            </a:r>
            <a:r>
              <a:rPr lang="en-US" sz="1700" b="1" dirty="0" err="1"/>
              <a:t>OpenDP</a:t>
            </a:r>
            <a:r>
              <a:rPr lang="en-US" sz="1700" b="1" dirty="0"/>
              <a:t> and </a:t>
            </a:r>
            <a:r>
              <a:rPr lang="en-US" sz="1700" b="1" dirty="0" err="1"/>
              <a:t>Dataverse</a:t>
            </a:r>
            <a:r>
              <a:rPr lang="en-US" sz="1700" b="1" dirty="0"/>
              <a:t> integration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What will this mean:</a:t>
            </a:r>
          </a:p>
          <a:p>
            <a:r>
              <a:rPr lang="en-US" sz="1700" dirty="0"/>
              <a:t>Opens up sensitive data to the research community</a:t>
            </a:r>
          </a:p>
          <a:p>
            <a:r>
              <a:rPr lang="en-US" sz="1700" dirty="0"/>
              <a:t>Sensitive datasets findable in </a:t>
            </a:r>
            <a:r>
              <a:rPr lang="en-US" sz="1700" dirty="0" err="1"/>
              <a:t>Dataverse</a:t>
            </a:r>
            <a:r>
              <a:rPr lang="en-US" sz="1700" dirty="0"/>
              <a:t> will be explorable through </a:t>
            </a:r>
            <a:r>
              <a:rPr lang="en-US" sz="1700" b="1" dirty="0"/>
              <a:t>differentially private statistics</a:t>
            </a:r>
            <a:r>
              <a:rPr lang="en-US" sz="1700" dirty="0"/>
              <a:t>, without ever accessing the original dataset</a:t>
            </a:r>
          </a:p>
          <a:p>
            <a:r>
              <a:rPr lang="en-US" sz="1700" dirty="0"/>
              <a:t>Statistics included: mean, histogram, quantile, median, variance, OLS regression, logistic regression, </a:t>
            </a:r>
            <a:r>
              <a:rPr lang="en-US" sz="1700" dirty="0" err="1"/>
              <a:t>probit</a:t>
            </a:r>
            <a:r>
              <a:rPr lang="en-US" sz="1700" dirty="0"/>
              <a:t> regression, difference of means, unbiased privacy</a:t>
            </a:r>
          </a:p>
        </p:txBody>
      </p:sp>
    </p:spTree>
    <p:extLst>
      <p:ext uri="{BB962C8B-B14F-4D97-AF65-F5344CB8AC3E}">
        <p14:creationId xmlns:p14="http://schemas.microsoft.com/office/powerpoint/2010/main" val="306208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63;p20">
            <a:extLst>
              <a:ext uri="{FF2B5EF4-FFF2-40B4-BE49-F238E27FC236}">
                <a16:creationId xmlns:a16="http://schemas.microsoft.com/office/drawing/2014/main" id="{291BDBF9-A692-B343-B683-3C036D378045}"/>
              </a:ext>
            </a:extLst>
          </p:cNvPr>
          <p:cNvSpPr/>
          <p:nvPr/>
        </p:nvSpPr>
        <p:spPr>
          <a:xfrm>
            <a:off x="480204" y="2624695"/>
            <a:ext cx="2870196" cy="2108100"/>
          </a:xfrm>
          <a:prstGeom prst="roundRect">
            <a:avLst>
              <a:gd name="adj" fmla="val 8556"/>
            </a:avLst>
          </a:prstGeom>
          <a:noFill/>
          <a:ln w="1905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8752554F-D1AB-964F-AA18-FCFE4ECBE6FF}"/>
              </a:ext>
            </a:extLst>
          </p:cNvPr>
          <p:cNvSpPr txBox="1"/>
          <p:nvPr/>
        </p:nvSpPr>
        <p:spPr>
          <a:xfrm>
            <a:off x="0" y="1"/>
            <a:ext cx="9144000" cy="9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fontAlgn="t">
              <a:lnSpc>
                <a:spcPts val="7200"/>
              </a:lnSpc>
              <a:spcBef>
                <a:spcPts val="1100"/>
              </a:spcBef>
              <a:buClr>
                <a:schemeClr val="dk1"/>
              </a:buClr>
              <a:buSzPts val="1100"/>
            </a:pPr>
            <a:r>
              <a:rPr lang="en" sz="6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642988" y="1927141"/>
            <a:ext cx="2835300" cy="959100"/>
          </a:xfrm>
          <a:prstGeom prst="roundRect">
            <a:avLst>
              <a:gd name="adj" fmla="val 853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58487" y="73746"/>
            <a:ext cx="8346216" cy="972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Openly findable data, secure computation and storage, differentially private releases </a:t>
            </a:r>
            <a:endParaRPr sz="2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3463741" y="2436773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920" y="1785393"/>
            <a:ext cx="898195" cy="826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3851399" y="1405986"/>
            <a:ext cx="1560392" cy="41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Notary Service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>
            <a:off x="5090900" y="2474041"/>
            <a:ext cx="4110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0"/>
          <p:cNvSpPr txBox="1"/>
          <p:nvPr/>
        </p:nvSpPr>
        <p:spPr>
          <a:xfrm>
            <a:off x="3373175" y="2508105"/>
            <a:ext cx="2330892" cy="60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+mn-lt"/>
              </a:rPr>
              <a:t>Digitally signed attestations confirming DUA compliance</a:t>
            </a:r>
            <a:endParaRPr sz="13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64099" y="1979648"/>
            <a:ext cx="2882047" cy="1010018"/>
          </a:xfrm>
          <a:prstGeom prst="roundRect">
            <a:avLst>
              <a:gd name="adj" fmla="val 855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407" y="2026331"/>
            <a:ext cx="1718502" cy="54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48832" y="1145565"/>
            <a:ext cx="223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Public Repository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30438" y="2624694"/>
            <a:ext cx="615900" cy="226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1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607988" y="2624694"/>
            <a:ext cx="615900" cy="226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sz="11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349234" y="2642952"/>
            <a:ext cx="615900" cy="226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Calibri"/>
                <a:ea typeface="Calibri"/>
                <a:cs typeface="Calibri"/>
                <a:sym typeface="Calibri"/>
              </a:rPr>
              <a:t>Yellow</a:t>
            </a:r>
            <a:endParaRPr sz="1100"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5554797" y="3102410"/>
            <a:ext cx="3179103" cy="1595310"/>
            <a:chOff x="5458547" y="3759165"/>
            <a:chExt cx="3179103" cy="1595310"/>
          </a:xfrm>
        </p:grpSpPr>
        <p:sp>
          <p:nvSpPr>
            <p:cNvPr id="171" name="Google Shape;171;p20"/>
            <p:cNvSpPr/>
            <p:nvPr/>
          </p:nvSpPr>
          <p:spPr>
            <a:xfrm>
              <a:off x="5531625" y="4278075"/>
              <a:ext cx="2865600" cy="1076400"/>
            </a:xfrm>
            <a:prstGeom prst="roundRect">
              <a:avLst>
                <a:gd name="adj" fmla="val 853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2" name="Google Shape;17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80809" y="4441978"/>
              <a:ext cx="305735" cy="37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 txBox="1"/>
            <p:nvPr/>
          </p:nvSpPr>
          <p:spPr>
            <a:xfrm>
              <a:off x="5458547" y="3759165"/>
              <a:ext cx="31791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Trusted Remote Storage Agents (TRSA) or data enclaves </a:t>
              </a:r>
              <a:endParaRPr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pic>
          <p:nvPicPr>
            <p:cNvPr id="175" name="Google Shape;17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7983" y="4449167"/>
              <a:ext cx="365675" cy="373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0"/>
            <p:cNvSpPr/>
            <p:nvPr/>
          </p:nvSpPr>
          <p:spPr>
            <a:xfrm>
              <a:off x="6214263" y="4996700"/>
              <a:ext cx="615600" cy="226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Orange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7310910" y="4996700"/>
              <a:ext cx="615600" cy="226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20"/>
          <p:cNvCxnSpPr/>
          <p:nvPr/>
        </p:nvCxnSpPr>
        <p:spPr>
          <a:xfrm>
            <a:off x="7016750" y="2962441"/>
            <a:ext cx="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1" name="Google Shape;181;p20"/>
          <p:cNvSpPr txBox="1"/>
          <p:nvPr/>
        </p:nvSpPr>
        <p:spPr>
          <a:xfrm>
            <a:off x="5493145" y="1396635"/>
            <a:ext cx="3204450" cy="45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Approved Secure Compute Environment to run differential privacy statistics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85" name="Google Shape;185;p20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4348" y="3742503"/>
            <a:ext cx="1025390" cy="4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A19C3C-535D-174B-966B-98347A2DFF00}"/>
              </a:ext>
            </a:extLst>
          </p:cNvPr>
          <p:cNvSpPr/>
          <p:nvPr/>
        </p:nvSpPr>
        <p:spPr>
          <a:xfrm>
            <a:off x="5554797" y="4732795"/>
            <a:ext cx="3966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+mn-lt"/>
              </a:rPr>
              <a:t>Impact: Infrastructure for Privacy-Assured Computation 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https://</a:t>
            </a:r>
            <a:r>
              <a:rPr lang="en-US" sz="900" dirty="0" err="1">
                <a:latin typeface="+mn-lt"/>
              </a:rPr>
              <a:t>cyberimpact.us</a:t>
            </a:r>
            <a:r>
              <a:rPr lang="en-US" sz="900" dirty="0">
                <a:latin typeface="+mn-lt"/>
              </a:rPr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81FF-0D4A-2048-81B6-CE1D3B79BF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228" y="2134149"/>
            <a:ext cx="781363" cy="4777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E01300-ED3C-8344-AE27-0567F6035B6B}"/>
              </a:ext>
            </a:extLst>
          </p:cNvPr>
          <p:cNvCxnSpPr>
            <a:cxnSpLocks/>
          </p:cNvCxnSpPr>
          <p:nvPr/>
        </p:nvCxnSpPr>
        <p:spPr>
          <a:xfrm flipH="1">
            <a:off x="3093380" y="2795780"/>
            <a:ext cx="2922678" cy="11767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4F7641B-8AA7-0A42-B252-F16AC63EDE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222" y="2180811"/>
            <a:ext cx="1464472" cy="3844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8FC567-3CE0-F44B-A4DC-8DCC16697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463" y="3650235"/>
            <a:ext cx="781363" cy="477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EB5E4-CF43-FF42-B76A-13C22B868F36}"/>
              </a:ext>
            </a:extLst>
          </p:cNvPr>
          <p:cNvSpPr txBox="1"/>
          <p:nvPr/>
        </p:nvSpPr>
        <p:spPr>
          <a:xfrm>
            <a:off x="691133" y="4211632"/>
            <a:ext cx="243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Differential Privacy release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EAC37-F68C-854E-88DA-465DF77E9E14}"/>
              </a:ext>
            </a:extLst>
          </p:cNvPr>
          <p:cNvSpPr txBox="1"/>
          <p:nvPr/>
        </p:nvSpPr>
        <p:spPr>
          <a:xfrm>
            <a:off x="5479967" y="1187687"/>
            <a:ext cx="214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Data owner/depositor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99CF8C-FE27-5741-9484-51CA1A3E6FCD}"/>
              </a:ext>
            </a:extLst>
          </p:cNvPr>
          <p:cNvSpPr txBox="1"/>
          <p:nvPr/>
        </p:nvSpPr>
        <p:spPr>
          <a:xfrm>
            <a:off x="619993" y="3315810"/>
            <a:ext cx="214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Reviewer</a:t>
            </a:r>
          </a:p>
        </p:txBody>
      </p:sp>
      <p:sp>
        <p:nvSpPr>
          <p:cNvPr id="40" name="Google Shape;181;p20">
            <a:extLst>
              <a:ext uri="{FF2B5EF4-FFF2-40B4-BE49-F238E27FC236}">
                <a16:creationId xmlns:a16="http://schemas.microsoft.com/office/drawing/2014/main" id="{0A3FC9A0-DCF8-2C43-ABD7-2A046C2EEAB4}"/>
              </a:ext>
            </a:extLst>
          </p:cNvPr>
          <p:cNvSpPr txBox="1"/>
          <p:nvPr/>
        </p:nvSpPr>
        <p:spPr>
          <a:xfrm>
            <a:off x="428705" y="1398897"/>
            <a:ext cx="3204450" cy="45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Sensitive datasets discoverable via repository (only metadata open)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972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B62A57FF-862C-E14C-A24B-BE9FEAC355C3}"/>
              </a:ext>
            </a:extLst>
          </p:cNvPr>
          <p:cNvSpPr txBox="1"/>
          <p:nvPr/>
        </p:nvSpPr>
        <p:spPr>
          <a:xfrm>
            <a:off x="0" y="1"/>
            <a:ext cx="9144000" cy="9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fontAlgn="t">
              <a:lnSpc>
                <a:spcPts val="7200"/>
              </a:lnSpc>
              <a:spcBef>
                <a:spcPts val="1100"/>
              </a:spcBef>
              <a:buClr>
                <a:schemeClr val="dk1"/>
              </a:buClr>
              <a:buSzPts val="1100"/>
            </a:pPr>
            <a:r>
              <a:rPr lang="en" sz="6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FB931-1062-2C40-A5F6-C7A04792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62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Journals’ </a:t>
            </a:r>
            <a:r>
              <a:rPr lang="en-US" sz="2800" b="1" dirty="0" err="1">
                <a:solidFill>
                  <a:schemeClr val="bg1"/>
                </a:solidFill>
                <a:latin typeface="+mn-lt"/>
              </a:rPr>
              <a:t>dataverses</a:t>
            </a:r>
            <a:r>
              <a:rPr lang="en-US" sz="2800" b="1" dirty="0">
                <a:solidFill>
                  <a:schemeClr val="bg1"/>
                </a:solidFill>
                <a:latin typeface="+mn-lt"/>
              </a:rPr>
              <a:t> will be able to support discovery, citation, and review of sensitive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3756C-3F16-6E4F-940D-06661A73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6158" y="1495312"/>
            <a:ext cx="3595103" cy="3196347"/>
          </a:xfrm>
        </p:spPr>
        <p:txBody>
          <a:bodyPr>
            <a:normAutofit/>
          </a:bodyPr>
          <a:lstStyle/>
          <a:p>
            <a:r>
              <a:rPr lang="en-US" sz="1600" b="1" dirty="0"/>
              <a:t>92 journal </a:t>
            </a:r>
            <a:r>
              <a:rPr lang="en-US" sz="1600" b="1" dirty="0" err="1"/>
              <a:t>dataverses</a:t>
            </a:r>
            <a:r>
              <a:rPr lang="en-US" sz="1600" b="1" dirty="0"/>
              <a:t> </a:t>
            </a:r>
            <a:r>
              <a:rPr lang="en-US" sz="1600" dirty="0"/>
              <a:t>in Harvard </a:t>
            </a:r>
            <a:r>
              <a:rPr lang="en-US" sz="1600" dirty="0" err="1"/>
              <a:t>Dataverse</a:t>
            </a:r>
            <a:endParaRPr lang="en-US" sz="1600" dirty="0"/>
          </a:p>
          <a:p>
            <a:r>
              <a:rPr lang="en-US" sz="1600" dirty="0"/>
              <a:t>Replication datasets currently contain non-sensitive data</a:t>
            </a:r>
          </a:p>
          <a:p>
            <a:r>
              <a:rPr lang="en-US" sz="1600" dirty="0"/>
              <a:t>With </a:t>
            </a:r>
            <a:r>
              <a:rPr lang="en-US" sz="1600" b="1" dirty="0" err="1"/>
              <a:t>OpenDP-Dataverse</a:t>
            </a:r>
            <a:r>
              <a:rPr lang="en-US" sz="1600" b="1" dirty="0"/>
              <a:t> integration</a:t>
            </a:r>
            <a:r>
              <a:rPr lang="en-US" sz="1600" dirty="0"/>
              <a:t>, sensitive datasets will be archived in a secure storage</a:t>
            </a:r>
          </a:p>
          <a:p>
            <a:r>
              <a:rPr lang="en-US" sz="1600" b="1" dirty="0"/>
              <a:t>Data reviewers and users </a:t>
            </a:r>
            <a:r>
              <a:rPr lang="en-US" sz="1600" dirty="0"/>
              <a:t>will have </a:t>
            </a:r>
            <a:r>
              <a:rPr lang="en-US" sz="1600" b="1" dirty="0"/>
              <a:t>access to differential privacy statistics </a:t>
            </a:r>
            <a:r>
              <a:rPr lang="en-US" sz="1600" dirty="0"/>
              <a:t>of the sensitive datasets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E2B551-ADC0-4C49-A089-860CD7621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214" y="1075766"/>
            <a:ext cx="4443203" cy="3694348"/>
          </a:xfrm>
          <a:ln>
            <a:solidFill>
              <a:schemeClr val="bg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3718C7-B60A-ED44-8CEA-E1B1D4A77F3A}"/>
              </a:ext>
            </a:extLst>
          </p:cNvPr>
          <p:cNvSpPr txBox="1"/>
          <p:nvPr/>
        </p:nvSpPr>
        <p:spPr>
          <a:xfrm>
            <a:off x="532090" y="4770114"/>
            <a:ext cx="251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dataverse.harvard.edu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6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13374</TotalTime>
  <Words>334</Words>
  <Application>Microsoft Office PowerPoint</Application>
  <PresentationFormat>On-screen Show (16:9)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Differential Privacy tools to explore sensitive data</vt:lpstr>
      <vt:lpstr>Openly findable data, secure computation and storage, differentially private releases </vt:lpstr>
      <vt:lpstr>Journals’ dataverses will be able to support discovery, citation, and review of sensitive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Diana Kapiszewski</cp:lastModifiedBy>
  <cp:revision>302</cp:revision>
  <cp:lastPrinted>2020-11-17T23:24:38Z</cp:lastPrinted>
  <dcterms:modified xsi:type="dcterms:W3CDTF">2020-11-20T03:49:57Z</dcterms:modified>
</cp:coreProperties>
</file>