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AC5A-878E-234F-A3FD-BB578701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C9B1C-E8BE-C74B-ABA3-678FA2EF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7B95-53A8-6444-BD3C-2B3DF16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C5A2-8363-A24C-A23B-C9406ADB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4C76-9D4F-5A4F-886F-301AA37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0C4F-AF01-ED4A-B670-8AE79F1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338B-2B2D-264B-AB63-78DA2667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DB7F-0B36-9546-9D95-0DEF27A6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98D6-089A-4F43-98C0-E1CCB52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2ECD-1AE8-4C4B-8997-B21AABEF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418A8-4A0E-BC4A-A283-845EDF17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8290-8CCF-324C-ACE0-D2DE0063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086B-BEEF-E849-8138-1A52F546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D616-722D-3A48-9ADC-67F4862D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50E2-6E70-BD4F-8EAB-5054F56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8EA9-8738-3142-A9E5-73556081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33FF-0421-9A40-920E-38B31695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54BB-8B69-7147-825D-68B17516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570D-D241-9F42-901B-1AF0066B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BD6F-2459-0844-B1AE-B31D0594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A56B-C0CA-6F44-B8F2-115135A2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6E837-A339-9E42-8079-BE5EF8F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2F4-FCB3-CF42-A899-4C3981DC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C2D5-AFCD-5A4F-826C-8A9EA5A9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E92D-A604-124D-A973-10487AE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E72C-A585-4A45-AC91-4A69F7B5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4579-2F07-274F-A54D-44D14607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995E9-F154-4345-B9E7-E46E533D4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0C36-7A7C-6A44-85AC-20E9B762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4388-8B57-A441-AF30-4FAAE611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5BBC-588C-9F4F-926C-5D5F99CC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1A10-B310-1D48-B14E-92E9C2F1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1363-200F-0D44-9F40-6E55ADF2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45297-7977-F94C-9FBA-90FDE163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51736-EF98-B04E-991B-2AFAAE005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943D1-1757-F64C-9821-84B85AE2C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3B476-6713-7F48-A410-C387AF4B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0619C-B823-8942-9E15-7612E602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53C47-6E29-DD4B-840E-1D9A597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C17E-3E12-3A45-B054-3309E5F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C40B1-DC97-DE48-89D4-55A81EEB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AC3CF-9D63-2A42-91DB-513DEB4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DD96-F694-7E4A-8874-CB5B11A1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88DE4-182D-334E-AF6B-52431B8E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07983-CA58-AE4E-9A33-6A5FEA3F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13F9-0A7A-184D-8FC4-C2F9F0B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1EBA-C01D-F142-BF2A-81CF7263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6105-ED04-C14B-8955-D8D16CBA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564B-B39C-924C-8501-653F2883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CC8C1-7E04-C74D-AF2E-ABAE83AF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1A50-3B3B-8F42-8F16-DCCB78C7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1B63-0C1F-DC46-B719-1A63379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CEA7-0135-CD41-9C33-224BE3E2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B591B-0CC9-6B49-8024-C68AB839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7A6D7-02F8-464D-96D5-84BE8E2C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E212-D638-384F-BDBB-445006FB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A9ED-7F78-9E49-AF1F-3E84794B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6394-555E-284D-AD4D-F7D0D4C7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5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409A7-D258-C24B-B2AA-C9160C10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50E2-D6DB-4E4C-9898-C9CC577E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17B9-9136-5C4A-8261-0B9DA02A6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488C-BFFB-6448-B904-DE93701183E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A05B-C65B-764C-B228-06B6AEB2B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C58F-B260-934D-809F-CE210529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BD0F-A085-9A42-A8D9-6E415968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2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FCA690-A5AD-334B-B6D7-5E377FE7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668" y="3678094"/>
            <a:ext cx="1076279" cy="10493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66D641-9B8E-8544-8E68-882BB17490C6}"/>
              </a:ext>
            </a:extLst>
          </p:cNvPr>
          <p:cNvSpPr/>
          <p:nvPr/>
        </p:nvSpPr>
        <p:spPr>
          <a:xfrm>
            <a:off x="0" y="0"/>
            <a:ext cx="12192000" cy="31305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D5288-4BBD-3D46-9CDB-4D57065E6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28" y="119094"/>
            <a:ext cx="10099803" cy="2084859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4400" spc="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en-US" sz="4400" spc="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Logical</a:t>
            </a:r>
            <a:r>
              <a:rPr lang="en-US" sz="4400" spc="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n-US" sz="4400" spc="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Technological</a:t>
            </a:r>
            <a:r>
              <a:rPr lang="en-US" sz="4400" spc="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Approaches to Verifying Sensitive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B5068-ED3A-CB42-886B-BB7D910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3" y="3657364"/>
            <a:ext cx="1124607" cy="10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EE8BF-05DB-E74A-B15E-291B91F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180" y="5068552"/>
            <a:ext cx="1124607" cy="1350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39C43-E713-724C-8247-26862CD6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69" y="5193472"/>
            <a:ext cx="1076279" cy="1114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400932-866C-5643-9BD4-F2B67C6CF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455" y="5243189"/>
            <a:ext cx="869528" cy="1064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961945-9D70-2A46-8C45-D1ED3E81C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447" y="3694747"/>
            <a:ext cx="853543" cy="1064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6A810A-EBED-B94C-B41D-440C7D7A3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4168" y="3683107"/>
            <a:ext cx="1076279" cy="1091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8CE024-1E3F-B243-847F-C453C2FF5C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0497" y="5278739"/>
            <a:ext cx="1124608" cy="1069072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70B38297-3E0A-2749-B35D-CF105EB974AA}"/>
              </a:ext>
            </a:extLst>
          </p:cNvPr>
          <p:cNvSpPr/>
          <p:nvPr/>
        </p:nvSpPr>
        <p:spPr>
          <a:xfrm>
            <a:off x="2575459" y="4100868"/>
            <a:ext cx="693683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E7B6CEE-DF12-C74C-8540-3F2308D8068E}"/>
              </a:ext>
            </a:extLst>
          </p:cNvPr>
          <p:cNvSpPr/>
          <p:nvPr/>
        </p:nvSpPr>
        <p:spPr>
          <a:xfrm rot="5400000">
            <a:off x="3690604" y="4792481"/>
            <a:ext cx="365760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6A6DF37-777B-7A4A-A5A7-8A10A257317D}"/>
              </a:ext>
            </a:extLst>
          </p:cNvPr>
          <p:cNvSpPr/>
          <p:nvPr/>
        </p:nvSpPr>
        <p:spPr>
          <a:xfrm>
            <a:off x="4540985" y="5575857"/>
            <a:ext cx="693683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A6B5713-3B9A-5749-970A-4CF359E74A63}"/>
              </a:ext>
            </a:extLst>
          </p:cNvPr>
          <p:cNvSpPr/>
          <p:nvPr/>
        </p:nvSpPr>
        <p:spPr>
          <a:xfrm>
            <a:off x="6464475" y="5575857"/>
            <a:ext cx="693683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AD09C45-2852-F749-B336-A0A5351D0C69}"/>
              </a:ext>
            </a:extLst>
          </p:cNvPr>
          <p:cNvSpPr/>
          <p:nvPr/>
        </p:nvSpPr>
        <p:spPr>
          <a:xfrm rot="16200000" flipV="1">
            <a:off x="7498581" y="4882735"/>
            <a:ext cx="468958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BE2218A-F778-A249-830D-D91784EE5540}"/>
              </a:ext>
            </a:extLst>
          </p:cNvPr>
          <p:cNvSpPr/>
          <p:nvPr/>
        </p:nvSpPr>
        <p:spPr>
          <a:xfrm>
            <a:off x="8382922" y="5575857"/>
            <a:ext cx="693683" cy="19969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0967D3C-CD42-F042-94A9-0D6178F6E79E}"/>
              </a:ext>
            </a:extLst>
          </p:cNvPr>
          <p:cNvSpPr/>
          <p:nvPr/>
        </p:nvSpPr>
        <p:spPr>
          <a:xfrm>
            <a:off x="8400252" y="4127263"/>
            <a:ext cx="693683" cy="19969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6E807-590B-8143-8B92-DC45E321964E}"/>
              </a:ext>
            </a:extLst>
          </p:cNvPr>
          <p:cNvSpPr txBox="1"/>
          <p:nvPr/>
        </p:nvSpPr>
        <p:spPr>
          <a:xfrm>
            <a:off x="1060855" y="3358616"/>
            <a:ext cx="183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Manuscript Submission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3F03EC-3BCD-F940-84BD-7A901B4F7515}"/>
              </a:ext>
            </a:extLst>
          </p:cNvPr>
          <p:cNvSpPr txBox="1"/>
          <p:nvPr/>
        </p:nvSpPr>
        <p:spPr>
          <a:xfrm>
            <a:off x="8952074" y="3358616"/>
            <a:ext cx="15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Article Publication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1C3C3D-D001-5B4B-B98B-A6C75947B4E0}"/>
              </a:ext>
            </a:extLst>
          </p:cNvPr>
          <p:cNvSpPr txBox="1"/>
          <p:nvPr/>
        </p:nvSpPr>
        <p:spPr>
          <a:xfrm>
            <a:off x="9119850" y="6388698"/>
            <a:ext cx="15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 Publication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E5AAC6-660E-944D-85BA-0100D4FC10C6}"/>
              </a:ext>
            </a:extLst>
          </p:cNvPr>
          <p:cNvSpPr txBox="1"/>
          <p:nvPr/>
        </p:nvSpPr>
        <p:spPr>
          <a:xfrm>
            <a:off x="3239927" y="3358616"/>
            <a:ext cx="112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 Review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C5F64E-58EB-4D41-A418-37155E9E741A}"/>
              </a:ext>
            </a:extLst>
          </p:cNvPr>
          <p:cNvSpPr txBox="1"/>
          <p:nvPr/>
        </p:nvSpPr>
        <p:spPr>
          <a:xfrm>
            <a:off x="5116900" y="6388698"/>
            <a:ext cx="161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 Verification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4BC5C-E875-7843-A516-F1C18E06662C}"/>
              </a:ext>
            </a:extLst>
          </p:cNvPr>
          <p:cNvSpPr txBox="1"/>
          <p:nvPr/>
        </p:nvSpPr>
        <p:spPr>
          <a:xfrm>
            <a:off x="3065662" y="6388698"/>
            <a:ext cx="161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 Submission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7B4B7F-DF25-D34A-882A-52FD67133789}"/>
              </a:ext>
            </a:extLst>
          </p:cNvPr>
          <p:cNvSpPr txBox="1"/>
          <p:nvPr/>
        </p:nvSpPr>
        <p:spPr>
          <a:xfrm>
            <a:off x="6925239" y="6405695"/>
            <a:ext cx="161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 Acceptance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B0DA9-C8F8-814E-95C2-220E699C46EB}"/>
              </a:ext>
            </a:extLst>
          </p:cNvPr>
          <p:cNvSpPr txBox="1"/>
          <p:nvPr/>
        </p:nvSpPr>
        <p:spPr>
          <a:xfrm>
            <a:off x="6771131" y="3358616"/>
            <a:ext cx="156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Article Acceptance</a:t>
            </a:r>
          </a:p>
        </p:txBody>
      </p:sp>
      <p:pic>
        <p:nvPicPr>
          <p:cNvPr id="28" name="Graphic 27" descr="Jail">
            <a:extLst>
              <a:ext uri="{FF2B5EF4-FFF2-40B4-BE49-F238E27FC236}">
                <a16:creationId xmlns:a16="http://schemas.microsoft.com/office/drawing/2014/main" id="{B96DE4CE-7FC8-DF46-AFAC-9BC71767A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3573" y="3769676"/>
            <a:ext cx="1547299" cy="154729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025FBB4-A5D9-0144-9093-A3364396E94D}"/>
              </a:ext>
            </a:extLst>
          </p:cNvPr>
          <p:cNvSpPr/>
          <p:nvPr/>
        </p:nvSpPr>
        <p:spPr>
          <a:xfrm>
            <a:off x="1222428" y="2116491"/>
            <a:ext cx="9662198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spc="5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Thu-Mai Christian, Assistant Director for Archives</a:t>
            </a:r>
          </a:p>
          <a:p>
            <a:pPr>
              <a:spcAft>
                <a:spcPts val="300"/>
              </a:spcAft>
            </a:pPr>
            <a:r>
              <a:rPr lang="en-US" sz="2000" spc="5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Odum Institute for Research in Social Science, University of North Carolina at Chapel Hill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6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59CCE-0CC3-4A42-A2BE-E4CB9256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668" y="621379"/>
            <a:ext cx="1076279" cy="1049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CF89F-1B9A-7A42-A8B0-EEEBF2FF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3" y="600649"/>
            <a:ext cx="1124607" cy="1046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95DB0F-44A6-1F49-8074-2D13583E4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180" y="2011837"/>
            <a:ext cx="1124607" cy="135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F427C-4A80-664B-B2BC-DB051B1C5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69" y="2136757"/>
            <a:ext cx="1076279" cy="1114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793D8-DFE3-C944-AD9E-CB0489F02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455" y="2186474"/>
            <a:ext cx="869528" cy="106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0A705-1BF5-1A46-82D6-9DFFCC4D5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447" y="638032"/>
            <a:ext cx="853543" cy="1064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9DBDD-D433-2D45-95DE-E934A3D21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4168" y="626392"/>
            <a:ext cx="1076279" cy="109112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D890DB-E4E8-894B-B1E0-61793AFB4143}"/>
              </a:ext>
            </a:extLst>
          </p:cNvPr>
          <p:cNvSpPr/>
          <p:nvPr/>
        </p:nvSpPr>
        <p:spPr>
          <a:xfrm>
            <a:off x="2575459" y="1044153"/>
            <a:ext cx="693683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15AE6B-0B2F-164E-A017-157FE75AA615}"/>
              </a:ext>
            </a:extLst>
          </p:cNvPr>
          <p:cNvSpPr/>
          <p:nvPr/>
        </p:nvSpPr>
        <p:spPr>
          <a:xfrm rot="5400000">
            <a:off x="3690604" y="1735766"/>
            <a:ext cx="365760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BBBA9B5-E806-794C-9D8A-3683355B9B39}"/>
              </a:ext>
            </a:extLst>
          </p:cNvPr>
          <p:cNvSpPr/>
          <p:nvPr/>
        </p:nvSpPr>
        <p:spPr>
          <a:xfrm>
            <a:off x="4540985" y="2519142"/>
            <a:ext cx="693683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296A360-8207-EC4A-ACEA-8313E32E67DE}"/>
              </a:ext>
            </a:extLst>
          </p:cNvPr>
          <p:cNvSpPr/>
          <p:nvPr/>
        </p:nvSpPr>
        <p:spPr>
          <a:xfrm>
            <a:off x="6464475" y="2519142"/>
            <a:ext cx="693683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B1B9CDE-F08F-4F45-A7E1-BFABBFF474F2}"/>
              </a:ext>
            </a:extLst>
          </p:cNvPr>
          <p:cNvSpPr/>
          <p:nvPr/>
        </p:nvSpPr>
        <p:spPr>
          <a:xfrm rot="16200000" flipV="1">
            <a:off x="7498581" y="1826020"/>
            <a:ext cx="468958" cy="1996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1FDFBD-8623-924B-B8D7-7F1F9A086529}"/>
              </a:ext>
            </a:extLst>
          </p:cNvPr>
          <p:cNvSpPr/>
          <p:nvPr/>
        </p:nvSpPr>
        <p:spPr>
          <a:xfrm>
            <a:off x="8382922" y="2519142"/>
            <a:ext cx="693683" cy="19969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982D977-BE4E-8443-BF26-BD30A5348682}"/>
              </a:ext>
            </a:extLst>
          </p:cNvPr>
          <p:cNvSpPr/>
          <p:nvPr/>
        </p:nvSpPr>
        <p:spPr>
          <a:xfrm>
            <a:off x="8400252" y="1070548"/>
            <a:ext cx="693683" cy="19969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B8480-9F8D-6540-86A4-2F4D7A04780A}"/>
              </a:ext>
            </a:extLst>
          </p:cNvPr>
          <p:cNvSpPr txBox="1"/>
          <p:nvPr/>
        </p:nvSpPr>
        <p:spPr>
          <a:xfrm>
            <a:off x="1060855" y="301901"/>
            <a:ext cx="183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Manuscript Submission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8BA5E-FA23-2144-B893-3DF01898B0A9}"/>
              </a:ext>
            </a:extLst>
          </p:cNvPr>
          <p:cNvSpPr txBox="1"/>
          <p:nvPr/>
        </p:nvSpPr>
        <p:spPr>
          <a:xfrm>
            <a:off x="8952074" y="301901"/>
            <a:ext cx="15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Article Publication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DA8DE-8AAA-1246-8281-65576FFE8F10}"/>
              </a:ext>
            </a:extLst>
          </p:cNvPr>
          <p:cNvSpPr txBox="1"/>
          <p:nvPr/>
        </p:nvSpPr>
        <p:spPr>
          <a:xfrm>
            <a:off x="9119850" y="3331983"/>
            <a:ext cx="15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 Publication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DDC14-7107-4B4A-B988-2B66E76C1FE6}"/>
              </a:ext>
            </a:extLst>
          </p:cNvPr>
          <p:cNvSpPr txBox="1"/>
          <p:nvPr/>
        </p:nvSpPr>
        <p:spPr>
          <a:xfrm>
            <a:off x="3239927" y="301901"/>
            <a:ext cx="112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 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D6EE3-51BB-504D-9ADA-87714A86F3BF}"/>
              </a:ext>
            </a:extLst>
          </p:cNvPr>
          <p:cNvSpPr txBox="1"/>
          <p:nvPr/>
        </p:nvSpPr>
        <p:spPr>
          <a:xfrm>
            <a:off x="3065662" y="3331983"/>
            <a:ext cx="161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 Submission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AEC1B-41AF-9D49-891A-793387BF9703}"/>
              </a:ext>
            </a:extLst>
          </p:cNvPr>
          <p:cNvSpPr txBox="1"/>
          <p:nvPr/>
        </p:nvSpPr>
        <p:spPr>
          <a:xfrm>
            <a:off x="6925239" y="3348980"/>
            <a:ext cx="161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 Acceptance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07EEC-270A-CD43-8CEC-66928503573E}"/>
              </a:ext>
            </a:extLst>
          </p:cNvPr>
          <p:cNvSpPr txBox="1"/>
          <p:nvPr/>
        </p:nvSpPr>
        <p:spPr>
          <a:xfrm>
            <a:off x="6771131" y="301901"/>
            <a:ext cx="156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Article Acceptance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F3160A-57A9-1F47-9120-E4C2745FB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020" y="2225239"/>
            <a:ext cx="802907" cy="1005840"/>
          </a:xfrm>
          <a:prstGeom prst="rect">
            <a:avLst/>
          </a:prstGeom>
        </p:spPr>
      </p:pic>
      <p:pic>
        <p:nvPicPr>
          <p:cNvPr id="28" name="Graphic 27" descr="Lock">
            <a:extLst>
              <a:ext uri="{FF2B5EF4-FFF2-40B4-BE49-F238E27FC236}">
                <a16:creationId xmlns:a16="http://schemas.microsoft.com/office/drawing/2014/main" id="{79A9E4B5-198A-694C-A2F3-ACA494A2B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2850" y="2794002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6E3F7BC-6C2C-C040-82A6-6B54F16AE925}"/>
              </a:ext>
            </a:extLst>
          </p:cNvPr>
          <p:cNvGrpSpPr/>
          <p:nvPr/>
        </p:nvGrpSpPr>
        <p:grpSpPr>
          <a:xfrm>
            <a:off x="3899" y="4103681"/>
            <a:ext cx="12040054" cy="830997"/>
            <a:chOff x="3899" y="4103681"/>
            <a:chExt cx="12040054" cy="830997"/>
          </a:xfrm>
          <a:solidFill>
            <a:schemeClr val="tx2"/>
          </a:solidFill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416C33B5-411C-084A-8C80-07FF534018AD}"/>
                </a:ext>
              </a:extLst>
            </p:cNvPr>
            <p:cNvSpPr/>
            <p:nvPr/>
          </p:nvSpPr>
          <p:spPr>
            <a:xfrm>
              <a:off x="3899" y="4226003"/>
              <a:ext cx="1645920" cy="586352"/>
            </a:xfrm>
            <a:prstGeom prst="rightArrow">
              <a:avLst>
                <a:gd name="adj1" fmla="val 50000"/>
                <a:gd name="adj2" fmla="val 745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395D0-E282-E646-90A7-82AB9DE53622}"/>
                </a:ext>
              </a:extLst>
            </p:cNvPr>
            <p:cNvSpPr txBox="1"/>
            <p:nvPr/>
          </p:nvSpPr>
          <p:spPr>
            <a:xfrm>
              <a:off x="1728334" y="4103681"/>
              <a:ext cx="103156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Author requests permission from data producer to allow verification team access for verification purposes only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7F84010-FE70-374B-B41D-45841EA19A71}"/>
              </a:ext>
            </a:extLst>
          </p:cNvPr>
          <p:cNvGrpSpPr/>
          <p:nvPr/>
        </p:nvGrpSpPr>
        <p:grpSpPr>
          <a:xfrm>
            <a:off x="0" y="5006567"/>
            <a:ext cx="12043953" cy="830997"/>
            <a:chOff x="0" y="5026163"/>
            <a:chExt cx="12043953" cy="830997"/>
          </a:xfrm>
          <a:solidFill>
            <a:schemeClr val="tx2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66F866-147E-BF4B-8048-3246348143CC}"/>
                </a:ext>
              </a:extLst>
            </p:cNvPr>
            <p:cNvSpPr txBox="1"/>
            <p:nvPr/>
          </p:nvSpPr>
          <p:spPr>
            <a:xfrm>
              <a:off x="1728334" y="5026163"/>
              <a:ext cx="103156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Verification team follows protocols to obtain access for verification purposes only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13E293FD-3B9E-5349-9472-F973A1E46A9B}"/>
                </a:ext>
              </a:extLst>
            </p:cNvPr>
            <p:cNvSpPr/>
            <p:nvPr/>
          </p:nvSpPr>
          <p:spPr>
            <a:xfrm>
              <a:off x="0" y="5148485"/>
              <a:ext cx="1645920" cy="586352"/>
            </a:xfrm>
            <a:prstGeom prst="rightArrow">
              <a:avLst>
                <a:gd name="adj1" fmla="val 50000"/>
                <a:gd name="adj2" fmla="val 745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E89D7-E917-A344-BCC4-9B87C33034E3}"/>
              </a:ext>
            </a:extLst>
          </p:cNvPr>
          <p:cNvGrpSpPr/>
          <p:nvPr/>
        </p:nvGrpSpPr>
        <p:grpSpPr>
          <a:xfrm>
            <a:off x="0" y="5909454"/>
            <a:ext cx="12043953" cy="830997"/>
            <a:chOff x="0" y="5909454"/>
            <a:chExt cx="12043953" cy="830997"/>
          </a:xfrm>
          <a:solidFill>
            <a:schemeClr val="tx2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CA888-54DD-FC46-A7BA-61BDFCDF325B}"/>
                </a:ext>
              </a:extLst>
            </p:cNvPr>
            <p:cNvSpPr txBox="1"/>
            <p:nvPr/>
          </p:nvSpPr>
          <p:spPr>
            <a:xfrm>
              <a:off x="1728334" y="5909454"/>
              <a:ext cx="103156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Editor grants (rare) exception to data verification policy due to sensitive data restrictions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E3EE7A3B-C20C-F94B-8716-D77A43A812CA}"/>
                </a:ext>
              </a:extLst>
            </p:cNvPr>
            <p:cNvSpPr/>
            <p:nvPr/>
          </p:nvSpPr>
          <p:spPr>
            <a:xfrm>
              <a:off x="0" y="6031776"/>
              <a:ext cx="1645920" cy="586352"/>
            </a:xfrm>
            <a:prstGeom prst="rightArrow">
              <a:avLst>
                <a:gd name="adj1" fmla="val 50000"/>
                <a:gd name="adj2" fmla="val 745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DF3AF8-2179-F641-AB9E-4636D7BC3908}"/>
              </a:ext>
            </a:extLst>
          </p:cNvPr>
          <p:cNvCxnSpPr>
            <a:cxnSpLocks/>
          </p:cNvCxnSpPr>
          <p:nvPr/>
        </p:nvCxnSpPr>
        <p:spPr>
          <a:xfrm>
            <a:off x="0" y="3892731"/>
            <a:ext cx="12192000" cy="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0B5AAF7-D396-7046-AFF8-057BE47355DC}"/>
              </a:ext>
            </a:extLst>
          </p:cNvPr>
          <p:cNvSpPr/>
          <p:nvPr/>
        </p:nvSpPr>
        <p:spPr>
          <a:xfrm>
            <a:off x="9105594" y="1925868"/>
            <a:ext cx="1775765" cy="178253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518E85-0315-5E40-80B5-4D6DF3C2E5EB}"/>
              </a:ext>
            </a:extLst>
          </p:cNvPr>
          <p:cNvSpPr/>
          <p:nvPr/>
        </p:nvSpPr>
        <p:spPr>
          <a:xfrm>
            <a:off x="8277324" y="2376060"/>
            <a:ext cx="842526" cy="46558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790EBB-45BC-0644-8DCB-D19DC144990D}"/>
              </a:ext>
            </a:extLst>
          </p:cNvPr>
          <p:cNvSpPr/>
          <p:nvPr/>
        </p:nvSpPr>
        <p:spPr>
          <a:xfrm>
            <a:off x="2922429" y="1647158"/>
            <a:ext cx="1546063" cy="171562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BFE336-B68D-5940-A745-5AAA89D00973}"/>
              </a:ext>
            </a:extLst>
          </p:cNvPr>
          <p:cNvSpPr/>
          <p:nvPr/>
        </p:nvSpPr>
        <p:spPr>
          <a:xfrm>
            <a:off x="4462089" y="2446320"/>
            <a:ext cx="842526" cy="46558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E28B5-C714-1049-B6D0-3FBE5694B414}"/>
              </a:ext>
            </a:extLst>
          </p:cNvPr>
          <p:cNvSpPr/>
          <p:nvPr/>
        </p:nvSpPr>
        <p:spPr>
          <a:xfrm>
            <a:off x="3130805" y="3356249"/>
            <a:ext cx="1665675" cy="352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C44E29-A700-D445-8424-F1BFA49A818E}"/>
              </a:ext>
            </a:extLst>
          </p:cNvPr>
          <p:cNvGrpSpPr/>
          <p:nvPr/>
        </p:nvGrpSpPr>
        <p:grpSpPr>
          <a:xfrm>
            <a:off x="0" y="558436"/>
            <a:ext cx="12043953" cy="586352"/>
            <a:chOff x="0" y="6031776"/>
            <a:chExt cx="12043953" cy="586352"/>
          </a:xfrm>
          <a:solidFill>
            <a:schemeClr val="tx2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76696D-0EAF-F84D-A05D-8E8A097D2A58}"/>
                </a:ext>
              </a:extLst>
            </p:cNvPr>
            <p:cNvSpPr txBox="1"/>
            <p:nvPr/>
          </p:nvSpPr>
          <p:spPr>
            <a:xfrm>
              <a:off x="1728334" y="6063343"/>
              <a:ext cx="103156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b="1" dirty="0" err="1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ImPACT</a:t>
              </a:r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:  Infrastructure for Privacy-Assured </a:t>
              </a:r>
              <a:r>
                <a:rPr lang="en-US" sz="28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CompuTations</a:t>
              </a:r>
              <a:endPara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CA39BD61-B75F-BD43-89C9-8C6E95C03828}"/>
                </a:ext>
              </a:extLst>
            </p:cNvPr>
            <p:cNvSpPr/>
            <p:nvPr/>
          </p:nvSpPr>
          <p:spPr>
            <a:xfrm>
              <a:off x="0" y="6031776"/>
              <a:ext cx="1645920" cy="586352"/>
            </a:xfrm>
            <a:prstGeom prst="rightArrow">
              <a:avLst>
                <a:gd name="adj1" fmla="val 50000"/>
                <a:gd name="adj2" fmla="val 745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40FFBF-E9F5-3C40-A0F8-D30B46E8F75B}"/>
              </a:ext>
            </a:extLst>
          </p:cNvPr>
          <p:cNvGrpSpPr/>
          <p:nvPr/>
        </p:nvGrpSpPr>
        <p:grpSpPr>
          <a:xfrm>
            <a:off x="1841860" y="1310778"/>
            <a:ext cx="9405259" cy="933839"/>
            <a:chOff x="1841860" y="1611227"/>
            <a:chExt cx="9405259" cy="9338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68595D-2942-5743-B975-FB4461236B2B}"/>
                </a:ext>
              </a:extLst>
            </p:cNvPr>
            <p:cNvSpPr txBox="1"/>
            <p:nvPr/>
          </p:nvSpPr>
          <p:spPr>
            <a:xfrm>
              <a:off x="1841860" y="1611227"/>
              <a:ext cx="9405259" cy="9338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0D6F53EC-E049-2A4A-93D1-90C67085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044" y="1679690"/>
              <a:ext cx="796911" cy="7969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5FC6F-D6E8-E544-9534-8B9E97B729E2}"/>
                </a:ext>
              </a:extLst>
            </p:cNvPr>
            <p:cNvSpPr txBox="1"/>
            <p:nvPr/>
          </p:nvSpPr>
          <p:spPr>
            <a:xfrm>
              <a:off x="2847702" y="1667033"/>
              <a:ext cx="82426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Decouple data and metadata to enable discovery of sensitive data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71AE83-2A06-0E49-93AF-6BD6CEEBC84E}"/>
              </a:ext>
            </a:extLst>
          </p:cNvPr>
          <p:cNvGrpSpPr/>
          <p:nvPr/>
        </p:nvGrpSpPr>
        <p:grpSpPr>
          <a:xfrm>
            <a:off x="1841861" y="2402933"/>
            <a:ext cx="9405259" cy="933839"/>
            <a:chOff x="1841861" y="2633080"/>
            <a:chExt cx="9405259" cy="9338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A6DC5A-6B9B-E541-B89F-C3D286BF6CF4}"/>
                </a:ext>
              </a:extLst>
            </p:cNvPr>
            <p:cNvSpPr txBox="1"/>
            <p:nvPr/>
          </p:nvSpPr>
          <p:spPr>
            <a:xfrm>
              <a:off x="1841861" y="2633080"/>
              <a:ext cx="9405259" cy="9338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84F3F8-F3CA-084F-A42B-F95898BE3D0D}"/>
                </a:ext>
              </a:extLst>
            </p:cNvPr>
            <p:cNvSpPr txBox="1"/>
            <p:nvPr/>
          </p:nvSpPr>
          <p:spPr>
            <a:xfrm>
              <a:off x="2847702" y="2680535"/>
              <a:ext cx="82426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Maintain autonomy of data owners to control access to sensitive data</a:t>
              </a:r>
            </a:p>
          </p:txBody>
        </p:sp>
        <p:pic>
          <p:nvPicPr>
            <p:cNvPr id="9" name="Graphic 8" descr="Lock">
              <a:extLst>
                <a:ext uri="{FF2B5EF4-FFF2-40B4-BE49-F238E27FC236}">
                  <a16:creationId xmlns:a16="http://schemas.microsoft.com/office/drawing/2014/main" id="{5892E286-6ABE-5949-B5B3-CD7ED5A0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3301" y="2650283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916FE5-CA69-C545-BDB0-5A5F893C5E89}"/>
              </a:ext>
            </a:extLst>
          </p:cNvPr>
          <p:cNvGrpSpPr/>
          <p:nvPr/>
        </p:nvGrpSpPr>
        <p:grpSpPr>
          <a:xfrm>
            <a:off x="1841861" y="3495088"/>
            <a:ext cx="9405259" cy="933839"/>
            <a:chOff x="1841861" y="3654933"/>
            <a:chExt cx="9405259" cy="9338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2AB291-7BD6-7249-A010-4C2600256A85}"/>
                </a:ext>
              </a:extLst>
            </p:cNvPr>
            <p:cNvSpPr txBox="1"/>
            <p:nvPr/>
          </p:nvSpPr>
          <p:spPr>
            <a:xfrm>
              <a:off x="1841861" y="3654933"/>
              <a:ext cx="9405259" cy="9338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576ED2-78FD-3F43-9DFF-81988EBDD28A}"/>
                </a:ext>
              </a:extLst>
            </p:cNvPr>
            <p:cNvSpPr txBox="1"/>
            <p:nvPr/>
          </p:nvSpPr>
          <p:spPr>
            <a:xfrm>
              <a:off x="2847702" y="3708963"/>
              <a:ext cx="8399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Abstract and automate the access negotiation process to incorporate a broad range of DUA options</a:t>
              </a:r>
            </a:p>
          </p:txBody>
        </p:sp>
        <p:pic>
          <p:nvPicPr>
            <p:cNvPr id="11" name="Graphic 10" descr="Handshake">
              <a:extLst>
                <a:ext uri="{FF2B5EF4-FFF2-40B4-BE49-F238E27FC236}">
                  <a16:creationId xmlns:a16="http://schemas.microsoft.com/office/drawing/2014/main" id="{9036004C-42C2-EF4B-AE31-37611CAD9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46326" y="3666424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C410B-950B-4145-8F8E-A78CAF96D1EA}"/>
              </a:ext>
            </a:extLst>
          </p:cNvPr>
          <p:cNvGrpSpPr/>
          <p:nvPr/>
        </p:nvGrpSpPr>
        <p:grpSpPr>
          <a:xfrm>
            <a:off x="1841860" y="4606484"/>
            <a:ext cx="9405259" cy="933839"/>
            <a:chOff x="1841860" y="4676786"/>
            <a:chExt cx="9405259" cy="93383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4E7CD7-75F7-7A42-BCCF-163AE381587A}"/>
                </a:ext>
              </a:extLst>
            </p:cNvPr>
            <p:cNvSpPr txBox="1"/>
            <p:nvPr/>
          </p:nvSpPr>
          <p:spPr>
            <a:xfrm>
              <a:off x="1841860" y="4676786"/>
              <a:ext cx="9405259" cy="9338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9EFC53-1D39-9D42-A9C5-8F8AE3D5C8D0}"/>
                </a:ext>
              </a:extLst>
            </p:cNvPr>
            <p:cNvSpPr txBox="1"/>
            <p:nvPr/>
          </p:nvSpPr>
          <p:spPr>
            <a:xfrm>
              <a:off x="2847700" y="4927321"/>
              <a:ext cx="739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Automate compliance checks</a:t>
              </a:r>
            </a:p>
          </p:txBody>
        </p:sp>
        <p:pic>
          <p:nvPicPr>
            <p:cNvPr id="13" name="Graphic 12" descr="Clipboard Checked">
              <a:extLst>
                <a:ext uri="{FF2B5EF4-FFF2-40B4-BE49-F238E27FC236}">
                  <a16:creationId xmlns:a16="http://schemas.microsoft.com/office/drawing/2014/main" id="{85F6D03D-F567-FC4C-B2D2-8157CF9F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3300" y="4683671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EDC4F4-A6A5-2C4A-A9A6-616C531D181A}"/>
              </a:ext>
            </a:extLst>
          </p:cNvPr>
          <p:cNvGrpSpPr/>
          <p:nvPr/>
        </p:nvGrpSpPr>
        <p:grpSpPr>
          <a:xfrm>
            <a:off x="1841860" y="5698641"/>
            <a:ext cx="9405259" cy="933839"/>
            <a:chOff x="1841860" y="5698641"/>
            <a:chExt cx="9405259" cy="9338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AF34C8-EF10-9745-B4B0-5058DFE41DC5}"/>
                </a:ext>
              </a:extLst>
            </p:cNvPr>
            <p:cNvSpPr txBox="1"/>
            <p:nvPr/>
          </p:nvSpPr>
          <p:spPr>
            <a:xfrm>
              <a:off x="1841860" y="5698641"/>
              <a:ext cx="9405259" cy="9338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9B2B54-D1DE-6A44-902E-C880DDE1079A}"/>
                </a:ext>
              </a:extLst>
            </p:cNvPr>
            <p:cNvSpPr txBox="1"/>
            <p:nvPr/>
          </p:nvSpPr>
          <p:spPr>
            <a:xfrm>
              <a:off x="2847701" y="5744206"/>
              <a:ext cx="8242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Enable standing up repeatable policy compliant analytics environments for computing on data</a:t>
              </a:r>
            </a:p>
          </p:txBody>
        </p:sp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6F4C7F7B-4CA9-6D4D-9624-E84E70F10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46326" y="5716048"/>
              <a:ext cx="914400" cy="9144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823D7DC5-C2B1-9E48-8F07-FB188F2F22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005" y="3253951"/>
            <a:ext cx="802907" cy="1005840"/>
          </a:xfrm>
          <a:prstGeom prst="rect">
            <a:avLst/>
          </a:prstGeom>
        </p:spPr>
      </p:pic>
      <p:pic>
        <p:nvPicPr>
          <p:cNvPr id="36" name="Graphic 35" descr="Lock">
            <a:extLst>
              <a:ext uri="{FF2B5EF4-FFF2-40B4-BE49-F238E27FC236}">
                <a16:creationId xmlns:a16="http://schemas.microsoft.com/office/drawing/2014/main" id="{9485DFC3-9A63-D347-A569-444DF28C20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5835" y="3822714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943A7-6980-A345-BA40-D52508D6726D}"/>
              </a:ext>
            </a:extLst>
          </p:cNvPr>
          <p:cNvCxnSpPr>
            <a:cxnSpLocks/>
          </p:cNvCxnSpPr>
          <p:nvPr/>
        </p:nvCxnSpPr>
        <p:spPr>
          <a:xfrm flipV="1">
            <a:off x="1554480" y="1310779"/>
            <a:ext cx="0" cy="5319669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6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Condensed</vt:lpstr>
      <vt:lpstr>Roboto Medium</vt:lpstr>
      <vt:lpstr>Office Theme</vt:lpstr>
      <vt:lpstr>From Logical to Technological Approaches to Verifying Sensitive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Logical to Technological Approaches to Verifying Sensitive Data</dc:title>
  <dc:creator>thumai</dc:creator>
  <cp:lastModifiedBy>Diana Kapiszewski</cp:lastModifiedBy>
  <cp:revision>14</cp:revision>
  <dcterms:created xsi:type="dcterms:W3CDTF">2020-11-20T13:39:48Z</dcterms:created>
  <dcterms:modified xsi:type="dcterms:W3CDTF">2020-11-20T15:36:44Z</dcterms:modified>
</cp:coreProperties>
</file>