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5" r:id="rId1"/>
  </p:sldMasterIdLst>
  <p:notesMasterIdLst>
    <p:notesMasterId r:id="rId26"/>
  </p:notesMasterIdLst>
  <p:handoutMasterIdLst>
    <p:handoutMasterId r:id="rId27"/>
  </p:handoutMasterIdLst>
  <p:sldIdLst>
    <p:sldId id="521" r:id="rId2"/>
    <p:sldId id="522" r:id="rId3"/>
    <p:sldId id="532" r:id="rId4"/>
    <p:sldId id="257" r:id="rId5"/>
    <p:sldId id="258" r:id="rId6"/>
    <p:sldId id="545" r:id="rId7"/>
    <p:sldId id="261" r:id="rId8"/>
    <p:sldId id="259" r:id="rId9"/>
    <p:sldId id="548" r:id="rId10"/>
    <p:sldId id="546" r:id="rId11"/>
    <p:sldId id="260" r:id="rId12"/>
    <p:sldId id="550" r:id="rId13"/>
    <p:sldId id="528" r:id="rId14"/>
    <p:sldId id="529" r:id="rId15"/>
    <p:sldId id="530" r:id="rId16"/>
    <p:sldId id="552" r:id="rId17"/>
    <p:sldId id="541" r:id="rId18"/>
    <p:sldId id="544" r:id="rId19"/>
    <p:sldId id="538" r:id="rId20"/>
    <p:sldId id="539" r:id="rId21"/>
    <p:sldId id="540" r:id="rId22"/>
    <p:sldId id="551" r:id="rId23"/>
    <p:sldId id="547" r:id="rId24"/>
    <p:sldId id="553" r:id="rId25"/>
  </p:sldIdLst>
  <p:sldSz cx="9144000" cy="6858000" type="screen4x3"/>
  <p:notesSz cx="6797675" cy="9926638"/>
  <p:embeddedFontLst>
    <p:embeddedFont>
      <p:font typeface="Antonia H2" panose="020B0604020202020204" charset="0"/>
      <p:regular r:id="rId28"/>
      <p:italic r:id="rId29"/>
    </p:embeddedFont>
    <p:embeddedFont>
      <p:font typeface="Antonia H2 Medium" panose="020B0604020202020204" charset="0"/>
      <p:regular r:id="rId30"/>
      <p:italic r:id="rId31"/>
    </p:embeddedFont>
    <p:embeddedFont>
      <p:font typeface="Calibri" panose="020F0502020204030204" pitchFamily="34"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5E"/>
    <a:srgbClr val="B5BD00"/>
    <a:srgbClr val="C8CED2"/>
    <a:srgbClr val="898989"/>
    <a:srgbClr val="00A9CE"/>
    <a:srgbClr val="5B6770"/>
    <a:srgbClr val="43B02A"/>
    <a:srgbClr val="78BE20"/>
    <a:srgbClr val="5EAFA6"/>
    <a:srgbClr val="1DF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8" autoAdjust="0"/>
    <p:restoredTop sz="95256" autoAdjust="0"/>
  </p:normalViewPr>
  <p:slideViewPr>
    <p:cSldViewPr>
      <p:cViewPr varScale="1">
        <p:scale>
          <a:sx n="115" d="100"/>
          <a:sy n="115" d="100"/>
        </p:scale>
        <p:origin x="1834"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8" d="100"/>
          <a:sy n="58" d="100"/>
        </p:scale>
        <p:origin x="325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F076F3-B85C-4E72-829A-7BF8F68C57B3}" type="doc">
      <dgm:prSet loTypeId="urn:microsoft.com/office/officeart/2005/8/layout/venn1" loCatId="relationship" qsTypeId="urn:microsoft.com/office/officeart/2005/8/quickstyle/simple1" qsCatId="simple" csTypeId="urn:microsoft.com/office/officeart/2005/8/colors/accent1_2" csCatId="accent1" phldr="1"/>
      <dgm:spPr/>
    </dgm:pt>
    <dgm:pt modelId="{D4B1AF05-565C-4E7E-92B6-68C1F2DCC188}">
      <dgm:prSet phldrT="[Text]"/>
      <dgm:spPr/>
      <dgm:t>
        <a:bodyPr/>
        <a:lstStyle/>
        <a:p>
          <a:r>
            <a:rPr lang="en-US" dirty="0"/>
            <a:t>Data under constraint</a:t>
          </a:r>
        </a:p>
      </dgm:t>
    </dgm:pt>
    <dgm:pt modelId="{081C5135-F668-40F6-8E4A-C3CDFB66A54F}" type="parTrans" cxnId="{4D5D00DA-C754-4B4B-8EBE-6733E460EEC1}">
      <dgm:prSet/>
      <dgm:spPr/>
      <dgm:t>
        <a:bodyPr/>
        <a:lstStyle/>
        <a:p>
          <a:endParaRPr lang="en-US"/>
        </a:p>
      </dgm:t>
    </dgm:pt>
    <dgm:pt modelId="{EE11C890-3019-473E-A2F8-026F778E2EFA}" type="sibTrans" cxnId="{4D5D00DA-C754-4B4B-8EBE-6733E460EEC1}">
      <dgm:prSet/>
      <dgm:spPr/>
      <dgm:t>
        <a:bodyPr/>
        <a:lstStyle/>
        <a:p>
          <a:endParaRPr lang="en-US"/>
        </a:p>
      </dgm:t>
    </dgm:pt>
    <dgm:pt modelId="{62E287F1-D229-45B5-96C2-85CB279C7737}">
      <dgm:prSet phldrT="[Text]"/>
      <dgm:spPr/>
      <dgm:t>
        <a:bodyPr/>
        <a:lstStyle/>
        <a:p>
          <a:r>
            <a:rPr lang="en-US" dirty="0"/>
            <a:t>Data access and production transparency requirements</a:t>
          </a:r>
        </a:p>
      </dgm:t>
    </dgm:pt>
    <dgm:pt modelId="{A9F0090B-3193-40C6-AF8A-C4FC63CF1473}" type="parTrans" cxnId="{2C783F1A-955E-4890-B22F-CA0926763A65}">
      <dgm:prSet/>
      <dgm:spPr/>
      <dgm:t>
        <a:bodyPr/>
        <a:lstStyle/>
        <a:p>
          <a:endParaRPr lang="en-US"/>
        </a:p>
      </dgm:t>
    </dgm:pt>
    <dgm:pt modelId="{A0FBE201-BAD6-47E0-8B75-377991FA3B00}" type="sibTrans" cxnId="{2C783F1A-955E-4890-B22F-CA0926763A65}">
      <dgm:prSet/>
      <dgm:spPr/>
      <dgm:t>
        <a:bodyPr/>
        <a:lstStyle/>
        <a:p>
          <a:endParaRPr lang="en-US"/>
        </a:p>
      </dgm:t>
    </dgm:pt>
    <dgm:pt modelId="{F74D85EF-5517-437D-83ED-22B8C209E78C}" type="pres">
      <dgm:prSet presAssocID="{8DF076F3-B85C-4E72-829A-7BF8F68C57B3}" presName="compositeShape" presStyleCnt="0">
        <dgm:presLayoutVars>
          <dgm:chMax val="7"/>
          <dgm:dir/>
          <dgm:resizeHandles val="exact"/>
        </dgm:presLayoutVars>
      </dgm:prSet>
      <dgm:spPr/>
    </dgm:pt>
    <dgm:pt modelId="{EB3935A4-8539-4264-8CD4-24556DE06460}" type="pres">
      <dgm:prSet presAssocID="{D4B1AF05-565C-4E7E-92B6-68C1F2DCC188}" presName="circ1" presStyleLbl="vennNode1" presStyleIdx="0" presStyleCnt="2"/>
      <dgm:spPr/>
    </dgm:pt>
    <dgm:pt modelId="{7FD66B6A-CE63-4F23-8761-A065D9B40362}" type="pres">
      <dgm:prSet presAssocID="{D4B1AF05-565C-4E7E-92B6-68C1F2DCC188}" presName="circ1Tx" presStyleLbl="revTx" presStyleIdx="0" presStyleCnt="0">
        <dgm:presLayoutVars>
          <dgm:chMax val="0"/>
          <dgm:chPref val="0"/>
          <dgm:bulletEnabled val="1"/>
        </dgm:presLayoutVars>
      </dgm:prSet>
      <dgm:spPr/>
    </dgm:pt>
    <dgm:pt modelId="{6E59F6FC-C346-4621-BDDC-AAE71F727F64}" type="pres">
      <dgm:prSet presAssocID="{62E287F1-D229-45B5-96C2-85CB279C7737}" presName="circ2" presStyleLbl="vennNode1" presStyleIdx="1" presStyleCnt="2"/>
      <dgm:spPr/>
    </dgm:pt>
    <dgm:pt modelId="{AD254502-14CD-4CF2-B53C-B06B0A661AE0}" type="pres">
      <dgm:prSet presAssocID="{62E287F1-D229-45B5-96C2-85CB279C7737}" presName="circ2Tx" presStyleLbl="revTx" presStyleIdx="0" presStyleCnt="0">
        <dgm:presLayoutVars>
          <dgm:chMax val="0"/>
          <dgm:chPref val="0"/>
          <dgm:bulletEnabled val="1"/>
        </dgm:presLayoutVars>
      </dgm:prSet>
      <dgm:spPr/>
    </dgm:pt>
  </dgm:ptLst>
  <dgm:cxnLst>
    <dgm:cxn modelId="{2C783F1A-955E-4890-B22F-CA0926763A65}" srcId="{8DF076F3-B85C-4E72-829A-7BF8F68C57B3}" destId="{62E287F1-D229-45B5-96C2-85CB279C7737}" srcOrd="1" destOrd="0" parTransId="{A9F0090B-3193-40C6-AF8A-C4FC63CF1473}" sibTransId="{A0FBE201-BAD6-47E0-8B75-377991FA3B00}"/>
    <dgm:cxn modelId="{41A4E840-68F9-4D80-B131-5BEB7028A20D}" type="presOf" srcId="{D4B1AF05-565C-4E7E-92B6-68C1F2DCC188}" destId="{EB3935A4-8539-4264-8CD4-24556DE06460}" srcOrd="0" destOrd="0" presId="urn:microsoft.com/office/officeart/2005/8/layout/venn1"/>
    <dgm:cxn modelId="{2653ECAC-9119-4AFA-9324-1A527AFE483B}" type="presOf" srcId="{D4B1AF05-565C-4E7E-92B6-68C1F2DCC188}" destId="{7FD66B6A-CE63-4F23-8761-A065D9B40362}" srcOrd="1" destOrd="0" presId="urn:microsoft.com/office/officeart/2005/8/layout/venn1"/>
    <dgm:cxn modelId="{030DA9BD-1882-48A9-B07C-56CE2AF0BA71}" type="presOf" srcId="{62E287F1-D229-45B5-96C2-85CB279C7737}" destId="{6E59F6FC-C346-4621-BDDC-AAE71F727F64}" srcOrd="0" destOrd="0" presId="urn:microsoft.com/office/officeart/2005/8/layout/venn1"/>
    <dgm:cxn modelId="{4D5D00DA-C754-4B4B-8EBE-6733E460EEC1}" srcId="{8DF076F3-B85C-4E72-829A-7BF8F68C57B3}" destId="{D4B1AF05-565C-4E7E-92B6-68C1F2DCC188}" srcOrd="0" destOrd="0" parTransId="{081C5135-F668-40F6-8E4A-C3CDFB66A54F}" sibTransId="{EE11C890-3019-473E-A2F8-026F778E2EFA}"/>
    <dgm:cxn modelId="{461516F6-7B5E-4E8D-8CBA-E154ED883400}" type="presOf" srcId="{62E287F1-D229-45B5-96C2-85CB279C7737}" destId="{AD254502-14CD-4CF2-B53C-B06B0A661AE0}" srcOrd="1" destOrd="0" presId="urn:microsoft.com/office/officeart/2005/8/layout/venn1"/>
    <dgm:cxn modelId="{0A7AC5FB-DCE0-478C-860E-4810171FF40A}" type="presOf" srcId="{8DF076F3-B85C-4E72-829A-7BF8F68C57B3}" destId="{F74D85EF-5517-437D-83ED-22B8C209E78C}" srcOrd="0" destOrd="0" presId="urn:microsoft.com/office/officeart/2005/8/layout/venn1"/>
    <dgm:cxn modelId="{8D793C53-1EC9-4F17-9BD8-4CBE53D9A627}" type="presParOf" srcId="{F74D85EF-5517-437D-83ED-22B8C209E78C}" destId="{EB3935A4-8539-4264-8CD4-24556DE06460}" srcOrd="0" destOrd="0" presId="urn:microsoft.com/office/officeart/2005/8/layout/venn1"/>
    <dgm:cxn modelId="{5CBD2FB3-B32E-412C-AD0C-165EC9426176}" type="presParOf" srcId="{F74D85EF-5517-437D-83ED-22B8C209E78C}" destId="{7FD66B6A-CE63-4F23-8761-A065D9B40362}" srcOrd="1" destOrd="0" presId="urn:microsoft.com/office/officeart/2005/8/layout/venn1"/>
    <dgm:cxn modelId="{FFE7E99F-0E1A-4EB9-AFCB-32A8B3ABF6C1}" type="presParOf" srcId="{F74D85EF-5517-437D-83ED-22B8C209E78C}" destId="{6E59F6FC-C346-4621-BDDC-AAE71F727F64}" srcOrd="2" destOrd="0" presId="urn:microsoft.com/office/officeart/2005/8/layout/venn1"/>
    <dgm:cxn modelId="{F27D344B-7844-4EFD-B136-382D02DB644F}" type="presParOf" srcId="{F74D85EF-5517-437D-83ED-22B8C209E78C}" destId="{AD254502-14CD-4CF2-B53C-B06B0A661AE0}"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935A4-8539-4264-8CD4-24556DE06460}">
      <dsp:nvSpPr>
        <dsp:cNvPr id="0" name=""/>
        <dsp:cNvSpPr/>
      </dsp:nvSpPr>
      <dsp:spPr>
        <a:xfrm>
          <a:off x="1310786" y="8368"/>
          <a:ext cx="3059838" cy="30598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Data under constraint</a:t>
          </a:r>
        </a:p>
      </dsp:txBody>
      <dsp:txXfrm>
        <a:off x="1738061" y="369189"/>
        <a:ext cx="1764231" cy="2338197"/>
      </dsp:txXfrm>
    </dsp:sp>
    <dsp:sp modelId="{6E59F6FC-C346-4621-BDDC-AAE71F727F64}">
      <dsp:nvSpPr>
        <dsp:cNvPr id="0" name=""/>
        <dsp:cNvSpPr/>
      </dsp:nvSpPr>
      <dsp:spPr>
        <a:xfrm>
          <a:off x="3516075" y="8368"/>
          <a:ext cx="3059838" cy="30598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Data access and production transparency requirements</a:t>
          </a:r>
        </a:p>
      </dsp:txBody>
      <dsp:txXfrm>
        <a:off x="4384407" y="369189"/>
        <a:ext cx="1764231" cy="233819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175" cy="49565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956" y="0"/>
            <a:ext cx="2946175" cy="495653"/>
          </a:xfrm>
          <a:prstGeom prst="rect">
            <a:avLst/>
          </a:prstGeom>
        </p:spPr>
        <p:txBody>
          <a:bodyPr vert="horz" lIns="91440" tIns="45720" rIns="91440" bIns="45720" rtlCol="0"/>
          <a:lstStyle>
            <a:lvl1pPr algn="r">
              <a:defRPr sz="1200"/>
            </a:lvl1pPr>
          </a:lstStyle>
          <a:p>
            <a:fld id="{048D877E-765F-4885-B83A-BD4DE0077CA6}" type="datetimeFigureOut">
              <a:rPr lang="en-GB" smtClean="0"/>
              <a:t>20/11/2020</a:t>
            </a:fld>
            <a:endParaRPr lang="en-GB"/>
          </a:p>
        </p:txBody>
      </p:sp>
      <p:sp>
        <p:nvSpPr>
          <p:cNvPr id="4" name="Footer Placeholder 3"/>
          <p:cNvSpPr>
            <a:spLocks noGrp="1"/>
          </p:cNvSpPr>
          <p:nvPr>
            <p:ph type="ftr" sz="quarter" idx="2"/>
          </p:nvPr>
        </p:nvSpPr>
        <p:spPr>
          <a:xfrm>
            <a:off x="0" y="9429288"/>
            <a:ext cx="2946175" cy="49565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956" y="9429288"/>
            <a:ext cx="2946175" cy="495653"/>
          </a:xfrm>
          <a:prstGeom prst="rect">
            <a:avLst/>
          </a:prstGeom>
        </p:spPr>
        <p:txBody>
          <a:bodyPr vert="horz" lIns="91440" tIns="45720" rIns="91440" bIns="45720" rtlCol="0" anchor="b"/>
          <a:lstStyle>
            <a:lvl1pPr algn="r">
              <a:defRPr sz="1200"/>
            </a:lvl1pPr>
          </a:lstStyle>
          <a:p>
            <a:fld id="{D160465A-6E78-4AC9-8CC8-11868BA7E727}" type="slidenum">
              <a:rPr lang="en-GB" smtClean="0"/>
              <a:t>‹#›</a:t>
            </a:fld>
            <a:endParaRPr lang="en-GB"/>
          </a:p>
        </p:txBody>
      </p:sp>
    </p:spTree>
    <p:extLst>
      <p:ext uri="{BB962C8B-B14F-4D97-AF65-F5344CB8AC3E}">
        <p14:creationId xmlns:p14="http://schemas.microsoft.com/office/powerpoint/2010/main" val="2437981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2958" tIns="46479" rIns="92958" bIns="46479" rtlCol="0"/>
          <a:lstStyle>
            <a:lvl1pPr algn="r">
              <a:defRPr sz="1200"/>
            </a:lvl1pPr>
          </a:lstStyle>
          <a:p>
            <a:fld id="{35ACF7D1-02EE-EF43-A191-0DC836674B2D}" type="datetimeFigureOut">
              <a:rPr lang="en-US" smtClean="0"/>
              <a:pPr/>
              <a:t>11/20/2020</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958" tIns="46479" rIns="92958" bIns="46479"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6332"/>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2958" tIns="46479" rIns="92958" bIns="46479" rtlCol="0" anchor="b"/>
          <a:lstStyle>
            <a:lvl1pPr algn="r">
              <a:defRPr sz="1200"/>
            </a:lvl1pPr>
          </a:lstStyle>
          <a:p>
            <a:fld id="{17066BFF-8581-5845-8FFF-CA3EBAB8A368}" type="slidenum">
              <a:rPr lang="en-US" smtClean="0"/>
              <a:pPr/>
              <a:t>‹#›</a:t>
            </a:fld>
            <a:endParaRPr lang="en-US" dirty="0"/>
          </a:p>
        </p:txBody>
      </p:sp>
    </p:spTree>
    <p:extLst>
      <p:ext uri="{BB962C8B-B14F-4D97-AF65-F5344CB8AC3E}">
        <p14:creationId xmlns:p14="http://schemas.microsoft.com/office/powerpoint/2010/main" val="36037547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domain repository</a:t>
            </a:r>
          </a:p>
          <a:p>
            <a:pPr marL="514350" indent="-342900">
              <a:buFont typeface="Wingdings" panose="05000000000000000000" pitchFamily="2" charset="2"/>
              <a:buChar char="§"/>
            </a:pPr>
            <a:r>
              <a:rPr lang="en-US" dirty="0"/>
              <a:t>Curation</a:t>
            </a:r>
          </a:p>
          <a:p>
            <a:pPr marL="514350" indent="-342900">
              <a:buFont typeface="Wingdings" panose="05000000000000000000" pitchFamily="2" charset="2"/>
              <a:buChar char="§"/>
            </a:pPr>
            <a:r>
              <a:rPr lang="en-US" dirty="0"/>
              <a:t>Users reference single, shared source</a:t>
            </a:r>
          </a:p>
          <a:p>
            <a:pPr marL="517922" indent="-342900">
              <a:buFont typeface="Wingdings" panose="05000000000000000000" pitchFamily="2" charset="2"/>
              <a:buChar char="§"/>
            </a:pPr>
            <a:r>
              <a:rPr lang="en-US" dirty="0"/>
              <a:t>Coherent versioning (avoids spawning multiple derivative replication datasets)</a:t>
            </a:r>
          </a:p>
          <a:p>
            <a:r>
              <a:rPr lang="en-US" dirty="0"/>
              <a:t>Advantages of local control (e.g. journal </a:t>
            </a:r>
            <a:r>
              <a:rPr lang="en-US" dirty="0" err="1"/>
              <a:t>Dataverse</a:t>
            </a:r>
            <a:r>
              <a:rPr lang="en-US" dirty="0"/>
              <a:t>)</a:t>
            </a:r>
          </a:p>
          <a:p>
            <a:pPr marL="517922" indent="-342900">
              <a:buFont typeface="Wingdings" panose="05000000000000000000" pitchFamily="2" charset="2"/>
              <a:buChar char="§"/>
            </a:pPr>
            <a:r>
              <a:rPr lang="en-US" dirty="0"/>
              <a:t>Ease of verification procedures</a:t>
            </a:r>
          </a:p>
          <a:p>
            <a:pPr marL="517922" indent="-342900">
              <a:buFont typeface="Wingdings" panose="05000000000000000000" pitchFamily="2" charset="2"/>
              <a:buChar char="§"/>
            </a:pPr>
            <a:r>
              <a:rPr lang="en-US" dirty="0"/>
              <a:t>Controls deaccessioning</a:t>
            </a:r>
          </a:p>
          <a:p>
            <a:r>
              <a:rPr lang="en-US" dirty="0"/>
              <a:t>Why not personal and project websites? </a:t>
            </a:r>
          </a:p>
          <a:p>
            <a:pPr marL="182880"/>
            <a:r>
              <a:rPr lang="en-US" dirty="0"/>
              <a:t>Personal webpages disappear (a lot)</a:t>
            </a:r>
          </a:p>
          <a:p>
            <a:pPr marL="182880"/>
            <a:r>
              <a:rPr lang="en-US" dirty="0"/>
              <a:t>Data are hard to find (No metadata, no harvesting/cataloging)</a:t>
            </a:r>
          </a:p>
          <a:p>
            <a:pPr marL="182880"/>
            <a:r>
              <a:rPr lang="en-US" dirty="0"/>
              <a:t>No integrity checks </a:t>
            </a:r>
          </a:p>
          <a:p>
            <a:pPr marL="182880"/>
            <a:r>
              <a:rPr lang="en-US" dirty="0"/>
              <a:t>You don’t know how robust the backup strategy is</a:t>
            </a:r>
          </a:p>
          <a:p>
            <a:pPr marL="182880"/>
            <a:r>
              <a:rPr lang="en-US" dirty="0"/>
              <a:t>No integration with linking services relying on permanent IDs</a:t>
            </a:r>
          </a:p>
          <a:p>
            <a:endParaRPr lang="en-US" dirty="0"/>
          </a:p>
        </p:txBody>
      </p:sp>
      <p:sp>
        <p:nvSpPr>
          <p:cNvPr id="4" name="Slide Number Placeholder 3"/>
          <p:cNvSpPr>
            <a:spLocks noGrp="1"/>
          </p:cNvSpPr>
          <p:nvPr>
            <p:ph type="sldNum" sz="quarter" idx="5"/>
          </p:nvPr>
        </p:nvSpPr>
        <p:spPr/>
        <p:txBody>
          <a:bodyPr/>
          <a:lstStyle/>
          <a:p>
            <a:fld id="{17066BFF-8581-5845-8FFF-CA3EBAB8A368}" type="slidenum">
              <a:rPr lang="en-US" smtClean="0"/>
              <a:pPr/>
              <a:t>9</a:t>
            </a:fld>
            <a:endParaRPr lang="en-US" dirty="0"/>
          </a:p>
        </p:txBody>
      </p:sp>
    </p:spTree>
    <p:extLst>
      <p:ext uri="{BB962C8B-B14F-4D97-AF65-F5344CB8AC3E}">
        <p14:creationId xmlns:p14="http://schemas.microsoft.com/office/powerpoint/2010/main" val="3921125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Graphic 4">
            <a:extLst>
              <a:ext uri="{FF2B5EF4-FFF2-40B4-BE49-F238E27FC236}">
                <a16:creationId xmlns:a16="http://schemas.microsoft.com/office/drawing/2014/main" id="{8127A45E-0AEE-4D0D-89D0-5D895B82FF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296" y="5517233"/>
            <a:ext cx="1818202" cy="1199753"/>
          </a:xfrm>
          <a:prstGeom prst="rect">
            <a:avLst/>
          </a:prstGeom>
        </p:spPr>
      </p:pic>
      <p:cxnSp>
        <p:nvCxnSpPr>
          <p:cNvPr id="7" name="Straight Connector 6">
            <a:extLst>
              <a:ext uri="{FF2B5EF4-FFF2-40B4-BE49-F238E27FC236}">
                <a16:creationId xmlns:a16="http://schemas.microsoft.com/office/drawing/2014/main" id="{EFC43537-7337-4245-B0CE-EF547C15BECD}"/>
              </a:ext>
            </a:extLst>
          </p:cNvPr>
          <p:cNvCxnSpPr/>
          <p:nvPr/>
        </p:nvCxnSpPr>
        <p:spPr>
          <a:xfrm>
            <a:off x="1143000" y="3573016"/>
            <a:ext cx="68580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682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65B88-7E7B-48FF-A29D-E34FA09A33AC}"/>
              </a:ext>
            </a:extLst>
          </p:cNvPr>
          <p:cNvSpPr/>
          <p:nvPr/>
        </p:nvSpPr>
        <p:spPr>
          <a:xfrm>
            <a:off x="0" y="0"/>
            <a:ext cx="9144000" cy="16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0" y="209550"/>
            <a:ext cx="7886700" cy="1059210"/>
          </a:xfrm>
        </p:spPr>
        <p:txBody>
          <a:bodyPr/>
          <a:lstStyle>
            <a:lvl1pPr>
              <a:defRPr>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415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F37C3C-2C94-433B-B411-0F15634D96FB}"/>
              </a:ext>
            </a:extLst>
          </p:cNvPr>
          <p:cNvSpPr/>
          <p:nvPr/>
        </p:nvSpPr>
        <p:spPr>
          <a:xfrm>
            <a:off x="7002270" y="0"/>
            <a:ext cx="214173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7002270" y="365125"/>
            <a:ext cx="1758552" cy="5811838"/>
          </a:xfrm>
        </p:spPr>
        <p:txBody>
          <a:bodyPr vert="eaVert"/>
          <a:lstStyle>
            <a:lvl1pPr>
              <a:defRPr>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806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Full image">
    <p:bg>
      <p:bgPr>
        <a:blipFill dpi="0" rotWithShape="1">
          <a:blip r:embed="rId2">
            <a:alphaModFix amt="19000"/>
            <a:lum/>
          </a:blip>
          <a:srcRect/>
          <a:stretch>
            <a:fillRect l="-32000" r="-32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0875" y="0"/>
            <a:ext cx="1380746" cy="1095392"/>
          </a:xfrm>
          <a:prstGeom prst="rect">
            <a:avLst/>
          </a:prstGeom>
        </p:spPr>
      </p:pic>
    </p:spTree>
    <p:extLst>
      <p:ext uri="{BB962C8B-B14F-4D97-AF65-F5344CB8AC3E}">
        <p14:creationId xmlns:p14="http://schemas.microsoft.com/office/powerpoint/2010/main" val="60785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3ECA43-59C7-4261-9C54-8B29504796D9}"/>
              </a:ext>
            </a:extLst>
          </p:cNvPr>
          <p:cNvSpPr/>
          <p:nvPr/>
        </p:nvSpPr>
        <p:spPr>
          <a:xfrm>
            <a:off x="0" y="0"/>
            <a:ext cx="9144000" cy="16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0" y="181328"/>
            <a:ext cx="7886700" cy="1087433"/>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882070"/>
            <a:ext cx="78867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974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4" name="Straight Connector 3">
            <a:extLst>
              <a:ext uri="{FF2B5EF4-FFF2-40B4-BE49-F238E27FC236}">
                <a16:creationId xmlns:a16="http://schemas.microsoft.com/office/drawing/2014/main" id="{A224E2F0-8F05-448B-9DEF-FB5E9A57CDC2}"/>
              </a:ext>
            </a:extLst>
          </p:cNvPr>
          <p:cNvCxnSpPr>
            <a:cxnSpLocks/>
          </p:cNvCxnSpPr>
          <p:nvPr/>
        </p:nvCxnSpPr>
        <p:spPr>
          <a:xfrm>
            <a:off x="623888" y="4562475"/>
            <a:ext cx="78867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1987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A99472-4D6A-42C3-B7DB-4D4391DD18B2}"/>
              </a:ext>
            </a:extLst>
          </p:cNvPr>
          <p:cNvSpPr/>
          <p:nvPr/>
        </p:nvSpPr>
        <p:spPr>
          <a:xfrm>
            <a:off x="0" y="0"/>
            <a:ext cx="9144000" cy="16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0" y="209550"/>
            <a:ext cx="7886700" cy="105921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89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3FC19D-D1BF-463D-B280-8DA2EFC84D6F}"/>
              </a:ext>
            </a:extLst>
          </p:cNvPr>
          <p:cNvSpPr/>
          <p:nvPr/>
        </p:nvSpPr>
        <p:spPr>
          <a:xfrm>
            <a:off x="0" y="0"/>
            <a:ext cx="9144000" cy="16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9841" y="196674"/>
            <a:ext cx="7886700" cy="1072087"/>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43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D370C8-7C43-4FCC-9CD2-82D80464F270}"/>
              </a:ext>
            </a:extLst>
          </p:cNvPr>
          <p:cNvSpPr/>
          <p:nvPr/>
        </p:nvSpPr>
        <p:spPr>
          <a:xfrm>
            <a:off x="0" y="0"/>
            <a:ext cx="9144000" cy="16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0" y="169024"/>
            <a:ext cx="7886700" cy="1099736"/>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58450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12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56656A-64A5-4D74-9D27-60BB16EEA980}"/>
              </a:ext>
            </a:extLst>
          </p:cNvPr>
          <p:cNvSpPr/>
          <p:nvPr/>
        </p:nvSpPr>
        <p:spPr>
          <a:xfrm>
            <a:off x="0" y="0"/>
            <a:ext cx="3887391" cy="16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9841" y="187326"/>
            <a:ext cx="2949178" cy="935037"/>
          </a:xfrm>
        </p:spPr>
        <p:txBody>
          <a:bodyPr anchor="b"/>
          <a:lstStyle>
            <a:lvl1pPr>
              <a:defRPr sz="24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1122362"/>
            <a:ext cx="4629150" cy="473868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09196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0162B4-D39B-485C-BD3A-FF716C7785F6}"/>
              </a:ext>
            </a:extLst>
          </p:cNvPr>
          <p:cNvSpPr/>
          <p:nvPr/>
        </p:nvSpPr>
        <p:spPr>
          <a:xfrm>
            <a:off x="0" y="0"/>
            <a:ext cx="3887391" cy="16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9841" y="93663"/>
            <a:ext cx="2949178" cy="935037"/>
          </a:xfrm>
        </p:spPr>
        <p:txBody>
          <a:bodyPr anchor="b"/>
          <a:lstStyle>
            <a:lvl1pPr>
              <a:defRPr sz="2400">
                <a:solidFill>
                  <a:schemeClr val="bg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3887391" y="1122362"/>
            <a:ext cx="4629150" cy="47386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59458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9562" y="365126"/>
            <a:ext cx="788578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705297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24" r:id="rId12"/>
  </p:sldLayoutIdLst>
  <p:txStyles>
    <p:titleStyle>
      <a:lvl1pPr algn="l" defTabSz="685800" rtl="0" eaLnBrk="1" latinLnBrk="0" hangingPunct="1">
        <a:lnSpc>
          <a:spcPct val="90000"/>
        </a:lnSpc>
        <a:spcBef>
          <a:spcPct val="0"/>
        </a:spcBef>
        <a:buNone/>
        <a:defRPr sz="3150" b="1" i="0" kern="1200" baseline="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x.doi.org/10.15779/Z38FG17"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dx.doi.org/10.15779/Z38FG17"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dx.doi.org/10.15779/Z38FG17" TargetMode="Externa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x.doi.org/10.15779/Z38FG17"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hyperlink" Target="http://dx.doi.org/10.15779/Z38FG17"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pjedi.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4842" y="1822696"/>
            <a:ext cx="5684183" cy="2902448"/>
          </a:xfrm>
        </p:spPr>
        <p:txBody>
          <a:bodyPr>
            <a:normAutofit fontScale="90000"/>
          </a:bodyPr>
          <a:lstStyle/>
          <a:p>
            <a:br>
              <a:rPr lang="en-US" b="0" dirty="0"/>
            </a:br>
            <a:r>
              <a:rPr lang="en-US" sz="3300" dirty="0"/>
              <a:t>As Open as Possible, As Closed as Necessary: Empowering Transparency in Publications Based on Sensitive Research Data</a:t>
            </a:r>
            <a:br>
              <a:rPr lang="en-US" sz="3300" dirty="0"/>
            </a:br>
            <a:br>
              <a:rPr lang="en-US" sz="3300" b="0" dirty="0"/>
            </a:br>
            <a:r>
              <a:rPr lang="en-US" sz="2025" b="0" dirty="0"/>
              <a:t>The fifth workshop in a series on "Developing and Implementing Data Policies: Conversations Between Journals and Data Repositories"</a:t>
            </a:r>
            <a:endParaRPr lang="en-US" sz="3000" dirty="0"/>
          </a:p>
        </p:txBody>
      </p:sp>
      <p:sp>
        <p:nvSpPr>
          <p:cNvPr id="4" name="Subtitle 2"/>
          <p:cNvSpPr txBox="1">
            <a:spLocks/>
          </p:cNvSpPr>
          <p:nvPr/>
        </p:nvSpPr>
        <p:spPr>
          <a:xfrm>
            <a:off x="1754841" y="4525947"/>
            <a:ext cx="5684183" cy="40411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5B7D3"/>
                </a:solidFill>
                <a:latin typeface="Trebuchet MS" panose="020B06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55B7D3"/>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55B7D3"/>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55B7D3"/>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55B7D3"/>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endParaRPr lang="en-US" sz="1800" dirty="0"/>
          </a:p>
        </p:txBody>
      </p:sp>
      <p:sp>
        <p:nvSpPr>
          <p:cNvPr id="5" name="Subtitle 2"/>
          <p:cNvSpPr txBox="1">
            <a:spLocks/>
          </p:cNvSpPr>
          <p:nvPr/>
        </p:nvSpPr>
        <p:spPr>
          <a:xfrm>
            <a:off x="1" y="5001031"/>
            <a:ext cx="9144000" cy="475544"/>
          </a:xfrm>
          <a:prstGeom prst="rect">
            <a:avLst/>
          </a:prstGeom>
        </p:spPr>
        <p:txBody>
          <a:bodyPr vert="horz" lIns="68580" tIns="34290" rIns="68580" bIns="3429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55B7D3"/>
                </a:solidFill>
                <a:latin typeface="Trebuchet MS" panose="020B06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55B7D3"/>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55B7D3"/>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55B7D3"/>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55B7D3"/>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sz="1800" dirty="0">
                <a:solidFill>
                  <a:schemeClr val="accent1"/>
                </a:solidFill>
                <a:latin typeface="+mn-lt"/>
              </a:rPr>
              <a:t>Colin Elman</a:t>
            </a:r>
            <a:br>
              <a:rPr lang="en-US" sz="1800" dirty="0">
                <a:solidFill>
                  <a:schemeClr val="accent1"/>
                </a:solidFill>
                <a:latin typeface="+mn-lt"/>
              </a:rPr>
            </a:br>
            <a:r>
              <a:rPr lang="en-US" sz="1800" dirty="0">
                <a:solidFill>
                  <a:schemeClr val="accent1"/>
                </a:solidFill>
                <a:latin typeface="+mn-lt"/>
              </a:rPr>
              <a:t>QDR, Syracuse University</a:t>
            </a:r>
          </a:p>
        </p:txBody>
      </p:sp>
    </p:spTree>
    <p:extLst>
      <p:ext uri="{BB962C8B-B14F-4D97-AF65-F5344CB8AC3E}">
        <p14:creationId xmlns:p14="http://schemas.microsoft.com/office/powerpoint/2010/main" val="341835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E383-40C3-4326-BE8A-3B23951CBA79}"/>
              </a:ext>
            </a:extLst>
          </p:cNvPr>
          <p:cNvSpPr>
            <a:spLocks noGrp="1"/>
          </p:cNvSpPr>
          <p:nvPr>
            <p:ph type="title"/>
          </p:nvPr>
        </p:nvSpPr>
        <p:spPr/>
        <p:txBody>
          <a:bodyPr/>
          <a:lstStyle/>
          <a:p>
            <a:r>
              <a:rPr lang="en-US" dirty="0"/>
              <a:t>Journal Data Policies</a:t>
            </a:r>
          </a:p>
        </p:txBody>
      </p:sp>
      <p:sp>
        <p:nvSpPr>
          <p:cNvPr id="3" name="Content Placeholder 2">
            <a:extLst>
              <a:ext uri="{FF2B5EF4-FFF2-40B4-BE49-F238E27FC236}">
                <a16:creationId xmlns:a16="http://schemas.microsoft.com/office/drawing/2014/main" id="{907A7451-A1DB-4914-B414-B22F081E077C}"/>
              </a:ext>
            </a:extLst>
          </p:cNvPr>
          <p:cNvSpPr>
            <a:spLocks noGrp="1"/>
          </p:cNvSpPr>
          <p:nvPr>
            <p:ph idx="1"/>
          </p:nvPr>
        </p:nvSpPr>
        <p:spPr>
          <a:xfrm>
            <a:off x="628650" y="1844824"/>
            <a:ext cx="7886700" cy="4351338"/>
          </a:xfrm>
        </p:spPr>
        <p:txBody>
          <a:bodyPr/>
          <a:lstStyle/>
          <a:p>
            <a:r>
              <a:rPr lang="en-US" dirty="0"/>
              <a:t>Require data access</a:t>
            </a:r>
          </a:p>
          <a:p>
            <a:r>
              <a:rPr lang="en-US" dirty="0"/>
              <a:t>Require authors to provide method-specific information relevant for type of research typically published in the journal. For example, evidence of preregistration of experimental designs, annotation for transparent inquiry (ATI) for qualitative research.</a:t>
            </a:r>
          </a:p>
          <a:p>
            <a:r>
              <a:rPr lang="en-US" dirty="0"/>
              <a:t>Have a pre-publication verification requirement (either internally or using third party verifiers) </a:t>
            </a:r>
          </a:p>
          <a:p>
            <a:r>
              <a:rPr lang="en-US" dirty="0"/>
              <a:t>Promote and publish open science badges for authors who provide access to data and materials</a:t>
            </a:r>
          </a:p>
          <a:p>
            <a:endParaRPr lang="en-US" dirty="0"/>
          </a:p>
        </p:txBody>
      </p:sp>
      <p:pic>
        <p:nvPicPr>
          <p:cNvPr id="8" name="Picture 7">
            <a:extLst>
              <a:ext uri="{FF2B5EF4-FFF2-40B4-BE49-F238E27FC236}">
                <a16:creationId xmlns:a16="http://schemas.microsoft.com/office/drawing/2014/main" id="{FEA01955-9DA8-451B-964E-95A24672BD19}"/>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211527" y="4990649"/>
            <a:ext cx="1368152" cy="1300048"/>
          </a:xfrm>
          <a:prstGeom prst="rect">
            <a:avLst/>
          </a:prstGeom>
          <a:noFill/>
          <a:ln>
            <a:noFill/>
          </a:ln>
        </p:spPr>
      </p:pic>
      <p:pic>
        <p:nvPicPr>
          <p:cNvPr id="9" name="Picture 8">
            <a:extLst>
              <a:ext uri="{FF2B5EF4-FFF2-40B4-BE49-F238E27FC236}">
                <a16:creationId xmlns:a16="http://schemas.microsoft.com/office/drawing/2014/main" id="{6E78A864-1C2F-48C5-A88E-68BC46A4BCF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3275856" y="4990649"/>
            <a:ext cx="1368152" cy="1300048"/>
          </a:xfrm>
          <a:prstGeom prst="rect">
            <a:avLst/>
          </a:prstGeom>
          <a:noFill/>
          <a:ln>
            <a:noFill/>
          </a:ln>
        </p:spPr>
      </p:pic>
    </p:spTree>
    <p:extLst>
      <p:ext uri="{BB962C8B-B14F-4D97-AF65-F5344CB8AC3E}">
        <p14:creationId xmlns:p14="http://schemas.microsoft.com/office/powerpoint/2010/main" val="317721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961A-6201-4B1B-9903-63170DC4073A}"/>
              </a:ext>
            </a:extLst>
          </p:cNvPr>
          <p:cNvSpPr>
            <a:spLocks noGrp="1"/>
          </p:cNvSpPr>
          <p:nvPr>
            <p:ph type="title"/>
          </p:nvPr>
        </p:nvSpPr>
        <p:spPr/>
        <p:txBody>
          <a:bodyPr>
            <a:normAutofit/>
          </a:bodyPr>
          <a:lstStyle/>
          <a:p>
            <a:r>
              <a:rPr lang="en-US" dirty="0"/>
              <a:t>Journals, research transparency, and sensitive data</a:t>
            </a:r>
          </a:p>
        </p:txBody>
      </p:sp>
      <p:sp>
        <p:nvSpPr>
          <p:cNvPr id="3" name="Content Placeholder 2">
            <a:extLst>
              <a:ext uri="{FF2B5EF4-FFF2-40B4-BE49-F238E27FC236}">
                <a16:creationId xmlns:a16="http://schemas.microsoft.com/office/drawing/2014/main" id="{67947275-41AC-470F-B4D7-3B39A49DBD2A}"/>
              </a:ext>
            </a:extLst>
          </p:cNvPr>
          <p:cNvSpPr>
            <a:spLocks noGrp="1"/>
          </p:cNvSpPr>
          <p:nvPr>
            <p:ph idx="1"/>
          </p:nvPr>
        </p:nvSpPr>
        <p:spPr>
          <a:xfrm>
            <a:off x="615728" y="1900006"/>
            <a:ext cx="7886700" cy="4752528"/>
          </a:xfrm>
        </p:spPr>
        <p:txBody>
          <a:bodyPr>
            <a:normAutofit/>
          </a:bodyPr>
          <a:lstStyle/>
          <a:p>
            <a:r>
              <a:rPr lang="en-US" dirty="0"/>
              <a:t>Journals should choose data policy that matches their respective research communities’ aspirations, as well as logistical feasibility and journal budget. </a:t>
            </a:r>
          </a:p>
          <a:p>
            <a:r>
              <a:rPr lang="en-US" dirty="0"/>
              <a:t>Policies often encourage or require authors to provide data access.</a:t>
            </a:r>
          </a:p>
          <a:p>
            <a:r>
              <a:rPr lang="en-US" dirty="0"/>
              <a:t>Journals developing and employing new capacities to consider whether and how to build data access into workflows.</a:t>
            </a:r>
          </a:p>
          <a:p>
            <a:r>
              <a:rPr lang="en-US" dirty="0"/>
              <a:t>Workshop today is about sensitive research data, and privacy protecting mechanisms that allow safe access. </a:t>
            </a:r>
          </a:p>
          <a:p>
            <a:r>
              <a:rPr lang="en-US" dirty="0"/>
              <a:t>Incremental to your current data policies. So how they interact will depend on what you are currently doing.   </a:t>
            </a:r>
          </a:p>
          <a:p>
            <a:endParaRPr lang="en-US" dirty="0"/>
          </a:p>
        </p:txBody>
      </p:sp>
    </p:spTree>
    <p:extLst>
      <p:ext uri="{BB962C8B-B14F-4D97-AF65-F5344CB8AC3E}">
        <p14:creationId xmlns:p14="http://schemas.microsoft.com/office/powerpoint/2010/main" val="191787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0831-3A22-4CFE-ABC0-BC2E30197E21}"/>
              </a:ext>
            </a:extLst>
          </p:cNvPr>
          <p:cNvSpPr>
            <a:spLocks noGrp="1"/>
          </p:cNvSpPr>
          <p:nvPr>
            <p:ph type="title"/>
          </p:nvPr>
        </p:nvSpPr>
        <p:spPr/>
        <p:txBody>
          <a:bodyPr/>
          <a:lstStyle/>
          <a:p>
            <a:r>
              <a:rPr lang="en-US" dirty="0"/>
              <a:t>“As open as possible”</a:t>
            </a:r>
          </a:p>
        </p:txBody>
      </p:sp>
      <p:sp>
        <p:nvSpPr>
          <p:cNvPr id="3" name="Content Placeholder 2">
            <a:extLst>
              <a:ext uri="{FF2B5EF4-FFF2-40B4-BE49-F238E27FC236}">
                <a16:creationId xmlns:a16="http://schemas.microsoft.com/office/drawing/2014/main" id="{40E72684-C657-487F-8ABA-2881958B7255}"/>
              </a:ext>
            </a:extLst>
          </p:cNvPr>
          <p:cNvSpPr>
            <a:spLocks noGrp="1"/>
          </p:cNvSpPr>
          <p:nvPr>
            <p:ph idx="1"/>
          </p:nvPr>
        </p:nvSpPr>
        <p:spPr>
          <a:xfrm>
            <a:off x="628650" y="1844824"/>
            <a:ext cx="7886700" cy="4392488"/>
          </a:xfrm>
        </p:spPr>
        <p:txBody>
          <a:bodyPr>
            <a:normAutofit lnSpcReduction="10000"/>
          </a:bodyPr>
          <a:lstStyle/>
          <a:p>
            <a:pPr marL="0" indent="0">
              <a:buNone/>
            </a:pPr>
            <a:r>
              <a:rPr lang="en-US" sz="1950" dirty="0"/>
              <a:t>Making research transparent involves: </a:t>
            </a:r>
          </a:p>
          <a:p>
            <a:r>
              <a:rPr lang="en-US" sz="1950" b="1" dirty="0"/>
              <a:t>Data access </a:t>
            </a:r>
          </a:p>
          <a:p>
            <a:pPr marL="625475"/>
            <a:r>
              <a:rPr lang="en-US" sz="1950" dirty="0"/>
              <a:t>What data were used, where are they, are they available?</a:t>
            </a:r>
          </a:p>
          <a:p>
            <a:pPr marL="625475"/>
            <a:r>
              <a:rPr lang="en-US" sz="1950" dirty="0"/>
              <a:t>If author generated their own data, they should provide access or say why they cannot. </a:t>
            </a:r>
          </a:p>
          <a:p>
            <a:r>
              <a:rPr lang="en-US" sz="1950" b="1" dirty="0"/>
              <a:t>Production transparency </a:t>
            </a:r>
          </a:p>
          <a:p>
            <a:pPr marL="625475"/>
            <a:r>
              <a:rPr lang="en-US" sz="1950" dirty="0"/>
              <a:t>If author collected and used their own data, how were they produced? </a:t>
            </a:r>
          </a:p>
          <a:p>
            <a:pPr marL="625475"/>
            <a:r>
              <a:rPr lang="en-US" sz="1950" dirty="0"/>
              <a:t>Requires providing documentation describing how the data were generated/collected</a:t>
            </a:r>
          </a:p>
          <a:p>
            <a:r>
              <a:rPr lang="en-US" sz="1950" b="1" dirty="0"/>
              <a:t>Analytic transparency</a:t>
            </a:r>
          </a:p>
          <a:p>
            <a:pPr marL="625475"/>
            <a:r>
              <a:rPr lang="en-US" sz="1950" dirty="0"/>
              <a:t>How were data analyzed to arrive at the conclusion? </a:t>
            </a:r>
          </a:p>
          <a:p>
            <a:pPr marL="625475"/>
            <a:r>
              <a:rPr lang="en-US" sz="1950" dirty="0"/>
              <a:t>How are the author’s evidence and claims are connected?</a:t>
            </a:r>
          </a:p>
        </p:txBody>
      </p:sp>
    </p:spTree>
    <p:extLst>
      <p:ext uri="{BB962C8B-B14F-4D97-AF65-F5344CB8AC3E}">
        <p14:creationId xmlns:p14="http://schemas.microsoft.com/office/powerpoint/2010/main" val="412939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1834-1D0A-498C-B19D-224425ED55E8}"/>
              </a:ext>
            </a:extLst>
          </p:cNvPr>
          <p:cNvSpPr>
            <a:spLocks noGrp="1"/>
          </p:cNvSpPr>
          <p:nvPr>
            <p:ph type="title"/>
          </p:nvPr>
        </p:nvSpPr>
        <p:spPr/>
        <p:txBody>
          <a:bodyPr/>
          <a:lstStyle/>
          <a:p>
            <a:r>
              <a:rPr lang="en-US" dirty="0"/>
              <a:t>“As closed as necessary”</a:t>
            </a:r>
          </a:p>
        </p:txBody>
      </p:sp>
      <p:sp>
        <p:nvSpPr>
          <p:cNvPr id="3" name="Content Placeholder 2">
            <a:extLst>
              <a:ext uri="{FF2B5EF4-FFF2-40B4-BE49-F238E27FC236}">
                <a16:creationId xmlns:a16="http://schemas.microsoft.com/office/drawing/2014/main" id="{E06E60E8-C047-4F82-84AC-C73099E4BFC5}"/>
              </a:ext>
            </a:extLst>
          </p:cNvPr>
          <p:cNvSpPr>
            <a:spLocks noGrp="1"/>
          </p:cNvSpPr>
          <p:nvPr>
            <p:ph idx="1"/>
          </p:nvPr>
        </p:nvSpPr>
        <p:spPr/>
        <p:txBody>
          <a:bodyPr>
            <a:normAutofit lnSpcReduction="10000"/>
          </a:bodyPr>
          <a:lstStyle/>
          <a:p>
            <a:r>
              <a:rPr lang="en-US" dirty="0"/>
              <a:t>Scholars have an ethical obligation to protect the people whom they involve in their research. Consequently, data generated through interaction with human participants should only be shared in ways to which those participants have actively “consented,” and that keep them from harm. </a:t>
            </a:r>
          </a:p>
          <a:p>
            <a:r>
              <a:rPr lang="en-US" dirty="0"/>
              <a:t>Providing access is challenging when data are sensitive, i.e., when unauthorized access could produce harm. Risk is a function of the severity of the harm to which unauthorized access could lead and the probability that such harm will occur. </a:t>
            </a:r>
          </a:p>
          <a:p>
            <a:r>
              <a:rPr lang="en-US" dirty="0"/>
              <a:t>Recognizing the sensitivity of research data, evaluating the risk that attends sharing those data, and taking appropriate steps to mitigate that risk, are all important parts of ethical research. Scholars’ obligation to protect human participants extends beyond the lifecycle of a research project, shaping the long-term preservation and potential re-use of data.</a:t>
            </a:r>
          </a:p>
        </p:txBody>
      </p:sp>
    </p:spTree>
    <p:extLst>
      <p:ext uri="{BB962C8B-B14F-4D97-AF65-F5344CB8AC3E}">
        <p14:creationId xmlns:p14="http://schemas.microsoft.com/office/powerpoint/2010/main" val="12390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0CB7-CE09-4C3C-8610-44F8985E880D}"/>
              </a:ext>
            </a:extLst>
          </p:cNvPr>
          <p:cNvSpPr>
            <a:spLocks noGrp="1"/>
          </p:cNvSpPr>
          <p:nvPr>
            <p:ph type="title"/>
          </p:nvPr>
        </p:nvSpPr>
        <p:spPr/>
        <p:txBody>
          <a:bodyPr/>
          <a:lstStyle/>
          <a:p>
            <a:r>
              <a:rPr lang="en-US" dirty="0"/>
              <a:t>Not “all or nothing”</a:t>
            </a:r>
          </a:p>
        </p:txBody>
      </p:sp>
      <p:sp>
        <p:nvSpPr>
          <p:cNvPr id="3" name="Content Placeholder 2">
            <a:extLst>
              <a:ext uri="{FF2B5EF4-FFF2-40B4-BE49-F238E27FC236}">
                <a16:creationId xmlns:a16="http://schemas.microsoft.com/office/drawing/2014/main" id="{F8B44BCE-A598-4F64-B560-1F4D2DF4084D}"/>
              </a:ext>
            </a:extLst>
          </p:cNvPr>
          <p:cNvSpPr>
            <a:spLocks noGrp="1"/>
          </p:cNvSpPr>
          <p:nvPr>
            <p:ph idx="1"/>
          </p:nvPr>
        </p:nvSpPr>
        <p:spPr/>
        <p:txBody>
          <a:bodyPr>
            <a:normAutofit/>
          </a:bodyPr>
          <a:lstStyle/>
          <a:p>
            <a:r>
              <a:rPr lang="en-US" sz="2400" dirty="0"/>
              <a:t>Not a simple dichotomy between data that can and cannot be shared. </a:t>
            </a:r>
          </a:p>
          <a:p>
            <a:r>
              <a:rPr lang="en-US" sz="2400" dirty="0"/>
              <a:t>Researchers have some agency in making choices that can render sensitive data more shareable.</a:t>
            </a:r>
          </a:p>
          <a:p>
            <a:r>
              <a:rPr lang="en-US" sz="2400" dirty="0"/>
              <a:t>Repositories provide infrastructure that can expand available choices, and empower researchers to satisfy ethical and legal constraints </a:t>
            </a:r>
            <a:r>
              <a:rPr lang="en-US" sz="2400" u="sng" dirty="0"/>
              <a:t>and</a:t>
            </a:r>
            <a:r>
              <a:rPr lang="en-US" sz="2400" dirty="0"/>
              <a:t> share their data. </a:t>
            </a:r>
          </a:p>
          <a:p>
            <a:pPr marL="0" indent="0">
              <a:buNone/>
            </a:pPr>
            <a:endParaRPr lang="en-US" sz="2400" dirty="0"/>
          </a:p>
        </p:txBody>
      </p:sp>
    </p:spTree>
    <p:extLst>
      <p:ext uri="{BB962C8B-B14F-4D97-AF65-F5344CB8AC3E}">
        <p14:creationId xmlns:p14="http://schemas.microsoft.com/office/powerpoint/2010/main" val="237169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6799-195A-481E-99ED-A9BFDCDA9221}"/>
              </a:ext>
            </a:extLst>
          </p:cNvPr>
          <p:cNvSpPr>
            <a:spLocks noGrp="1"/>
          </p:cNvSpPr>
          <p:nvPr>
            <p:ph type="title"/>
          </p:nvPr>
        </p:nvSpPr>
        <p:spPr/>
        <p:txBody>
          <a:bodyPr/>
          <a:lstStyle/>
          <a:p>
            <a:r>
              <a:rPr lang="en-US" dirty="0"/>
              <a:t>Expanding the middle ground</a:t>
            </a:r>
          </a:p>
        </p:txBody>
      </p:sp>
      <p:graphicFrame>
        <p:nvGraphicFramePr>
          <p:cNvPr id="4" name="Content Placeholder 3">
            <a:extLst>
              <a:ext uri="{FF2B5EF4-FFF2-40B4-BE49-F238E27FC236}">
                <a16:creationId xmlns:a16="http://schemas.microsoft.com/office/drawing/2014/main" id="{525A621F-47B8-4951-9128-C5459DCBBE12}"/>
              </a:ext>
            </a:extLst>
          </p:cNvPr>
          <p:cNvGraphicFramePr>
            <a:graphicFrameLocks noGrp="1"/>
          </p:cNvGraphicFramePr>
          <p:nvPr>
            <p:ph idx="1"/>
          </p:nvPr>
        </p:nvGraphicFramePr>
        <p:xfrm>
          <a:off x="628650" y="2413397"/>
          <a:ext cx="7886700" cy="3076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32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F2DD-BFA3-4C4B-A9CD-35857A8D7521}"/>
              </a:ext>
            </a:extLst>
          </p:cNvPr>
          <p:cNvSpPr>
            <a:spLocks noGrp="1"/>
          </p:cNvSpPr>
          <p:nvPr>
            <p:ph type="title"/>
          </p:nvPr>
        </p:nvSpPr>
        <p:spPr/>
        <p:txBody>
          <a:bodyPr/>
          <a:lstStyle/>
          <a:p>
            <a:r>
              <a:rPr lang="en-US" dirty="0"/>
              <a:t>Security and Privacy Controls </a:t>
            </a:r>
          </a:p>
        </p:txBody>
      </p:sp>
      <p:sp>
        <p:nvSpPr>
          <p:cNvPr id="3" name="Content Placeholder 2">
            <a:extLst>
              <a:ext uri="{FF2B5EF4-FFF2-40B4-BE49-F238E27FC236}">
                <a16:creationId xmlns:a16="http://schemas.microsoft.com/office/drawing/2014/main" id="{55EE18B0-3B84-49FD-BAE8-5295AFD98038}"/>
              </a:ext>
            </a:extLst>
          </p:cNvPr>
          <p:cNvSpPr>
            <a:spLocks noGrp="1"/>
          </p:cNvSpPr>
          <p:nvPr>
            <p:ph idx="1"/>
          </p:nvPr>
        </p:nvSpPr>
        <p:spPr/>
        <p:txBody>
          <a:bodyPr/>
          <a:lstStyle/>
          <a:p>
            <a:r>
              <a:rPr lang="en-US" dirty="0"/>
              <a:t>Security and privacy controls can be procedural, economic, legal, educational, and technical.</a:t>
            </a:r>
          </a:p>
          <a:p>
            <a:r>
              <a:rPr lang="en-US" dirty="0"/>
              <a:t>They restrict access to data or limit the potential for harm if access is permitted.</a:t>
            </a:r>
          </a:p>
          <a:p>
            <a:r>
              <a:rPr lang="en-US" dirty="0"/>
              <a:t>Examples include secure multiparty computation, differentially private statistics, aggregation, noise addition, the removal of direct and indirect identifiers, secure data enclaves, and data use agreements.</a:t>
            </a:r>
          </a:p>
          <a:p>
            <a:r>
              <a:rPr lang="en-US" dirty="0"/>
              <a:t>Stringency of protective measures will vary with level of risk.  </a:t>
            </a:r>
          </a:p>
        </p:txBody>
      </p:sp>
    </p:spTree>
    <p:extLst>
      <p:ext uri="{BB962C8B-B14F-4D97-AF65-F5344CB8AC3E}">
        <p14:creationId xmlns:p14="http://schemas.microsoft.com/office/powerpoint/2010/main" val="1731885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72D25-37DD-43FC-ABA3-3D1B4016A9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260648"/>
            <a:ext cx="6670215" cy="6336704"/>
          </a:xfrm>
          <a:prstGeom prst="rect">
            <a:avLst/>
          </a:prstGeom>
        </p:spPr>
      </p:pic>
      <p:sp>
        <p:nvSpPr>
          <p:cNvPr id="2" name="TextBox 1">
            <a:extLst>
              <a:ext uri="{FF2B5EF4-FFF2-40B4-BE49-F238E27FC236}">
                <a16:creationId xmlns:a16="http://schemas.microsoft.com/office/drawing/2014/main" id="{2191378A-643A-4EFA-A771-F9253D3F7309}"/>
              </a:ext>
            </a:extLst>
          </p:cNvPr>
          <p:cNvSpPr txBox="1"/>
          <p:nvPr/>
        </p:nvSpPr>
        <p:spPr>
          <a:xfrm>
            <a:off x="7002271" y="4671138"/>
            <a:ext cx="1850240" cy="901593"/>
          </a:xfrm>
          <a:prstGeom prst="rect">
            <a:avLst/>
          </a:prstGeom>
          <a:noFill/>
        </p:spPr>
        <p:txBody>
          <a:bodyPr wrap="square" rtlCol="0">
            <a:spAutoFit/>
          </a:bodyPr>
          <a:lstStyle/>
          <a:p>
            <a:pPr>
              <a:lnSpc>
                <a:spcPct val="107000"/>
              </a:lnSpc>
              <a:spcAft>
                <a:spcPts val="600"/>
              </a:spcAft>
            </a:pPr>
            <a:r>
              <a:rPr lang="en-US" sz="825" dirty="0">
                <a:latin typeface="Calibri" panose="020F0502020204030204" pitchFamily="34" charset="0"/>
                <a:ea typeface="Calibri" panose="020F0502020204030204" pitchFamily="34" charset="0"/>
                <a:cs typeface="Times New Roman" panose="02020603050405020304" pitchFamily="18" charset="0"/>
              </a:rPr>
              <a:t>Source: Altman, Micah, et. Al, 2015, Towards a Modern Approach to Privacy-Aware Government Data Releases. </a:t>
            </a:r>
            <a:r>
              <a:rPr lang="en-US" sz="825" i="1" dirty="0">
                <a:latin typeface="Calibri" panose="020F0502020204030204" pitchFamily="34" charset="0"/>
                <a:ea typeface="Calibri" panose="020F0502020204030204" pitchFamily="34" charset="0"/>
                <a:cs typeface="Times New Roman" panose="02020603050405020304" pitchFamily="18" charset="0"/>
              </a:rPr>
              <a:t>Berkeley Technology Law Journal </a:t>
            </a:r>
            <a:r>
              <a:rPr lang="en-US" sz="825"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http://dx.doi.org/10.15779/Z38FG17</a:t>
            </a:r>
            <a:r>
              <a:rPr lang="en-US" sz="825"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4487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5E97E0-4F97-42BF-9BFA-EE9E1F2DA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695" y="1214754"/>
            <a:ext cx="4946177" cy="4623600"/>
          </a:xfrm>
          <a:prstGeom prst="rect">
            <a:avLst/>
          </a:prstGeom>
        </p:spPr>
      </p:pic>
      <p:sp>
        <p:nvSpPr>
          <p:cNvPr id="9" name="TextBox 8">
            <a:extLst>
              <a:ext uri="{FF2B5EF4-FFF2-40B4-BE49-F238E27FC236}">
                <a16:creationId xmlns:a16="http://schemas.microsoft.com/office/drawing/2014/main" id="{B48E501E-F124-4E2E-856F-9302A7925EAE}"/>
              </a:ext>
            </a:extLst>
          </p:cNvPr>
          <p:cNvSpPr txBox="1"/>
          <p:nvPr/>
        </p:nvSpPr>
        <p:spPr>
          <a:xfrm>
            <a:off x="7002271" y="4671138"/>
            <a:ext cx="1850240" cy="901593"/>
          </a:xfrm>
          <a:prstGeom prst="rect">
            <a:avLst/>
          </a:prstGeom>
          <a:noFill/>
        </p:spPr>
        <p:txBody>
          <a:bodyPr wrap="square" rtlCol="0">
            <a:spAutoFit/>
          </a:bodyPr>
          <a:lstStyle/>
          <a:p>
            <a:pPr>
              <a:lnSpc>
                <a:spcPct val="107000"/>
              </a:lnSpc>
              <a:spcAft>
                <a:spcPts val="600"/>
              </a:spcAft>
            </a:pPr>
            <a:r>
              <a:rPr lang="en-US" sz="825" dirty="0">
                <a:latin typeface="Calibri" panose="020F0502020204030204" pitchFamily="34" charset="0"/>
                <a:ea typeface="Calibri" panose="020F0502020204030204" pitchFamily="34" charset="0"/>
                <a:cs typeface="Times New Roman" panose="02020603050405020304" pitchFamily="18" charset="0"/>
              </a:rPr>
              <a:t>Source: Altman, Micah, et. Al, 2015, Towards a Modern Approach to Privacy-Aware Government Data Releases. </a:t>
            </a:r>
            <a:r>
              <a:rPr lang="en-US" sz="825" i="1" dirty="0">
                <a:latin typeface="Calibri" panose="020F0502020204030204" pitchFamily="34" charset="0"/>
                <a:ea typeface="Calibri" panose="020F0502020204030204" pitchFamily="34" charset="0"/>
                <a:cs typeface="Times New Roman" panose="02020603050405020304" pitchFamily="18" charset="0"/>
              </a:rPr>
              <a:t>Berkeley Technology Law Journal </a:t>
            </a:r>
            <a:r>
              <a:rPr lang="en-US" sz="825"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http://dx.doi.org/10.15779/Z38FG17</a:t>
            </a:r>
            <a:r>
              <a:rPr lang="en-US" sz="825"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13790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ACCB07-91C6-4DAC-9456-F21AAE74B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3728" y="480575"/>
            <a:ext cx="3960440" cy="6223547"/>
          </a:xfrm>
          <a:prstGeom prst="rect">
            <a:avLst/>
          </a:prstGeom>
        </p:spPr>
      </p:pic>
      <p:sp>
        <p:nvSpPr>
          <p:cNvPr id="7" name="TextBox 6">
            <a:extLst>
              <a:ext uri="{FF2B5EF4-FFF2-40B4-BE49-F238E27FC236}">
                <a16:creationId xmlns:a16="http://schemas.microsoft.com/office/drawing/2014/main" id="{1BBFB13F-3C54-4389-96AA-B39BC326AB08}"/>
              </a:ext>
            </a:extLst>
          </p:cNvPr>
          <p:cNvSpPr txBox="1"/>
          <p:nvPr/>
        </p:nvSpPr>
        <p:spPr>
          <a:xfrm>
            <a:off x="2285411" y="3292267"/>
            <a:ext cx="4570821" cy="300082"/>
          </a:xfrm>
          <a:prstGeom prst="rect">
            <a:avLst/>
          </a:prstGeom>
          <a:noFill/>
        </p:spPr>
        <p:txBody>
          <a:bodyPr wrap="square">
            <a:spAutoFit/>
          </a:bodyPr>
          <a:lstStyle/>
          <a:p>
            <a:r>
              <a:rPr lang="en-US" sz="1350" dirty="0">
                <a:latin typeface="Calibri" panose="020F0502020204030204" pitchFamily="34" charset="0"/>
                <a:ea typeface="Calibri" panose="020F0502020204030204" pitchFamily="34" charset="0"/>
                <a:cs typeface="Times New Roman" panose="02020603050405020304" pitchFamily="18" charset="0"/>
              </a:rPr>
              <a:t>t</a:t>
            </a:r>
            <a:endParaRPr lang="en-US" sz="1350" dirty="0"/>
          </a:p>
        </p:txBody>
      </p:sp>
      <p:sp>
        <p:nvSpPr>
          <p:cNvPr id="11" name="TextBox 10">
            <a:extLst>
              <a:ext uri="{FF2B5EF4-FFF2-40B4-BE49-F238E27FC236}">
                <a16:creationId xmlns:a16="http://schemas.microsoft.com/office/drawing/2014/main" id="{1EE9E15A-30FC-4CE0-B6F1-33A086FAC308}"/>
              </a:ext>
            </a:extLst>
          </p:cNvPr>
          <p:cNvSpPr txBox="1"/>
          <p:nvPr/>
        </p:nvSpPr>
        <p:spPr>
          <a:xfrm>
            <a:off x="7002271" y="4671138"/>
            <a:ext cx="1850240" cy="901593"/>
          </a:xfrm>
          <a:prstGeom prst="rect">
            <a:avLst/>
          </a:prstGeom>
          <a:noFill/>
        </p:spPr>
        <p:txBody>
          <a:bodyPr wrap="square" rtlCol="0">
            <a:spAutoFit/>
          </a:bodyPr>
          <a:lstStyle/>
          <a:p>
            <a:pPr>
              <a:lnSpc>
                <a:spcPct val="107000"/>
              </a:lnSpc>
              <a:spcAft>
                <a:spcPts val="600"/>
              </a:spcAft>
            </a:pPr>
            <a:r>
              <a:rPr lang="en-US" sz="825" dirty="0">
                <a:latin typeface="Calibri" panose="020F0502020204030204" pitchFamily="34" charset="0"/>
                <a:ea typeface="Calibri" panose="020F0502020204030204" pitchFamily="34" charset="0"/>
                <a:cs typeface="Times New Roman" panose="02020603050405020304" pitchFamily="18" charset="0"/>
              </a:rPr>
              <a:t>Source: Altman, Micah, et. Al, 2015, Towards a Modern Approach to Privacy-Aware Government Data Releases. </a:t>
            </a:r>
            <a:r>
              <a:rPr lang="en-US" sz="825" i="1" dirty="0">
                <a:latin typeface="Calibri" panose="020F0502020204030204" pitchFamily="34" charset="0"/>
                <a:ea typeface="Calibri" panose="020F0502020204030204" pitchFamily="34" charset="0"/>
                <a:cs typeface="Times New Roman" panose="02020603050405020304" pitchFamily="18" charset="0"/>
              </a:rPr>
              <a:t>Berkeley Technology Law Journal </a:t>
            </a:r>
            <a:r>
              <a:rPr lang="en-US" sz="825"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http://dx.doi.org/10.15779/Z38FG17</a:t>
            </a:r>
            <a:r>
              <a:rPr lang="en-US" sz="825"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24415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0CC2-AB0D-437A-87EE-E7D0397E67C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433D777-204E-494C-AC4E-F43A7FC759B1}"/>
              </a:ext>
            </a:extLst>
          </p:cNvPr>
          <p:cNvSpPr>
            <a:spLocks noGrp="1"/>
          </p:cNvSpPr>
          <p:nvPr>
            <p:ph idx="1"/>
          </p:nvPr>
        </p:nvSpPr>
        <p:spPr>
          <a:xfrm>
            <a:off x="628650" y="1844824"/>
            <a:ext cx="7886700" cy="4676616"/>
          </a:xfrm>
        </p:spPr>
        <p:txBody>
          <a:bodyPr>
            <a:normAutofit fontScale="92500" lnSpcReduction="20000"/>
          </a:bodyPr>
          <a:lstStyle/>
          <a:p>
            <a:pPr marL="512763" marR="25400" indent="-342900" rtl="0">
              <a:lnSpc>
                <a:spcPct val="120000"/>
              </a:lnSpc>
              <a:spcBef>
                <a:spcPts val="0"/>
              </a:spcBef>
              <a:spcAft>
                <a:spcPts val="0"/>
              </a:spcAft>
            </a:pPr>
            <a:r>
              <a:rPr lang="en-US" sz="1800" b="1" i="0" u="none" strike="noStrike" dirty="0">
                <a:solidFill>
                  <a:srgbClr val="FF0000"/>
                </a:solidFill>
                <a:effectLst/>
                <a:cs typeface="Arial" panose="020B0604020202020204" pitchFamily="34" charset="0"/>
              </a:rPr>
              <a:t>11:05 - 11:30am: Welcome and Overview</a:t>
            </a:r>
            <a:endParaRPr lang="en-US" sz="1800" b="0" dirty="0">
              <a:solidFill>
                <a:srgbClr val="FF0000"/>
              </a:solidFill>
              <a:effectLst/>
              <a:cs typeface="Arial" panose="020B0604020202020204" pitchFamily="34" charset="0"/>
            </a:endParaRPr>
          </a:p>
          <a:p>
            <a:pPr marL="512763" marR="25400" indent="-342900" rtl="0">
              <a:lnSpc>
                <a:spcPct val="120000"/>
              </a:lnSpc>
              <a:spcBef>
                <a:spcPts val="0"/>
              </a:spcBef>
              <a:spcAft>
                <a:spcPts val="0"/>
              </a:spcAft>
              <a:buNone/>
            </a:pPr>
            <a:r>
              <a:rPr lang="en-US" sz="1800" b="1" i="0" u="none" strike="noStrike" dirty="0">
                <a:solidFill>
                  <a:srgbClr val="000000"/>
                </a:solidFill>
                <a:effectLst/>
                <a:cs typeface="Arial" panose="020B0604020202020204" pitchFamily="34" charset="0"/>
              </a:rPr>
              <a:t>   </a:t>
            </a:r>
            <a:endParaRPr lang="en-US" sz="1800" dirty="0">
              <a:cs typeface="Arial" panose="020B0604020202020204" pitchFamily="34" charset="0"/>
            </a:endParaRPr>
          </a:p>
          <a:p>
            <a:pPr marL="512763" marR="25400" indent="-342900" rtl="0">
              <a:lnSpc>
                <a:spcPct val="120000"/>
              </a:lnSpc>
              <a:spcBef>
                <a:spcPts val="0"/>
              </a:spcBef>
              <a:spcAft>
                <a:spcPts val="0"/>
              </a:spcAft>
            </a:pPr>
            <a:r>
              <a:rPr lang="en-US" sz="1800" b="1" i="0" u="none" strike="noStrike" dirty="0">
                <a:solidFill>
                  <a:srgbClr val="000000"/>
                </a:solidFill>
                <a:effectLst/>
                <a:cs typeface="Arial" panose="020B0604020202020204" pitchFamily="34" charset="0"/>
              </a:rPr>
              <a:t>11:30am - 12:15pm: Break-Out Session #1:</a:t>
            </a:r>
            <a:br>
              <a:rPr lang="en-US" sz="1800" b="1" i="0" u="none" strike="noStrike" dirty="0">
                <a:solidFill>
                  <a:srgbClr val="000000"/>
                </a:solidFill>
                <a:effectLst/>
                <a:cs typeface="Arial" panose="020B0604020202020204" pitchFamily="34" charset="0"/>
              </a:rPr>
            </a:br>
            <a:r>
              <a:rPr lang="en-US" sz="1800" b="1" i="0" u="none" strike="noStrike" dirty="0">
                <a:solidFill>
                  <a:srgbClr val="000000"/>
                </a:solidFill>
                <a:effectLst/>
                <a:cs typeface="Arial" panose="020B0604020202020204" pitchFamily="34" charset="0"/>
              </a:rPr>
              <a:t>Policies and Guidelines for Sensitive Research Data</a:t>
            </a:r>
          </a:p>
          <a:p>
            <a:pPr marL="512763" marR="25400" indent="-342900" rtl="0">
              <a:lnSpc>
                <a:spcPct val="120000"/>
              </a:lnSpc>
              <a:spcBef>
                <a:spcPts val="0"/>
              </a:spcBef>
              <a:spcAft>
                <a:spcPts val="0"/>
              </a:spcAft>
              <a:buNone/>
            </a:pPr>
            <a:endParaRPr lang="en-US" sz="1800" b="1" dirty="0">
              <a:solidFill>
                <a:srgbClr val="000000"/>
              </a:solidFill>
              <a:cs typeface="Arial" panose="020B0604020202020204" pitchFamily="34" charset="0"/>
            </a:endParaRPr>
          </a:p>
          <a:p>
            <a:pPr marL="512763" marR="25400" indent="-342900">
              <a:lnSpc>
                <a:spcPct val="120000"/>
              </a:lnSpc>
              <a:spcBef>
                <a:spcPts val="0"/>
              </a:spcBef>
            </a:pPr>
            <a:r>
              <a:rPr lang="en-US" sz="1800" b="1" dirty="0">
                <a:solidFill>
                  <a:srgbClr val="000000"/>
                </a:solidFill>
                <a:effectLst/>
                <a:cs typeface="Arial" panose="020B0604020202020204" pitchFamily="34" charset="0"/>
              </a:rPr>
              <a:t>12:15pm – 12.30pm break</a:t>
            </a:r>
          </a:p>
          <a:p>
            <a:pPr marL="512763" marR="25400" indent="-342900">
              <a:lnSpc>
                <a:spcPct val="120000"/>
              </a:lnSpc>
              <a:spcBef>
                <a:spcPts val="0"/>
              </a:spcBef>
            </a:pPr>
            <a:endParaRPr lang="en-US" sz="1800" b="0" dirty="0">
              <a:effectLst/>
              <a:cs typeface="Arial" panose="020B0604020202020204" pitchFamily="34" charset="0"/>
            </a:endParaRPr>
          </a:p>
          <a:p>
            <a:pPr marL="512763" marR="25400" indent="-342900" rtl="0">
              <a:lnSpc>
                <a:spcPct val="120000"/>
              </a:lnSpc>
              <a:spcBef>
                <a:spcPts val="0"/>
              </a:spcBef>
              <a:spcAft>
                <a:spcPts val="0"/>
              </a:spcAft>
            </a:pPr>
            <a:r>
              <a:rPr lang="en-US" sz="1800" b="1" i="0" u="none" strike="noStrike" dirty="0">
                <a:solidFill>
                  <a:srgbClr val="000000"/>
                </a:solidFill>
                <a:effectLst/>
                <a:cs typeface="Arial" panose="020B0604020202020204" pitchFamily="34" charset="0"/>
              </a:rPr>
              <a:t>12:30pm - 1:15pm</a:t>
            </a:r>
            <a:br>
              <a:rPr lang="en-US" sz="1800" b="1" i="0" u="none" strike="noStrike" dirty="0">
                <a:solidFill>
                  <a:srgbClr val="000000"/>
                </a:solidFill>
                <a:effectLst/>
                <a:cs typeface="Arial" panose="020B0604020202020204" pitchFamily="34" charset="0"/>
              </a:rPr>
            </a:br>
            <a:r>
              <a:rPr lang="en-US" sz="1800" b="1" i="0" u="none" strike="noStrike" dirty="0">
                <a:solidFill>
                  <a:srgbClr val="000000"/>
                </a:solidFill>
                <a:effectLst/>
                <a:cs typeface="Arial" panose="020B0604020202020204" pitchFamily="34" charset="0"/>
              </a:rPr>
              <a:t>Lightning Introductions to Mechanisms for Protecting SRD</a:t>
            </a:r>
          </a:p>
          <a:p>
            <a:pPr marL="512763" marR="25400" indent="-342900" rtl="0">
              <a:lnSpc>
                <a:spcPct val="120000"/>
              </a:lnSpc>
              <a:spcBef>
                <a:spcPts val="0"/>
              </a:spcBef>
              <a:spcAft>
                <a:spcPts val="0"/>
              </a:spcAft>
              <a:buNone/>
            </a:pPr>
            <a:endParaRPr lang="en-US" sz="1800" b="1" dirty="0">
              <a:solidFill>
                <a:srgbClr val="000000"/>
              </a:solidFill>
              <a:cs typeface="Arial" panose="020B0604020202020204" pitchFamily="34" charset="0"/>
            </a:endParaRPr>
          </a:p>
          <a:p>
            <a:pPr marL="512763" marR="25400" indent="-342900">
              <a:lnSpc>
                <a:spcPct val="120000"/>
              </a:lnSpc>
              <a:spcBef>
                <a:spcPts val="0"/>
              </a:spcBef>
            </a:pPr>
            <a:r>
              <a:rPr lang="en-US" sz="1800" b="1" i="0" u="none" strike="noStrike" dirty="0">
                <a:solidFill>
                  <a:srgbClr val="000000"/>
                </a:solidFill>
                <a:effectLst/>
                <a:cs typeface="Arial" panose="020B0604020202020204" pitchFamily="34" charset="0"/>
              </a:rPr>
              <a:t>1.15pm – 2.00pm Break-Out Session #2: </a:t>
            </a:r>
            <a:r>
              <a:rPr lang="en-US" sz="1800" b="1" dirty="0">
                <a:solidFill>
                  <a:srgbClr val="000000"/>
                </a:solidFill>
                <a:cs typeface="Arial" panose="020B0604020202020204" pitchFamily="34" charset="0"/>
              </a:rPr>
              <a:t>Costs and Logistics of Incorporating SRD</a:t>
            </a:r>
          </a:p>
          <a:p>
            <a:pPr marL="512763" marR="25400" indent="-342900">
              <a:lnSpc>
                <a:spcPct val="120000"/>
              </a:lnSpc>
              <a:spcBef>
                <a:spcPts val="0"/>
              </a:spcBef>
            </a:pPr>
            <a:endParaRPr lang="en-US" sz="1800" b="1" dirty="0">
              <a:solidFill>
                <a:srgbClr val="000000"/>
              </a:solidFill>
              <a:cs typeface="Arial" panose="020B0604020202020204" pitchFamily="34" charset="0"/>
            </a:endParaRPr>
          </a:p>
          <a:p>
            <a:pPr marL="512763" marR="25400" indent="-342900">
              <a:lnSpc>
                <a:spcPct val="120000"/>
              </a:lnSpc>
              <a:spcBef>
                <a:spcPts val="0"/>
              </a:spcBef>
            </a:pPr>
            <a:r>
              <a:rPr lang="en-US" sz="1800" b="1" dirty="0">
                <a:solidFill>
                  <a:srgbClr val="000000"/>
                </a:solidFill>
                <a:effectLst/>
                <a:cs typeface="Arial" panose="020B0604020202020204" pitchFamily="34" charset="0"/>
              </a:rPr>
              <a:t>2:00pm – 2.15pm break</a:t>
            </a:r>
          </a:p>
          <a:p>
            <a:pPr marL="512763" marR="25400" indent="-342900">
              <a:lnSpc>
                <a:spcPct val="120000"/>
              </a:lnSpc>
              <a:spcBef>
                <a:spcPts val="0"/>
              </a:spcBef>
            </a:pPr>
            <a:endParaRPr lang="en-US" sz="1800" b="1" dirty="0">
              <a:solidFill>
                <a:srgbClr val="000000"/>
              </a:solidFill>
              <a:cs typeface="Arial" panose="020B0604020202020204" pitchFamily="34" charset="0"/>
            </a:endParaRPr>
          </a:p>
          <a:p>
            <a:pPr marL="512763" marR="25400" indent="-342900">
              <a:lnSpc>
                <a:spcPct val="120000"/>
              </a:lnSpc>
              <a:spcBef>
                <a:spcPts val="0"/>
              </a:spcBef>
            </a:pPr>
            <a:r>
              <a:rPr lang="en-US" sz="1800" b="1" dirty="0">
                <a:solidFill>
                  <a:srgbClr val="000000"/>
                </a:solidFill>
                <a:effectLst/>
                <a:cs typeface="Arial" panose="020B0604020202020204" pitchFamily="34" charset="0"/>
              </a:rPr>
              <a:t>2:15pm – 2.45pm Closing Session </a:t>
            </a:r>
            <a:br>
              <a:rPr lang="en-US" sz="1800" b="1" dirty="0">
                <a:solidFill>
                  <a:srgbClr val="000000"/>
                </a:solidFill>
                <a:effectLst/>
                <a:cs typeface="Arial" panose="020B0604020202020204" pitchFamily="34" charset="0"/>
              </a:rPr>
            </a:br>
            <a:r>
              <a:rPr lang="en-US" sz="1800" b="1" dirty="0">
                <a:solidFill>
                  <a:srgbClr val="000000"/>
                </a:solidFill>
                <a:effectLst/>
                <a:cs typeface="Arial" panose="020B0604020202020204" pitchFamily="34" charset="0"/>
              </a:rPr>
              <a:t>Looking forward and next steps</a:t>
            </a:r>
          </a:p>
        </p:txBody>
      </p:sp>
    </p:spTree>
    <p:extLst>
      <p:ext uri="{BB962C8B-B14F-4D97-AF65-F5344CB8AC3E}">
        <p14:creationId xmlns:p14="http://schemas.microsoft.com/office/powerpoint/2010/main" val="3051424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11C028-EB7D-4DD7-836E-4B684AAE7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41392"/>
            <a:ext cx="6814319" cy="5191863"/>
          </a:xfrm>
          <a:prstGeom prst="rect">
            <a:avLst/>
          </a:prstGeom>
        </p:spPr>
      </p:pic>
      <p:sp>
        <p:nvSpPr>
          <p:cNvPr id="7" name="TextBox 6">
            <a:extLst>
              <a:ext uri="{FF2B5EF4-FFF2-40B4-BE49-F238E27FC236}">
                <a16:creationId xmlns:a16="http://schemas.microsoft.com/office/drawing/2014/main" id="{0713C44C-659C-4DD6-94EB-8257C8AC663E}"/>
              </a:ext>
            </a:extLst>
          </p:cNvPr>
          <p:cNvSpPr txBox="1"/>
          <p:nvPr/>
        </p:nvSpPr>
        <p:spPr>
          <a:xfrm>
            <a:off x="7002271" y="4671138"/>
            <a:ext cx="1850240" cy="901593"/>
          </a:xfrm>
          <a:prstGeom prst="rect">
            <a:avLst/>
          </a:prstGeom>
          <a:noFill/>
        </p:spPr>
        <p:txBody>
          <a:bodyPr wrap="square" rtlCol="0">
            <a:spAutoFit/>
          </a:bodyPr>
          <a:lstStyle/>
          <a:p>
            <a:pPr>
              <a:lnSpc>
                <a:spcPct val="107000"/>
              </a:lnSpc>
              <a:spcAft>
                <a:spcPts val="600"/>
              </a:spcAft>
            </a:pPr>
            <a:r>
              <a:rPr lang="en-US" sz="825" dirty="0">
                <a:latin typeface="Calibri" panose="020F0502020204030204" pitchFamily="34" charset="0"/>
                <a:ea typeface="Calibri" panose="020F0502020204030204" pitchFamily="34" charset="0"/>
                <a:cs typeface="Times New Roman" panose="02020603050405020304" pitchFamily="18" charset="0"/>
              </a:rPr>
              <a:t>Source: Altman, Micah, et. Al, 2015, Towards a Modern Approach to Privacy-Aware Government Data Releases. </a:t>
            </a:r>
            <a:r>
              <a:rPr lang="en-US" sz="825" i="1" dirty="0">
                <a:latin typeface="Calibri" panose="020F0502020204030204" pitchFamily="34" charset="0"/>
                <a:ea typeface="Calibri" panose="020F0502020204030204" pitchFamily="34" charset="0"/>
                <a:cs typeface="Times New Roman" panose="02020603050405020304" pitchFamily="18" charset="0"/>
              </a:rPr>
              <a:t>Berkeley Technology Law Journal </a:t>
            </a:r>
            <a:r>
              <a:rPr lang="en-US" sz="825"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http://dx.doi.org/10.15779/Z38FG17</a:t>
            </a:r>
            <a:r>
              <a:rPr lang="en-US" sz="825"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41115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87DAD-A842-4208-83F4-0E7A7ADB5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17" y="913862"/>
            <a:ext cx="6804753" cy="5346591"/>
          </a:xfrm>
          <a:prstGeom prst="rect">
            <a:avLst/>
          </a:prstGeom>
        </p:spPr>
      </p:pic>
      <p:pic>
        <p:nvPicPr>
          <p:cNvPr id="5" name="Picture 4">
            <a:extLst>
              <a:ext uri="{FF2B5EF4-FFF2-40B4-BE49-F238E27FC236}">
                <a16:creationId xmlns:a16="http://schemas.microsoft.com/office/drawing/2014/main" id="{3455C54D-3F08-435E-9232-7D0F2FB4F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517" y="265791"/>
            <a:ext cx="6804754" cy="648072"/>
          </a:xfrm>
          <a:prstGeom prst="rect">
            <a:avLst/>
          </a:prstGeom>
        </p:spPr>
      </p:pic>
      <p:sp>
        <p:nvSpPr>
          <p:cNvPr id="10" name="TextBox 9">
            <a:extLst>
              <a:ext uri="{FF2B5EF4-FFF2-40B4-BE49-F238E27FC236}">
                <a16:creationId xmlns:a16="http://schemas.microsoft.com/office/drawing/2014/main" id="{2A136345-7A77-493C-8712-7992AA20B099}"/>
              </a:ext>
            </a:extLst>
          </p:cNvPr>
          <p:cNvSpPr txBox="1"/>
          <p:nvPr/>
        </p:nvSpPr>
        <p:spPr>
          <a:xfrm>
            <a:off x="7002271" y="4671138"/>
            <a:ext cx="1850240" cy="901593"/>
          </a:xfrm>
          <a:prstGeom prst="rect">
            <a:avLst/>
          </a:prstGeom>
          <a:noFill/>
        </p:spPr>
        <p:txBody>
          <a:bodyPr wrap="square" rtlCol="0">
            <a:spAutoFit/>
          </a:bodyPr>
          <a:lstStyle/>
          <a:p>
            <a:pPr>
              <a:lnSpc>
                <a:spcPct val="107000"/>
              </a:lnSpc>
              <a:spcAft>
                <a:spcPts val="600"/>
              </a:spcAft>
            </a:pPr>
            <a:r>
              <a:rPr lang="en-US" sz="825" dirty="0">
                <a:latin typeface="Calibri" panose="020F0502020204030204" pitchFamily="34" charset="0"/>
                <a:ea typeface="Calibri" panose="020F0502020204030204" pitchFamily="34" charset="0"/>
                <a:cs typeface="Times New Roman" panose="02020603050405020304" pitchFamily="18" charset="0"/>
              </a:rPr>
              <a:t>Source: Altman, Micah, et. Al, 2015, Towards a Modern Approach to Privacy-Aware Government Data Releases. </a:t>
            </a:r>
            <a:r>
              <a:rPr lang="en-US" sz="825" i="1" dirty="0">
                <a:latin typeface="Calibri" panose="020F0502020204030204" pitchFamily="34" charset="0"/>
                <a:ea typeface="Calibri" panose="020F0502020204030204" pitchFamily="34" charset="0"/>
                <a:cs typeface="Times New Roman" panose="02020603050405020304" pitchFamily="18" charset="0"/>
              </a:rPr>
              <a:t>Berkeley Technology Law Journal </a:t>
            </a:r>
            <a:r>
              <a:rPr lang="en-US" sz="825"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http://dx.doi.org/10.15779/Z38FG17</a:t>
            </a:r>
            <a:r>
              <a:rPr lang="en-US" sz="825"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138599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15EA-2F86-420B-88CE-1A7AE83B1C1D}"/>
              </a:ext>
            </a:extLst>
          </p:cNvPr>
          <p:cNvSpPr>
            <a:spLocks noGrp="1"/>
          </p:cNvSpPr>
          <p:nvPr>
            <p:ph type="title"/>
          </p:nvPr>
        </p:nvSpPr>
        <p:spPr/>
        <p:txBody>
          <a:bodyPr>
            <a:normAutofit fontScale="90000"/>
          </a:bodyPr>
          <a:lstStyle/>
          <a:p>
            <a:r>
              <a:rPr lang="en-US" dirty="0"/>
              <a:t>Incorporating authors’ use of privacy protective measures in journal policies and workflow</a:t>
            </a:r>
          </a:p>
        </p:txBody>
      </p:sp>
      <p:sp>
        <p:nvSpPr>
          <p:cNvPr id="3" name="Content Placeholder 2">
            <a:extLst>
              <a:ext uri="{FF2B5EF4-FFF2-40B4-BE49-F238E27FC236}">
                <a16:creationId xmlns:a16="http://schemas.microsoft.com/office/drawing/2014/main" id="{DD529D82-D96C-4FFC-AA07-05FD1D247CAC}"/>
              </a:ext>
            </a:extLst>
          </p:cNvPr>
          <p:cNvSpPr>
            <a:spLocks noGrp="1"/>
          </p:cNvSpPr>
          <p:nvPr>
            <p:ph idx="1"/>
          </p:nvPr>
        </p:nvSpPr>
        <p:spPr/>
        <p:txBody>
          <a:bodyPr>
            <a:normAutofit/>
          </a:bodyPr>
          <a:lstStyle/>
          <a:p>
            <a:r>
              <a:rPr lang="en-US" dirty="0"/>
              <a:t>Will likely build on journal’s existing practices. For example:</a:t>
            </a:r>
          </a:p>
          <a:p>
            <a:pPr marL="574675" indent="-174625"/>
            <a:r>
              <a:rPr lang="en-US" dirty="0"/>
              <a:t>Where journal encourages data access, can recommend privacy protective measures in that guidance</a:t>
            </a:r>
          </a:p>
          <a:p>
            <a:pPr marL="574675" indent="-174625"/>
            <a:r>
              <a:rPr lang="en-US" dirty="0"/>
              <a:t>Where journal requires data access, can recommend use of privacy protective measures to satisfy mandate for sensitive data, and include their use in its waiver granting options </a:t>
            </a:r>
          </a:p>
          <a:p>
            <a:pPr marL="574675" indent="-174625"/>
            <a:r>
              <a:rPr lang="en-US" dirty="0"/>
              <a:t>Where journal supports use of badges to recognize open data and materials, can use badge designed for restricted data.    </a:t>
            </a:r>
          </a:p>
          <a:p>
            <a:pPr marL="174625" indent="-174625"/>
            <a:endParaRPr lang="en-US" dirty="0"/>
          </a:p>
        </p:txBody>
      </p:sp>
      <p:pic>
        <p:nvPicPr>
          <p:cNvPr id="4" name="Picture 3">
            <a:extLst>
              <a:ext uri="{FF2B5EF4-FFF2-40B4-BE49-F238E27FC236}">
                <a16:creationId xmlns:a16="http://schemas.microsoft.com/office/drawing/2014/main" id="{C0373B25-E1D1-4613-BE91-D0C01D53C6C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4621539"/>
            <a:ext cx="1728192" cy="1605806"/>
          </a:xfrm>
          <a:prstGeom prst="rect">
            <a:avLst/>
          </a:prstGeom>
          <a:noFill/>
          <a:ln>
            <a:noFill/>
          </a:ln>
        </p:spPr>
      </p:pic>
    </p:spTree>
    <p:extLst>
      <p:ext uri="{BB962C8B-B14F-4D97-AF65-F5344CB8AC3E}">
        <p14:creationId xmlns:p14="http://schemas.microsoft.com/office/powerpoint/2010/main" val="566825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1834-1D0A-498C-B19D-224425ED55E8}"/>
              </a:ext>
            </a:extLst>
          </p:cNvPr>
          <p:cNvSpPr>
            <a:spLocks noGrp="1"/>
          </p:cNvSpPr>
          <p:nvPr>
            <p:ph type="title"/>
          </p:nvPr>
        </p:nvSpPr>
        <p:spPr/>
        <p:txBody>
          <a:bodyPr>
            <a:normAutofit/>
          </a:bodyPr>
          <a:lstStyle/>
          <a:p>
            <a:r>
              <a:rPr lang="en-US" dirty="0"/>
              <a:t>Other types of constraint</a:t>
            </a:r>
          </a:p>
        </p:txBody>
      </p:sp>
      <p:sp>
        <p:nvSpPr>
          <p:cNvPr id="3" name="Content Placeholder 2">
            <a:extLst>
              <a:ext uri="{FF2B5EF4-FFF2-40B4-BE49-F238E27FC236}">
                <a16:creationId xmlns:a16="http://schemas.microsoft.com/office/drawing/2014/main" id="{E06E60E8-C047-4F82-84AC-C73099E4BFC5}"/>
              </a:ext>
            </a:extLst>
          </p:cNvPr>
          <p:cNvSpPr>
            <a:spLocks noGrp="1"/>
          </p:cNvSpPr>
          <p:nvPr>
            <p:ph idx="1"/>
          </p:nvPr>
        </p:nvSpPr>
        <p:spPr/>
        <p:txBody>
          <a:bodyPr>
            <a:normAutofit/>
          </a:bodyPr>
          <a:lstStyle/>
          <a:p>
            <a:r>
              <a:rPr lang="en-US" dirty="0"/>
              <a:t>Risk to human subjects is not the only reason data may be under constraint. For example: </a:t>
            </a:r>
          </a:p>
          <a:p>
            <a:pPr marL="398463"/>
            <a:r>
              <a:rPr lang="en-US" b="1" dirty="0"/>
              <a:t>Proprietary</a:t>
            </a:r>
            <a:r>
              <a:rPr lang="en-US" dirty="0"/>
              <a:t> – data that author uses under a license granted by an owner, but to which other users do not have access without obtaining their own license.</a:t>
            </a:r>
          </a:p>
          <a:p>
            <a:pPr marL="398463"/>
            <a:r>
              <a:rPr lang="en-US" b="1" dirty="0"/>
              <a:t>Copyright</a:t>
            </a:r>
            <a:r>
              <a:rPr lang="en-US" dirty="0"/>
              <a:t> - an intellectual property right assigned automatically to the creators of “original works of authorship” (title 17, U.S. Code), which prevents unauthorized copying and publishing of an original product. Particularly relevant for qualitative research. </a:t>
            </a:r>
          </a:p>
          <a:p>
            <a:pPr marL="174625"/>
            <a:r>
              <a:rPr lang="en-US" dirty="0"/>
              <a:t>Not main focus of today’s workshop, but we should keep them in mind, to remind ourselves (a) that there are other constraints; and (b) some of the solutions may have some overlap (e.g. data capsules for non-consumptive research).  </a:t>
            </a:r>
          </a:p>
        </p:txBody>
      </p:sp>
    </p:spTree>
    <p:extLst>
      <p:ext uri="{BB962C8B-B14F-4D97-AF65-F5344CB8AC3E}">
        <p14:creationId xmlns:p14="http://schemas.microsoft.com/office/powerpoint/2010/main" val="70831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6D2A-812B-4149-AD40-A294B1CD1B09}"/>
              </a:ext>
            </a:extLst>
          </p:cNvPr>
          <p:cNvSpPr>
            <a:spLocks noGrp="1"/>
          </p:cNvSpPr>
          <p:nvPr>
            <p:ph type="title"/>
          </p:nvPr>
        </p:nvSpPr>
        <p:spPr/>
        <p:txBody>
          <a:bodyPr/>
          <a:lstStyle/>
          <a:p>
            <a:r>
              <a:rPr lang="en-US" dirty="0"/>
              <a:t>Data-PASS JEDI</a:t>
            </a:r>
          </a:p>
        </p:txBody>
      </p:sp>
      <p:sp>
        <p:nvSpPr>
          <p:cNvPr id="3" name="Content Placeholder 2">
            <a:extLst>
              <a:ext uri="{FF2B5EF4-FFF2-40B4-BE49-F238E27FC236}">
                <a16:creationId xmlns:a16="http://schemas.microsoft.com/office/drawing/2014/main" id="{A7158765-400D-4CC3-8A3A-C27777731E36}"/>
              </a:ext>
            </a:extLst>
          </p:cNvPr>
          <p:cNvSpPr>
            <a:spLocks noGrp="1"/>
          </p:cNvSpPr>
          <p:nvPr>
            <p:ph idx="1"/>
          </p:nvPr>
        </p:nvSpPr>
        <p:spPr/>
        <p:txBody>
          <a:bodyPr/>
          <a:lstStyle/>
          <a:p>
            <a:r>
              <a:rPr lang="en-US" dirty="0"/>
              <a:t>Journal Editors’ Discussion Interface (JEDI)</a:t>
            </a:r>
          </a:p>
          <a:p>
            <a:r>
              <a:rPr lang="en-US" dirty="0"/>
              <a:t>Can be found here: </a:t>
            </a:r>
            <a:r>
              <a:rPr lang="en-US" dirty="0">
                <a:hlinkClick r:id="rId2"/>
              </a:rPr>
              <a:t>https://dpjedi.org/</a:t>
            </a:r>
            <a:endParaRPr lang="en-US" dirty="0"/>
          </a:p>
          <a:p>
            <a:r>
              <a:rPr lang="en-US" dirty="0"/>
              <a:t>Where we will be placing all the workshop materials for you to access later</a:t>
            </a:r>
          </a:p>
          <a:p>
            <a:r>
              <a:rPr lang="en-US" dirty="0"/>
              <a:t>Listserv so you can be notified of materials as they are posted, and so you can be aware of any further developments and conversations</a:t>
            </a:r>
          </a:p>
          <a:p>
            <a:endParaRPr lang="en-US" dirty="0"/>
          </a:p>
        </p:txBody>
      </p:sp>
    </p:spTree>
    <p:extLst>
      <p:ext uri="{BB962C8B-B14F-4D97-AF65-F5344CB8AC3E}">
        <p14:creationId xmlns:p14="http://schemas.microsoft.com/office/powerpoint/2010/main" val="323489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33FE-AD58-431A-A341-C8C9275EBB42}"/>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6DC63890-B277-4F14-AAC5-B6E0C3AA7174}"/>
              </a:ext>
            </a:extLst>
          </p:cNvPr>
          <p:cNvSpPr>
            <a:spLocks noGrp="1"/>
          </p:cNvSpPr>
          <p:nvPr>
            <p:ph idx="1"/>
          </p:nvPr>
        </p:nvSpPr>
        <p:spPr/>
        <p:txBody>
          <a:bodyPr>
            <a:normAutofit/>
          </a:bodyPr>
          <a:lstStyle/>
          <a:p>
            <a:r>
              <a:rPr lang="en-US" sz="2400" dirty="0"/>
              <a:t>Spark a conversation about relationship between scholars’ obligations to be both ethical and open. </a:t>
            </a:r>
          </a:p>
          <a:p>
            <a:r>
              <a:rPr lang="en-US" sz="2400" dirty="0"/>
              <a:t>Familiarize journal editors with recent and forthcoming developments at repositories to host data for which open access would present a risk to human subjects.</a:t>
            </a:r>
          </a:p>
          <a:p>
            <a:r>
              <a:rPr lang="en-US" sz="2400" dirty="0"/>
              <a:t>Discuss whether (and if so how) to include language in authors guidelines to encourage authors to use privacy protective mechanisms that can safeguard </a:t>
            </a:r>
            <a:r>
              <a:rPr lang="en-US" sz="2400"/>
              <a:t>sensitive data.</a:t>
            </a:r>
            <a:endParaRPr lang="en-US" sz="2400" dirty="0"/>
          </a:p>
          <a:p>
            <a:r>
              <a:rPr lang="en-US" sz="2400" dirty="0"/>
              <a:t>Introduce JEDI, opportunity for continuing this and other conversations.</a:t>
            </a:r>
          </a:p>
        </p:txBody>
      </p:sp>
    </p:spTree>
    <p:extLst>
      <p:ext uri="{BB962C8B-B14F-4D97-AF65-F5344CB8AC3E}">
        <p14:creationId xmlns:p14="http://schemas.microsoft.com/office/powerpoint/2010/main" val="330430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DataPASS</a:t>
            </a:r>
            <a:r>
              <a:rPr lang="en-US" dirty="0"/>
              <a:t> partnership of 11 data repositories</a:t>
            </a:r>
          </a:p>
        </p:txBody>
      </p:sp>
      <p:sp>
        <p:nvSpPr>
          <p:cNvPr id="3" name="Content Placeholder 2"/>
          <p:cNvSpPr>
            <a:spLocks noGrp="1"/>
          </p:cNvSpPr>
          <p:nvPr>
            <p:ph idx="1"/>
          </p:nvPr>
        </p:nvSpPr>
        <p:spPr>
          <a:xfrm>
            <a:off x="628650" y="1988840"/>
            <a:ext cx="7886700" cy="4392488"/>
          </a:xfrm>
        </p:spPr>
        <p:txBody>
          <a:bodyPr>
            <a:normAutofit fontScale="77500" lnSpcReduction="20000"/>
          </a:bodyPr>
          <a:lstStyle/>
          <a:p>
            <a:pPr>
              <a:lnSpc>
                <a:spcPct val="120000"/>
              </a:lnSpc>
              <a:spcBef>
                <a:spcPts val="300"/>
              </a:spcBef>
            </a:pPr>
            <a:r>
              <a:rPr lang="en-US" b="1" dirty="0" err="1">
                <a:solidFill>
                  <a:srgbClr val="0070C0"/>
                </a:solidFill>
              </a:rPr>
              <a:t>Databrary</a:t>
            </a:r>
            <a:r>
              <a:rPr lang="en-US" dirty="0"/>
              <a:t>, based at New York University and at Pennsylvania State University</a:t>
            </a:r>
          </a:p>
          <a:p>
            <a:pPr>
              <a:lnSpc>
                <a:spcPct val="120000"/>
              </a:lnSpc>
              <a:spcBef>
                <a:spcPts val="300"/>
              </a:spcBef>
            </a:pPr>
            <a:r>
              <a:rPr lang="en-US" b="1" dirty="0">
                <a:solidFill>
                  <a:srgbClr val="0070C0"/>
                </a:solidFill>
              </a:rPr>
              <a:t>Institute for Quantitative Social Science </a:t>
            </a:r>
            <a:r>
              <a:rPr lang="en-US" dirty="0"/>
              <a:t>at Harvard University</a:t>
            </a:r>
          </a:p>
          <a:p>
            <a:pPr>
              <a:lnSpc>
                <a:spcPct val="120000"/>
              </a:lnSpc>
              <a:spcBef>
                <a:spcPts val="300"/>
              </a:spcBef>
            </a:pPr>
            <a:r>
              <a:rPr lang="en-US" b="1" dirty="0">
                <a:solidFill>
                  <a:srgbClr val="0070C0"/>
                </a:solidFill>
              </a:rPr>
              <a:t>Howard W. </a:t>
            </a:r>
            <a:r>
              <a:rPr lang="en-US" b="1" dirty="0" err="1">
                <a:solidFill>
                  <a:srgbClr val="0070C0"/>
                </a:solidFill>
              </a:rPr>
              <a:t>Odum</a:t>
            </a:r>
            <a:r>
              <a:rPr lang="en-US" b="1" dirty="0">
                <a:solidFill>
                  <a:srgbClr val="0070C0"/>
                </a:solidFill>
              </a:rPr>
              <a:t> Institute for Research in Social Science </a:t>
            </a:r>
            <a:r>
              <a:rPr lang="en-US" dirty="0"/>
              <a:t>at the University of North Carolina-Chapel Hill</a:t>
            </a:r>
          </a:p>
          <a:p>
            <a:pPr>
              <a:lnSpc>
                <a:spcPct val="120000"/>
              </a:lnSpc>
              <a:spcBef>
                <a:spcPts val="300"/>
              </a:spcBef>
            </a:pPr>
            <a:r>
              <a:rPr lang="en-US" b="1" dirty="0">
                <a:solidFill>
                  <a:srgbClr val="0070C0"/>
                </a:solidFill>
              </a:rPr>
              <a:t>Inter-university Consortium for Political and Social Research (ICPSR) </a:t>
            </a:r>
            <a:r>
              <a:rPr lang="en-US" dirty="0"/>
              <a:t>at the University of Michigan</a:t>
            </a:r>
          </a:p>
          <a:p>
            <a:pPr>
              <a:lnSpc>
                <a:spcPct val="120000"/>
              </a:lnSpc>
              <a:spcBef>
                <a:spcPts val="300"/>
              </a:spcBef>
            </a:pPr>
            <a:r>
              <a:rPr lang="en-US" b="1" dirty="0">
                <a:solidFill>
                  <a:srgbClr val="0070C0"/>
                </a:solidFill>
              </a:rPr>
              <a:t>Qualitative Data Repository (QDR) </a:t>
            </a:r>
            <a:r>
              <a:rPr lang="en-US" dirty="0"/>
              <a:t>at Syracuse University</a:t>
            </a:r>
          </a:p>
          <a:p>
            <a:pPr>
              <a:lnSpc>
                <a:spcPct val="120000"/>
              </a:lnSpc>
              <a:spcBef>
                <a:spcPts val="300"/>
              </a:spcBef>
            </a:pPr>
            <a:r>
              <a:rPr lang="en-US" b="1" dirty="0"/>
              <a:t>Center for Data Science </a:t>
            </a:r>
            <a:r>
              <a:rPr lang="en-US" dirty="0"/>
              <a:t>at American University </a:t>
            </a:r>
          </a:p>
          <a:p>
            <a:pPr>
              <a:lnSpc>
                <a:spcPct val="120000"/>
              </a:lnSpc>
              <a:spcBef>
                <a:spcPts val="300"/>
              </a:spcBef>
            </a:pPr>
            <a:r>
              <a:rPr lang="en-US" b="1" dirty="0"/>
              <a:t>Cornell Institute for Social and Economic Research (CISER) </a:t>
            </a:r>
            <a:r>
              <a:rPr lang="en-US" dirty="0"/>
              <a:t>at Cornell University</a:t>
            </a:r>
          </a:p>
          <a:p>
            <a:pPr>
              <a:lnSpc>
                <a:spcPct val="120000"/>
              </a:lnSpc>
              <a:spcBef>
                <a:spcPts val="300"/>
              </a:spcBef>
            </a:pPr>
            <a:r>
              <a:rPr lang="en-US" b="1" dirty="0"/>
              <a:t>Electronic and Special Media Records Service Division</a:t>
            </a:r>
            <a:r>
              <a:rPr lang="en-US" dirty="0"/>
              <a:t>, National Archives and Records Administration</a:t>
            </a:r>
          </a:p>
          <a:p>
            <a:pPr>
              <a:lnSpc>
                <a:spcPct val="120000"/>
              </a:lnSpc>
              <a:spcBef>
                <a:spcPts val="300"/>
              </a:spcBef>
            </a:pPr>
            <a:r>
              <a:rPr lang="en-US" b="1" dirty="0"/>
              <a:t>IPUMS Center for Data Integration </a:t>
            </a:r>
            <a:r>
              <a:rPr lang="en-US" dirty="0"/>
              <a:t>at the University of Minnesota</a:t>
            </a:r>
          </a:p>
          <a:p>
            <a:pPr>
              <a:lnSpc>
                <a:spcPct val="120000"/>
              </a:lnSpc>
              <a:spcBef>
                <a:spcPts val="300"/>
              </a:spcBef>
            </a:pPr>
            <a:r>
              <a:rPr lang="en-US" b="1" dirty="0"/>
              <a:t>Roper Center for Public Opinion Research</a:t>
            </a:r>
          </a:p>
          <a:p>
            <a:pPr>
              <a:lnSpc>
                <a:spcPct val="120000"/>
              </a:lnSpc>
              <a:spcBef>
                <a:spcPts val="300"/>
              </a:spcBef>
            </a:pPr>
            <a:r>
              <a:rPr lang="en-US" b="1" dirty="0"/>
              <a:t>Social Science Data Archive</a:t>
            </a:r>
            <a:r>
              <a:rPr lang="en-US" dirty="0"/>
              <a:t> at the University of California, Los Angeles (UCLA)</a:t>
            </a:r>
          </a:p>
        </p:txBody>
      </p:sp>
    </p:spTree>
    <p:extLst>
      <p:ext uri="{BB962C8B-B14F-4D97-AF65-F5344CB8AC3E}">
        <p14:creationId xmlns:p14="http://schemas.microsoft.com/office/powerpoint/2010/main" val="288884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Data-PASS goals include:</a:t>
            </a:r>
          </a:p>
        </p:txBody>
      </p:sp>
      <p:sp>
        <p:nvSpPr>
          <p:cNvPr id="3" name="Content Placeholder 2"/>
          <p:cNvSpPr>
            <a:spLocks noGrp="1"/>
          </p:cNvSpPr>
          <p:nvPr>
            <p:ph idx="1"/>
          </p:nvPr>
        </p:nvSpPr>
        <p:spPr>
          <a:xfrm>
            <a:off x="305526" y="2060848"/>
            <a:ext cx="8209824" cy="3939902"/>
          </a:xfrm>
        </p:spPr>
        <p:txBody>
          <a:bodyPr>
            <a:normAutofit/>
          </a:bodyPr>
          <a:lstStyle/>
          <a:p>
            <a:pPr marL="0" indent="0">
              <a:buNone/>
            </a:pPr>
            <a:endParaRPr lang="en-US" sz="1950" dirty="0"/>
          </a:p>
          <a:p>
            <a:r>
              <a:rPr lang="en-US" dirty="0"/>
              <a:t>Archiving social science data collections at-risk of being lost</a:t>
            </a:r>
          </a:p>
          <a:p>
            <a:r>
              <a:rPr lang="en-US" dirty="0"/>
              <a:t>Cataloging and promoting access to archived collections in the Data-PASS shared catalog</a:t>
            </a:r>
          </a:p>
          <a:p>
            <a:r>
              <a:rPr lang="en-US" dirty="0"/>
              <a:t>Replicated preservation of archived collections</a:t>
            </a:r>
          </a:p>
          <a:p>
            <a:r>
              <a:rPr lang="en-US" dirty="0"/>
              <a:t>Expressing mutual positions on data management issues</a:t>
            </a:r>
          </a:p>
          <a:p>
            <a:r>
              <a:rPr lang="en-US" dirty="0"/>
              <a:t>Sharing information with other stakeholders about practices in digital preservation</a:t>
            </a:r>
          </a:p>
        </p:txBody>
      </p:sp>
    </p:spTree>
    <p:extLst>
      <p:ext uri="{BB962C8B-B14F-4D97-AF65-F5344CB8AC3E}">
        <p14:creationId xmlns:p14="http://schemas.microsoft.com/office/powerpoint/2010/main" val="192076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616C-BCA3-4D3D-9944-8258311762FC}"/>
              </a:ext>
            </a:extLst>
          </p:cNvPr>
          <p:cNvSpPr>
            <a:spLocks noGrp="1"/>
          </p:cNvSpPr>
          <p:nvPr>
            <p:ph type="title"/>
          </p:nvPr>
        </p:nvSpPr>
        <p:spPr/>
        <p:txBody>
          <a:bodyPr/>
          <a:lstStyle/>
          <a:p>
            <a:r>
              <a:rPr lang="en-US" dirty="0"/>
              <a:t>Journals and Editors at the Workshop</a:t>
            </a:r>
          </a:p>
        </p:txBody>
      </p:sp>
      <p:sp>
        <p:nvSpPr>
          <p:cNvPr id="3" name="Content Placeholder 2">
            <a:extLst>
              <a:ext uri="{FF2B5EF4-FFF2-40B4-BE49-F238E27FC236}">
                <a16:creationId xmlns:a16="http://schemas.microsoft.com/office/drawing/2014/main" id="{FE0613C9-26A5-45EA-9853-926C25F229FE}"/>
              </a:ext>
            </a:extLst>
          </p:cNvPr>
          <p:cNvSpPr>
            <a:spLocks noGrp="1"/>
          </p:cNvSpPr>
          <p:nvPr>
            <p:ph idx="1"/>
          </p:nvPr>
        </p:nvSpPr>
        <p:spPr/>
        <p:txBody>
          <a:bodyPr/>
          <a:lstStyle/>
          <a:p>
            <a:r>
              <a:rPr lang="en-US" dirty="0"/>
              <a:t>72 editors RSVP’d, representing roughly 60 journals</a:t>
            </a:r>
          </a:p>
          <a:p>
            <a:r>
              <a:rPr lang="en-US" dirty="0"/>
              <a:t>Wide variation in data policies </a:t>
            </a:r>
          </a:p>
          <a:p>
            <a:r>
              <a:rPr lang="en-US" dirty="0"/>
              <a:t>19 journals have no explicit data policy</a:t>
            </a:r>
          </a:p>
          <a:p>
            <a:r>
              <a:rPr lang="en-US" dirty="0"/>
              <a:t>17 journals require data access</a:t>
            </a:r>
          </a:p>
          <a:p>
            <a:r>
              <a:rPr lang="en-US" dirty="0"/>
              <a:t>Most of the remainder have a data policy that encourage or advises authors to provide data access</a:t>
            </a:r>
          </a:p>
          <a:p>
            <a:pPr marL="0" indent="0">
              <a:buNone/>
            </a:pPr>
            <a:r>
              <a:rPr lang="en-US" dirty="0"/>
              <a:t> </a:t>
            </a:r>
          </a:p>
          <a:p>
            <a:endParaRPr lang="en-US" dirty="0"/>
          </a:p>
        </p:txBody>
      </p:sp>
    </p:spTree>
    <p:extLst>
      <p:ext uri="{BB962C8B-B14F-4D97-AF65-F5344CB8AC3E}">
        <p14:creationId xmlns:p14="http://schemas.microsoft.com/office/powerpoint/2010/main" val="294426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961A-6201-4B1B-9903-63170DC4073A}"/>
              </a:ext>
            </a:extLst>
          </p:cNvPr>
          <p:cNvSpPr>
            <a:spLocks noGrp="1"/>
          </p:cNvSpPr>
          <p:nvPr>
            <p:ph type="title"/>
          </p:nvPr>
        </p:nvSpPr>
        <p:spPr/>
        <p:txBody>
          <a:bodyPr/>
          <a:lstStyle/>
          <a:p>
            <a:r>
              <a:rPr lang="en-US" dirty="0"/>
              <a:t>Why have a data policy?</a:t>
            </a:r>
          </a:p>
        </p:txBody>
      </p:sp>
      <p:sp>
        <p:nvSpPr>
          <p:cNvPr id="3" name="Content Placeholder 2">
            <a:extLst>
              <a:ext uri="{FF2B5EF4-FFF2-40B4-BE49-F238E27FC236}">
                <a16:creationId xmlns:a16="http://schemas.microsoft.com/office/drawing/2014/main" id="{67947275-41AC-470F-B4D7-3B39A49DBD2A}"/>
              </a:ext>
            </a:extLst>
          </p:cNvPr>
          <p:cNvSpPr>
            <a:spLocks noGrp="1"/>
          </p:cNvSpPr>
          <p:nvPr>
            <p:ph idx="1"/>
          </p:nvPr>
        </p:nvSpPr>
        <p:spPr>
          <a:xfrm>
            <a:off x="628650" y="1844824"/>
            <a:ext cx="7886700" cy="4604608"/>
          </a:xfrm>
        </p:spPr>
        <p:txBody>
          <a:bodyPr>
            <a:normAutofit fontScale="92500"/>
          </a:bodyPr>
          <a:lstStyle/>
          <a:p>
            <a:r>
              <a:rPr lang="en-US" dirty="0"/>
              <a:t>Not always the case that doing more is better. Editors are the best judge of their own research community’s aspirations and their journal’s resources.</a:t>
            </a:r>
          </a:p>
          <a:p>
            <a:r>
              <a:rPr lang="en-US" dirty="0"/>
              <a:t>But whatever level of engagement editors choose, better to say it out loud. </a:t>
            </a:r>
          </a:p>
          <a:p>
            <a:pPr marL="625475"/>
            <a:r>
              <a:rPr lang="en-US" dirty="0"/>
              <a:t>Specify procedures for standard scenarios and rarer events</a:t>
            </a:r>
          </a:p>
          <a:p>
            <a:pPr marL="625475"/>
            <a:r>
              <a:rPr lang="en-US" dirty="0"/>
              <a:t>Only have to answer questions once</a:t>
            </a:r>
          </a:p>
          <a:p>
            <a:pPr marL="625475"/>
            <a:r>
              <a:rPr lang="en-US" dirty="0"/>
              <a:t>Provide clarity for editorial team</a:t>
            </a:r>
          </a:p>
          <a:p>
            <a:pPr marL="625475"/>
            <a:r>
              <a:rPr lang="en-US" dirty="0"/>
              <a:t>Guidance for authors on citation and other policies</a:t>
            </a:r>
          </a:p>
          <a:p>
            <a:r>
              <a:rPr lang="en-US" dirty="0"/>
              <a:t>Lots of journals are in this conversation, and editors can learn from each other about their mutual experiences.</a:t>
            </a:r>
          </a:p>
          <a:p>
            <a:r>
              <a:rPr lang="en-US" dirty="0"/>
              <a:t>In addition, editors can benefit from stakeholder specialization. Repositories can help journals with some of the functions that access requires, including balancing openness and the protection of human subjects. </a:t>
            </a:r>
          </a:p>
        </p:txBody>
      </p:sp>
    </p:spTree>
    <p:extLst>
      <p:ext uri="{BB962C8B-B14F-4D97-AF65-F5344CB8AC3E}">
        <p14:creationId xmlns:p14="http://schemas.microsoft.com/office/powerpoint/2010/main" val="3721422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E383-40C3-4326-BE8A-3B23951CBA79}"/>
              </a:ext>
            </a:extLst>
          </p:cNvPr>
          <p:cNvSpPr>
            <a:spLocks noGrp="1"/>
          </p:cNvSpPr>
          <p:nvPr>
            <p:ph type="title"/>
          </p:nvPr>
        </p:nvSpPr>
        <p:spPr/>
        <p:txBody>
          <a:bodyPr/>
          <a:lstStyle/>
          <a:p>
            <a:r>
              <a:rPr lang="en-US" dirty="0"/>
              <a:t>Journal Data Policies</a:t>
            </a:r>
          </a:p>
        </p:txBody>
      </p:sp>
      <p:sp>
        <p:nvSpPr>
          <p:cNvPr id="3" name="Content Placeholder 2">
            <a:extLst>
              <a:ext uri="{FF2B5EF4-FFF2-40B4-BE49-F238E27FC236}">
                <a16:creationId xmlns:a16="http://schemas.microsoft.com/office/drawing/2014/main" id="{907A7451-A1DB-4914-B414-B22F081E077C}"/>
              </a:ext>
            </a:extLst>
          </p:cNvPr>
          <p:cNvSpPr>
            <a:spLocks noGrp="1"/>
          </p:cNvSpPr>
          <p:nvPr>
            <p:ph idx="1"/>
          </p:nvPr>
        </p:nvSpPr>
        <p:spPr>
          <a:xfrm>
            <a:off x="467544" y="1916832"/>
            <a:ext cx="8047806" cy="4748624"/>
          </a:xfrm>
        </p:spPr>
        <p:txBody>
          <a:bodyPr>
            <a:normAutofit/>
          </a:bodyPr>
          <a:lstStyle/>
          <a:p>
            <a:r>
              <a:rPr lang="en-US" dirty="0"/>
              <a:t>Have a written policy</a:t>
            </a:r>
          </a:p>
          <a:p>
            <a:r>
              <a:rPr lang="en-US" dirty="0"/>
              <a:t>Require data citation in bibliography, and that citations to digital data include a permanent identifier like a DOI</a:t>
            </a:r>
          </a:p>
          <a:p>
            <a:r>
              <a:rPr lang="en-US" dirty="0"/>
              <a:t>Have a standard for data availability statements and provide authors with an example statement</a:t>
            </a:r>
          </a:p>
          <a:p>
            <a:r>
              <a:rPr lang="en-US" dirty="0"/>
              <a:t>Encourage authors to provide data access</a:t>
            </a:r>
          </a:p>
          <a:p>
            <a:r>
              <a:rPr lang="en-US" dirty="0"/>
              <a:t>Encourage authors to provide method-specific information relevant for kinds of research typically published in the journal. For example, evidence of preregistration of experimental designs, or use of annotation for transparent inquiry (ATI) for qualitative research.</a:t>
            </a:r>
          </a:p>
        </p:txBody>
      </p:sp>
    </p:spTree>
    <p:extLst>
      <p:ext uri="{BB962C8B-B14F-4D97-AF65-F5344CB8AC3E}">
        <p14:creationId xmlns:p14="http://schemas.microsoft.com/office/powerpoint/2010/main" val="175208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E383-40C3-4326-BE8A-3B23951CBA79}"/>
              </a:ext>
            </a:extLst>
          </p:cNvPr>
          <p:cNvSpPr>
            <a:spLocks noGrp="1"/>
          </p:cNvSpPr>
          <p:nvPr>
            <p:ph type="title"/>
          </p:nvPr>
        </p:nvSpPr>
        <p:spPr/>
        <p:txBody>
          <a:bodyPr/>
          <a:lstStyle/>
          <a:p>
            <a:r>
              <a:rPr lang="en-US" dirty="0"/>
              <a:t>Journal Data Policies</a:t>
            </a:r>
          </a:p>
        </p:txBody>
      </p:sp>
      <p:sp>
        <p:nvSpPr>
          <p:cNvPr id="3" name="Content Placeholder 2">
            <a:extLst>
              <a:ext uri="{FF2B5EF4-FFF2-40B4-BE49-F238E27FC236}">
                <a16:creationId xmlns:a16="http://schemas.microsoft.com/office/drawing/2014/main" id="{907A7451-A1DB-4914-B414-B22F081E077C}"/>
              </a:ext>
            </a:extLst>
          </p:cNvPr>
          <p:cNvSpPr>
            <a:spLocks noGrp="1"/>
          </p:cNvSpPr>
          <p:nvPr>
            <p:ph idx="1"/>
          </p:nvPr>
        </p:nvSpPr>
        <p:spPr>
          <a:xfrm>
            <a:off x="467544" y="1916832"/>
            <a:ext cx="8047806" cy="4748624"/>
          </a:xfrm>
        </p:spPr>
        <p:txBody>
          <a:bodyPr>
            <a:normAutofit/>
          </a:bodyPr>
          <a:lstStyle/>
          <a:p>
            <a:r>
              <a:rPr lang="en-US" dirty="0"/>
              <a:t>Suggest a venue or type of venue for authors to provide access to their data: </a:t>
            </a:r>
          </a:p>
          <a:p>
            <a:pPr marL="625475" indent="-168275"/>
            <a:r>
              <a:rPr lang="en-US" dirty="0"/>
              <a:t>Domain repository that offers curation (e.g. ICPSR, </a:t>
            </a:r>
            <a:r>
              <a:rPr lang="en-US" dirty="0" err="1"/>
              <a:t>Odum</a:t>
            </a:r>
            <a:r>
              <a:rPr lang="en-US" dirty="0"/>
              <a:t>, Roper, QDR)</a:t>
            </a:r>
          </a:p>
          <a:p>
            <a:pPr marL="625475" indent="-168275"/>
            <a:r>
              <a:rPr lang="en-US" dirty="0"/>
              <a:t>Self-service repository typically does not offer curation services (e.g. </a:t>
            </a:r>
            <a:r>
              <a:rPr lang="en-US" dirty="0" err="1"/>
              <a:t>Dataverse</a:t>
            </a:r>
            <a:r>
              <a:rPr lang="en-US" dirty="0"/>
              <a:t>, Open ICPSR, Dryad, </a:t>
            </a:r>
            <a:r>
              <a:rPr lang="en-US" dirty="0" err="1"/>
              <a:t>Figshare</a:t>
            </a:r>
            <a:r>
              <a:rPr lang="en-US" dirty="0"/>
              <a:t>, </a:t>
            </a:r>
            <a:r>
              <a:rPr lang="en-US" dirty="0" err="1"/>
              <a:t>Zenodo</a:t>
            </a:r>
            <a:r>
              <a:rPr lang="en-US" dirty="0"/>
              <a:t>)</a:t>
            </a:r>
          </a:p>
          <a:p>
            <a:pPr marL="625475" indent="-168275"/>
            <a:r>
              <a:rPr lang="en-US" dirty="0"/>
              <a:t>Journal </a:t>
            </a:r>
            <a:r>
              <a:rPr lang="en-US" dirty="0" err="1"/>
              <a:t>Dataverses</a:t>
            </a:r>
            <a:r>
              <a:rPr lang="en-US" dirty="0"/>
              <a:t> (AJPS, </a:t>
            </a:r>
            <a:r>
              <a:rPr lang="en-US" dirty="0" err="1"/>
              <a:t>JoP</a:t>
            </a:r>
            <a:r>
              <a:rPr lang="en-US" dirty="0"/>
              <a:t>, SPPQ) </a:t>
            </a:r>
          </a:p>
          <a:p>
            <a:pPr marL="625475" indent="-168275"/>
            <a:r>
              <a:rPr lang="en-US" dirty="0"/>
              <a:t>Publisher’s supplemental materials service (IO)</a:t>
            </a:r>
          </a:p>
          <a:p>
            <a:pPr marL="625475" indent="-168275"/>
            <a:r>
              <a:rPr lang="en-US" strike="dblStrike" dirty="0"/>
              <a:t>Personal or project webpage</a:t>
            </a:r>
          </a:p>
          <a:p>
            <a:pPr marL="625475" indent="-168275"/>
            <a:r>
              <a:rPr lang="en-US" strike="dblStrike" dirty="0"/>
              <a:t>Available from author upon request</a:t>
            </a:r>
          </a:p>
          <a:p>
            <a:endParaRPr lang="en-US" dirty="0"/>
          </a:p>
        </p:txBody>
      </p:sp>
    </p:spTree>
    <p:extLst>
      <p:ext uri="{BB962C8B-B14F-4D97-AF65-F5344CB8AC3E}">
        <p14:creationId xmlns:p14="http://schemas.microsoft.com/office/powerpoint/2010/main" val="2210655431"/>
      </p:ext>
    </p:extLst>
  </p:cSld>
  <p:clrMapOvr>
    <a:masterClrMapping/>
  </p:clrMapOvr>
</p:sld>
</file>

<file path=ppt/theme/theme1.xml><?xml version="1.0" encoding="utf-8"?>
<a:theme xmlns:a="http://schemas.openxmlformats.org/drawingml/2006/main" name="QDR Text Heavy 2017">
  <a:themeElements>
    <a:clrScheme name="Custom 2">
      <a:dk1>
        <a:srgbClr val="333333"/>
      </a:dk1>
      <a:lt1>
        <a:sysClr val="window" lastClr="FFFFFF"/>
      </a:lt1>
      <a:dk2>
        <a:srgbClr val="767676"/>
      </a:dk2>
      <a:lt2>
        <a:srgbClr val="F6F6F8"/>
      </a:lt2>
      <a:accent1>
        <a:srgbClr val="4B74FF"/>
      </a:accent1>
      <a:accent2>
        <a:srgbClr val="EB853F"/>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ntonia H2 Medium"/>
        <a:ea typeface=""/>
        <a:cs typeface=""/>
      </a:majorFont>
      <a:minorFont>
        <a:latin typeface="Antonia H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DR-Antonia-2020.potx" id="{29433024-0B96-4C5B-B2A9-FA365CD49521}" vid="{9507C518-299D-4615-9D3C-6FE977632C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QDR-Antonia-2020</Template>
  <TotalTime>6414</TotalTime>
  <Words>1867</Words>
  <Application>Microsoft Office PowerPoint</Application>
  <PresentationFormat>On-screen Show (4:3)</PresentationFormat>
  <Paragraphs>143</Paragraphs>
  <Slides>24</Slides>
  <Notes>1</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Antonia H2 Medium</vt:lpstr>
      <vt:lpstr>Antonia H2</vt:lpstr>
      <vt:lpstr>Trebuchet MS</vt:lpstr>
      <vt:lpstr>Wingdings</vt:lpstr>
      <vt:lpstr>QDR Text Heavy 2017</vt:lpstr>
      <vt:lpstr> As Open as Possible, As Closed as Necessary: Empowering Transparency in Publications Based on Sensitive Research Data  The fifth workshop in a series on "Developing and Implementing Data Policies: Conversations Between Journals and Data Repositories"</vt:lpstr>
      <vt:lpstr>Agenda</vt:lpstr>
      <vt:lpstr>Workshop goals</vt:lpstr>
      <vt:lpstr>DataPASS partnership of 11 data repositories</vt:lpstr>
      <vt:lpstr>Data-PASS goals include:</vt:lpstr>
      <vt:lpstr>Journals and Editors at the Workshop</vt:lpstr>
      <vt:lpstr>Why have a data policy?</vt:lpstr>
      <vt:lpstr>Journal Data Policies</vt:lpstr>
      <vt:lpstr>Journal Data Policies</vt:lpstr>
      <vt:lpstr>Journal Data Policies</vt:lpstr>
      <vt:lpstr>Journals, research transparency, and sensitive data</vt:lpstr>
      <vt:lpstr>“As open as possible”</vt:lpstr>
      <vt:lpstr>“As closed as necessary”</vt:lpstr>
      <vt:lpstr>Not “all or nothing”</vt:lpstr>
      <vt:lpstr>Expanding the middle ground</vt:lpstr>
      <vt:lpstr>Security and Privacy Controls </vt:lpstr>
      <vt:lpstr>PowerPoint Presentation</vt:lpstr>
      <vt:lpstr>PowerPoint Presentation</vt:lpstr>
      <vt:lpstr>PowerPoint Presentation</vt:lpstr>
      <vt:lpstr>PowerPoint Presentation</vt:lpstr>
      <vt:lpstr>PowerPoint Presentation</vt:lpstr>
      <vt:lpstr>Incorporating authors’ use of privacy protective measures in journal policies and workflow</vt:lpstr>
      <vt:lpstr>Other types of constraint</vt:lpstr>
      <vt:lpstr>Data-PASS JEDI</vt:lpstr>
    </vt:vector>
  </TitlesOfParts>
  <Manager/>
  <Company>QDR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 DM Workshop Presentation</dc:title>
  <dc:subject/>
  <dc:creator>Dessi Kirilova</dc:creator>
  <cp:keywords/>
  <dc:description/>
  <cp:lastModifiedBy>Diana Kapiszewski</cp:lastModifiedBy>
  <cp:revision>457</cp:revision>
  <cp:lastPrinted>2015-06-15T17:31:51Z</cp:lastPrinted>
  <dcterms:created xsi:type="dcterms:W3CDTF">2014-07-22T09:14:33Z</dcterms:created>
  <dcterms:modified xsi:type="dcterms:W3CDTF">2020-11-20T11:00:50Z</dcterms:modified>
  <cp:category/>
</cp:coreProperties>
</file>