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2" r:id="rId5"/>
    <p:sldId id="283" r:id="rId6"/>
    <p:sldId id="284" r:id="rId7"/>
    <p:sldId id="285" r:id="rId8"/>
    <p:sldId id="287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AF2"/>
    <a:srgbClr val="00978C"/>
    <a:srgbClr val="002A5B"/>
    <a:srgbClr val="88C53F"/>
    <a:srgbClr val="1E636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570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8435-280F-5443-BD35-15998D40C56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76211-9A90-4C4A-8048-749CD9C8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1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70498-69EB-0848-B27C-9904B7C7FE9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EAFBD-3A4D-AA4D-A2F8-FB90B5CD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3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angle 13">
            <a:extLst>
              <a:ext uri="{FF2B5EF4-FFF2-40B4-BE49-F238E27FC236}">
                <a16:creationId xmlns:a16="http://schemas.microsoft.com/office/drawing/2014/main" id="{77BE7A57-9E71-3448-845D-AA9E4D7EE88E}"/>
              </a:ext>
            </a:extLst>
          </p:cNvPr>
          <p:cNvSpPr/>
          <p:nvPr userDrawn="1"/>
        </p:nvSpPr>
        <p:spPr>
          <a:xfrm rot="16200000">
            <a:off x="4058433" y="-407101"/>
            <a:ext cx="4678471" cy="5492663"/>
          </a:xfrm>
          <a:prstGeom prst="triangle">
            <a:avLst>
              <a:gd name="adj" fmla="val 100000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4" y="3787440"/>
            <a:ext cx="8430256" cy="24673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626" y="1508971"/>
            <a:ext cx="5906022" cy="2197837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icpsr-acronym-lon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959" y="6356350"/>
            <a:ext cx="2474526" cy="343959"/>
          </a:xfrm>
          <a:prstGeom prst="rect">
            <a:avLst/>
          </a:prstGeom>
        </p:spPr>
      </p:pic>
      <p:pic>
        <p:nvPicPr>
          <p:cNvPr id="13" name="Picture 12" descr="ICPSR_final-logo_rgb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762" y="313162"/>
            <a:ext cx="2431671" cy="514458"/>
          </a:xfrm>
          <a:prstGeom prst="rect">
            <a:avLst/>
          </a:prstGeom>
        </p:spPr>
      </p:pic>
      <p:sp>
        <p:nvSpPr>
          <p:cNvPr id="4" name="Triangle 3">
            <a:extLst>
              <a:ext uri="{FF2B5EF4-FFF2-40B4-BE49-F238E27FC236}">
                <a16:creationId xmlns:a16="http://schemas.microsoft.com/office/drawing/2014/main" id="{A4FF230C-BFA1-CA49-874A-53CA5A7F2574}"/>
              </a:ext>
            </a:extLst>
          </p:cNvPr>
          <p:cNvSpPr/>
          <p:nvPr userDrawn="1"/>
        </p:nvSpPr>
        <p:spPr>
          <a:xfrm rot="16200000">
            <a:off x="4352796" y="-112735"/>
            <a:ext cx="4678471" cy="4903937"/>
          </a:xfrm>
          <a:prstGeom prst="triangle">
            <a:avLst>
              <a:gd name="adj" fmla="val 100000"/>
            </a:avLst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12D62B-EB39-8743-B176-9599AC55F3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8774" r="69807"/>
          <a:stretch/>
        </p:blipFill>
        <p:spPr>
          <a:xfrm>
            <a:off x="6867728" y="0"/>
            <a:ext cx="1627663" cy="21095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12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687388" indent="-230188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42633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2pPr marL="687388" indent="-230188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2DD4AD-1E94-A344-AE36-1866A6184A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25" b="3125"/>
          <a:stretch/>
        </p:blipFill>
        <p:spPr>
          <a:xfrm>
            <a:off x="0" y="-56367"/>
            <a:ext cx="9219156" cy="6914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2" y="1619397"/>
            <a:ext cx="4700594" cy="1809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63" y="6356350"/>
            <a:ext cx="56160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05425-E652-F343-BBEA-2209EB74DE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0589" y="280067"/>
            <a:ext cx="2081178" cy="3808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2DF2E5-DECF-034B-B467-2FA868B5D3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2700" r="67906"/>
          <a:stretch/>
        </p:blipFill>
        <p:spPr>
          <a:xfrm>
            <a:off x="6868438" y="2929855"/>
            <a:ext cx="1040975" cy="13164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8F2CBAA-D2A1-9040-AFF2-BB37DB89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62" y="3787440"/>
            <a:ext cx="8283038" cy="24673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tabLst/>
              <a:defRPr/>
            </a:lvl1pPr>
            <a:lvl2pPr marL="687388" indent="-230188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959"/>
            <a:ext cx="8229600" cy="118533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6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solidFill>
            <a:schemeClr val="bg1">
              <a:alpha val="70000"/>
            </a:schemeClr>
          </a:solidFill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40535"/>
            <a:ext cx="5111750" cy="5385628"/>
          </a:xfrm>
        </p:spPr>
        <p:txBody>
          <a:bodyPr>
            <a:normAutofit/>
          </a:bodyPr>
          <a:lstStyle>
            <a:lvl1pPr>
              <a:defRPr sz="2800"/>
            </a:lvl1pPr>
            <a:lvl2pPr marL="687388" indent="-230188">
              <a:buFont typeface="Wingdings" panose="05000000000000000000" pitchFamily="2" charset="2"/>
              <a:buChar char="Ø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solidFill>
            <a:schemeClr val="bg1">
              <a:alpha val="7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B3E515A-6965-7440-BAC4-1E187C4C7233}"/>
              </a:ext>
            </a:extLst>
          </p:cNvPr>
          <p:cNvSpPr/>
          <p:nvPr userDrawn="1"/>
        </p:nvSpPr>
        <p:spPr>
          <a:xfrm rot="16200000">
            <a:off x="7612692" y="-9397"/>
            <a:ext cx="1521915" cy="1540701"/>
          </a:xfrm>
          <a:prstGeom prst="triangle">
            <a:avLst>
              <a:gd name="adj" fmla="val 100000"/>
            </a:avLst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26EAF21-876B-E547-9C78-D0CECE8F9B17}"/>
              </a:ext>
            </a:extLst>
          </p:cNvPr>
          <p:cNvSpPr/>
          <p:nvPr userDrawn="1"/>
        </p:nvSpPr>
        <p:spPr>
          <a:xfrm rot="5400000">
            <a:off x="27879" y="6328473"/>
            <a:ext cx="501649" cy="557408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E87133-E6EE-1F49-8318-E34E53D0A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375823"/>
            <a:ext cx="1539562" cy="3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72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7363" y="6356350"/>
            <a:ext cx="4159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BCA5-1E04-E54D-A72B-F5A9E897BE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0B9A1FAB-E8CE-A947-9B92-302E7B3A2D31}"/>
              </a:ext>
            </a:extLst>
          </p:cNvPr>
          <p:cNvSpPr/>
          <p:nvPr userDrawn="1"/>
        </p:nvSpPr>
        <p:spPr>
          <a:xfrm rot="16200000">
            <a:off x="7612692" y="-9397"/>
            <a:ext cx="1521915" cy="1540701"/>
          </a:xfrm>
          <a:prstGeom prst="triangle">
            <a:avLst>
              <a:gd name="adj" fmla="val 100000"/>
            </a:avLst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FFF9FAC2-5B58-BD44-ADD3-192404F8B955}"/>
              </a:ext>
            </a:extLst>
          </p:cNvPr>
          <p:cNvSpPr/>
          <p:nvPr userDrawn="1"/>
        </p:nvSpPr>
        <p:spPr>
          <a:xfrm rot="5400000">
            <a:off x="27879" y="6328473"/>
            <a:ext cx="501649" cy="557408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4330E7-1167-B74E-863F-47A20742B1E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6375823"/>
            <a:ext cx="1539562" cy="3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5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4" r:id="rId2"/>
    <p:sldLayoutId id="2147483662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2">
              <a:lumMod val="90000"/>
              <a:lumOff val="1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tabLst/>
        <a:defRPr sz="28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687388" indent="-230188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hdl.handle.net/2027.42/156095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As Open as Possible, As Closed as Necessary: Empowering Transparency in Publications Based on Sensitive Research Data </a:t>
            </a:r>
          </a:p>
          <a:p>
            <a:endParaRPr lang="en-US" dirty="0"/>
          </a:p>
          <a:p>
            <a:r>
              <a:rPr lang="en-US" dirty="0"/>
              <a:t>Margaret Levenstein</a:t>
            </a:r>
          </a:p>
          <a:p>
            <a:r>
              <a:rPr lang="en-US" dirty="0"/>
              <a:t>November 20,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Virtual data enclaves for sharing restricted data pre and post publication</a:t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6C945-7B14-244B-8270-C1F87B724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74" r="69807"/>
          <a:stretch/>
        </p:blipFill>
        <p:spPr>
          <a:xfrm>
            <a:off x="6867728" y="0"/>
            <a:ext cx="1627663" cy="21095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866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Journals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50160" t="10254"/>
          <a:stretch/>
        </p:blipFill>
        <p:spPr bwMode="auto">
          <a:xfrm>
            <a:off x="457201" y="1304014"/>
            <a:ext cx="8010938" cy="47628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771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researcher can deposit data and receive DOI immediately</a:t>
            </a:r>
          </a:p>
          <a:p>
            <a:pPr marL="1144588" lvl="1" indent="-457200"/>
            <a:r>
              <a:rPr lang="en-US" dirty="0"/>
              <a:t>Available to share with journal prior to publication</a:t>
            </a:r>
          </a:p>
          <a:p>
            <a:pPr marL="1144588" lvl="1" indent="-457200"/>
            <a:r>
              <a:rPr lang="en-US" dirty="0"/>
              <a:t>Data are not curated, but they are checked for confidentiality</a:t>
            </a:r>
          </a:p>
          <a:p>
            <a:pPr marL="1144588" lvl="1" indent="-457200"/>
            <a:r>
              <a:rPr lang="en-US" dirty="0"/>
              <a:t>Data can be restricted or embargoed</a:t>
            </a:r>
          </a:p>
          <a:p>
            <a:r>
              <a:rPr lang="en-US" dirty="0"/>
              <a:t>Dedicated journal repositories</a:t>
            </a:r>
          </a:p>
          <a:p>
            <a:pPr marL="1144588" lvl="1" indent="-457200"/>
            <a:r>
              <a:rPr lang="en-US" dirty="0"/>
              <a:t>Journal-branded</a:t>
            </a:r>
          </a:p>
          <a:p>
            <a:pPr marL="1144588" lvl="1" indent="-457200"/>
            <a:r>
              <a:rPr lang="en-US" dirty="0"/>
              <a:t>Journal-specific criteria</a:t>
            </a:r>
          </a:p>
          <a:p>
            <a:pPr marL="1144588" lvl="1" indent="-457200"/>
            <a:r>
              <a:rPr lang="en-US" dirty="0"/>
              <a:t>Work flow allows journal to approve deposit prior to data publication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OpenICPSR</a:t>
            </a:r>
            <a:r>
              <a:rPr lang="en-US" dirty="0"/>
              <a:t>: </a:t>
            </a:r>
            <a:r>
              <a:rPr lang="en-US" sz="3600" dirty="0"/>
              <a:t>Data for 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is the data private?</a:t>
            </a:r>
          </a:p>
          <a:p>
            <a:pPr marL="1144588" lvl="1" indent="-457200"/>
            <a:r>
              <a:rPr lang="en-US" dirty="0"/>
              <a:t>Privately owned by third party, governed by NDA and/or RDUA</a:t>
            </a:r>
          </a:p>
          <a:p>
            <a:pPr marL="1144588" lvl="1" indent="-457200"/>
            <a:r>
              <a:rPr lang="en-US" dirty="0"/>
              <a:t>Researcher promised privacy to respondent/participant and/or IRB</a:t>
            </a:r>
          </a:p>
          <a:p>
            <a:pPr marL="1144588" lvl="1" indent="-457200"/>
            <a:r>
              <a:rPr lang="en-US" dirty="0"/>
              <a:t>Data cover sensitive topic</a:t>
            </a:r>
          </a:p>
          <a:p>
            <a:r>
              <a:rPr lang="en-US" dirty="0"/>
              <a:t>Solutions</a:t>
            </a:r>
          </a:p>
          <a:p>
            <a:pPr marL="1144588" lvl="1" indent="-457200"/>
            <a:r>
              <a:rPr lang="en-US" dirty="0"/>
              <a:t>Consent statements and RDUAs that permit sharing for reproducibility and research</a:t>
            </a:r>
          </a:p>
          <a:p>
            <a:pPr marL="1144588" lvl="1" indent="-457200"/>
            <a:r>
              <a:rPr lang="en-US" dirty="0"/>
              <a:t>Share code, process for obtaining access</a:t>
            </a:r>
          </a:p>
          <a:p>
            <a:pPr marL="1144588" lvl="1" indent="-457200"/>
            <a:r>
              <a:rPr lang="en-US" dirty="0"/>
              <a:t>Mask the data</a:t>
            </a:r>
          </a:p>
          <a:p>
            <a:pPr marL="1144588" lvl="1" indent="-457200"/>
            <a:r>
              <a:rPr lang="en-US" dirty="0"/>
              <a:t>Restrict access</a:t>
            </a:r>
          </a:p>
          <a:p>
            <a:pPr marL="1600200" lvl="2" indent="-457200"/>
            <a:r>
              <a:rPr lang="en-US" dirty="0"/>
              <a:t>IRBs will often allow data sharing with restricted access, even when that was not explicitly permitted in research protocol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can’t share. My data’s private</a:t>
            </a:r>
          </a:p>
        </p:txBody>
      </p:sp>
    </p:spTree>
    <p:extLst>
      <p:ext uri="{BB962C8B-B14F-4D97-AF65-F5344CB8AC3E}">
        <p14:creationId xmlns:p14="http://schemas.microsoft.com/office/powerpoint/2010/main" val="223013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Curation includes steps to create safe data</a:t>
            </a:r>
          </a:p>
          <a:p>
            <a:pPr marL="1600200" lvl="2" indent="-457200"/>
            <a:r>
              <a:rPr lang="en-US" dirty="0"/>
              <a:t>Consistent with fitness for use</a:t>
            </a:r>
          </a:p>
          <a:p>
            <a:r>
              <a:rPr lang="en-US" dirty="0"/>
              <a:t>Criteria for evaluating data safety</a:t>
            </a:r>
          </a:p>
          <a:p>
            <a:pPr marL="2057400" lvl="3" indent="-457200"/>
            <a:r>
              <a:rPr lang="en-US" sz="1300" dirty="0"/>
              <a:t>Living persons</a:t>
            </a:r>
          </a:p>
          <a:p>
            <a:pPr marL="2057400" lvl="3" indent="-457200"/>
            <a:r>
              <a:rPr lang="en-US" sz="1300" dirty="0"/>
              <a:t>Vulnerable populations</a:t>
            </a:r>
          </a:p>
          <a:p>
            <a:pPr marL="2057400" lvl="3" indent="-457200"/>
            <a:r>
              <a:rPr lang="en-US" sz="1300" dirty="0"/>
              <a:t>Expectations of privacy</a:t>
            </a:r>
          </a:p>
          <a:p>
            <a:pPr marL="2057400" lvl="3" indent="-457200"/>
            <a:r>
              <a:rPr lang="en-US" sz="1300" dirty="0"/>
              <a:t>Data type and level</a:t>
            </a:r>
          </a:p>
          <a:p>
            <a:pPr marL="2057400" lvl="3" indent="-457200"/>
            <a:r>
              <a:rPr lang="en-US" sz="1300" dirty="0"/>
              <a:t>Unit of analysis</a:t>
            </a:r>
          </a:p>
          <a:p>
            <a:pPr marL="2057400" lvl="3" indent="-457200"/>
            <a:r>
              <a:rPr lang="en-US" sz="1300" dirty="0"/>
              <a:t>Sampling</a:t>
            </a:r>
          </a:p>
          <a:p>
            <a:pPr marL="2057400" lvl="3" indent="-457200"/>
            <a:r>
              <a:rPr lang="en-US" sz="1300" dirty="0"/>
              <a:t>Longitudinal</a:t>
            </a:r>
          </a:p>
          <a:p>
            <a:pPr marL="2057400" lvl="3" indent="-457200"/>
            <a:r>
              <a:rPr lang="en-US" sz="1300" dirty="0"/>
              <a:t>Availability</a:t>
            </a:r>
          </a:p>
          <a:p>
            <a:pPr marL="2057400" lvl="3" indent="-457200"/>
            <a:r>
              <a:rPr lang="en-US" sz="1300" dirty="0"/>
              <a:t>Social relationships</a:t>
            </a:r>
          </a:p>
          <a:p>
            <a:pPr marL="2057400" lvl="3" indent="-457200"/>
            <a:r>
              <a:rPr lang="en-US" sz="1300" dirty="0"/>
              <a:t>Geography</a:t>
            </a:r>
          </a:p>
          <a:p>
            <a:pPr marL="2057400" lvl="3" indent="-457200"/>
            <a:r>
              <a:rPr lang="en-US" sz="1300" dirty="0"/>
              <a:t>Date specificity</a:t>
            </a:r>
          </a:p>
          <a:p>
            <a:pPr marL="2057400" lvl="3" indent="-457200"/>
            <a:r>
              <a:rPr lang="en-US" sz="1300" dirty="0"/>
              <a:t>Sensitivity</a:t>
            </a:r>
          </a:p>
          <a:p>
            <a:pPr marL="2057400" lvl="3" indent="-457200"/>
            <a:r>
              <a:rPr lang="en-US" sz="1300" dirty="0"/>
              <a:t>Small or distinct populations</a:t>
            </a:r>
          </a:p>
          <a:p>
            <a:r>
              <a:rPr lang="en-US" dirty="0"/>
              <a:t>Methods for “anonymization”</a:t>
            </a:r>
          </a:p>
          <a:p>
            <a:pPr marL="2057400" lvl="3" indent="-457200"/>
            <a:r>
              <a:rPr lang="en-US" dirty="0"/>
              <a:t>Aggregation</a:t>
            </a:r>
          </a:p>
          <a:p>
            <a:pPr marL="2057400" lvl="3" indent="-457200"/>
            <a:r>
              <a:rPr lang="en-US" dirty="0"/>
              <a:t>Suppression</a:t>
            </a:r>
          </a:p>
          <a:p>
            <a:pPr marL="2057400" lvl="3" indent="-457200"/>
            <a:r>
              <a:rPr lang="en-US" dirty="0"/>
              <a:t>Swapping</a:t>
            </a:r>
          </a:p>
          <a:p>
            <a:pPr marL="2057400" lvl="3" indent="-457200"/>
            <a:r>
              <a:rPr lang="en-US" dirty="0"/>
              <a:t>Perturbation/noise infusion</a:t>
            </a:r>
          </a:p>
          <a:p>
            <a:pPr marL="2057400" lvl="3" indent="-457200"/>
            <a:endParaRPr lang="en-US" sz="13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data</a:t>
            </a:r>
          </a:p>
        </p:txBody>
      </p:sp>
      <p:pic>
        <p:nvPicPr>
          <p:cNvPr id="6" name="Picture 5">
            <a:hlinkClick r:id="rId2"/>
          </p:cNvPr>
          <p:cNvPicPr/>
          <p:nvPr/>
        </p:nvPicPr>
        <p:blipFill rotWithShape="1">
          <a:blip r:embed="rId3"/>
          <a:srcRect l="65064" t="15382" r="15064" b="36764"/>
          <a:stretch/>
        </p:blipFill>
        <p:spPr bwMode="auto">
          <a:xfrm>
            <a:off x="4837612" y="2802526"/>
            <a:ext cx="3431176" cy="2448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45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online analysis</a:t>
            </a:r>
          </a:p>
          <a:p>
            <a:pPr marL="1144588" lvl="1" indent="-457200"/>
            <a:r>
              <a:rPr lang="en-US" dirty="0"/>
              <a:t>Expensive to setup, but easy to access</a:t>
            </a:r>
          </a:p>
          <a:p>
            <a:pPr marL="1144588" lvl="1" indent="-457200"/>
            <a:r>
              <a:rPr lang="en-US" dirty="0"/>
              <a:t>Requires confidence in automatic disclosure checks</a:t>
            </a:r>
          </a:p>
          <a:p>
            <a:r>
              <a:rPr lang="en-US" dirty="0"/>
              <a:t>Encrypted downloads</a:t>
            </a:r>
          </a:p>
          <a:p>
            <a:pPr marL="1144588" lvl="1" indent="-457200"/>
            <a:r>
              <a:rPr lang="en-US" dirty="0"/>
              <a:t>Secure, local computing environments</a:t>
            </a:r>
          </a:p>
          <a:p>
            <a:pPr marL="1144588" lvl="1" indent="-457200"/>
            <a:r>
              <a:rPr lang="en-US" dirty="0"/>
              <a:t>Training</a:t>
            </a:r>
          </a:p>
          <a:p>
            <a:pPr marL="1144588" lvl="1" indent="-457200"/>
            <a:r>
              <a:rPr lang="en-US" dirty="0"/>
              <a:t>Restricted data use agreements</a:t>
            </a:r>
          </a:p>
          <a:p>
            <a:pPr marL="1144588" lvl="1" indent="-457200"/>
            <a:r>
              <a:rPr lang="en-US" dirty="0"/>
              <a:t>Researchers do own disclosure review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places</a:t>
            </a:r>
          </a:p>
        </p:txBody>
      </p:sp>
    </p:spTree>
    <p:extLst>
      <p:ext uri="{BB962C8B-B14F-4D97-AF65-F5344CB8AC3E}">
        <p14:creationId xmlns:p14="http://schemas.microsoft.com/office/powerpoint/2010/main" val="302964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Data Enclave</a:t>
            </a:r>
          </a:p>
          <a:p>
            <a:pPr lvl="2"/>
            <a:r>
              <a:rPr lang="en-US" dirty="0"/>
              <a:t>Secure, controlled computing environment</a:t>
            </a:r>
          </a:p>
          <a:p>
            <a:pPr lvl="2"/>
            <a:r>
              <a:rPr lang="en-US" dirty="0"/>
              <a:t>Training</a:t>
            </a:r>
          </a:p>
          <a:p>
            <a:pPr lvl="2"/>
            <a:r>
              <a:rPr lang="en-US" dirty="0"/>
              <a:t>Restricted data use agreements</a:t>
            </a:r>
          </a:p>
          <a:p>
            <a:pPr lvl="2"/>
            <a:r>
              <a:rPr lang="en-US" dirty="0"/>
              <a:t>Third party disclosure review</a:t>
            </a:r>
          </a:p>
          <a:p>
            <a:pPr indent="-228600"/>
            <a:r>
              <a:rPr lang="en-US" dirty="0"/>
              <a:t>Physical data enclave</a:t>
            </a:r>
          </a:p>
          <a:p>
            <a:pPr lvl="2"/>
            <a:r>
              <a:rPr lang="en-US" sz="2000" dirty="0"/>
              <a:t>Secure, controlled physical and computing environment</a:t>
            </a:r>
          </a:p>
          <a:p>
            <a:pPr lvl="2"/>
            <a:r>
              <a:rPr lang="en-US" sz="2000" dirty="0"/>
              <a:t>Training</a:t>
            </a:r>
            <a:endParaRPr lang="en-US" dirty="0"/>
          </a:p>
          <a:p>
            <a:pPr lvl="2"/>
            <a:r>
              <a:rPr lang="en-US" sz="2000" dirty="0"/>
              <a:t>Restricted data use agreements</a:t>
            </a:r>
          </a:p>
          <a:p>
            <a:pPr lvl="2"/>
            <a:r>
              <a:rPr lang="en-US" sz="2000" dirty="0"/>
              <a:t>Third party disclosure review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places</a:t>
            </a:r>
          </a:p>
        </p:txBody>
      </p:sp>
    </p:spTree>
    <p:extLst>
      <p:ext uri="{BB962C8B-B14F-4D97-AF65-F5344CB8AC3E}">
        <p14:creationId xmlns:p14="http://schemas.microsoft.com/office/powerpoint/2010/main" val="37773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possible</a:t>
            </a:r>
          </a:p>
          <a:p>
            <a:r>
              <a:rPr lang="en-US" dirty="0"/>
              <a:t>Multiple solutions</a:t>
            </a:r>
          </a:p>
          <a:p>
            <a:r>
              <a:rPr lang="en-US" dirty="0"/>
              <a:t>Increases impact of research</a:t>
            </a:r>
          </a:p>
          <a:p>
            <a:r>
              <a:rPr lang="en-US" dirty="0"/>
              <a:t>Increases credibility of research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data safely</a:t>
            </a:r>
          </a:p>
        </p:txBody>
      </p:sp>
    </p:spTree>
    <p:extLst>
      <p:ext uri="{BB962C8B-B14F-4D97-AF65-F5344CB8AC3E}">
        <p14:creationId xmlns:p14="http://schemas.microsoft.com/office/powerpoint/2010/main" val="16562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B72E-4DB0-B247-A01D-4B52E0FF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Jeff is happy to take your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744D1-3586-9345-A1C8-50E05EB9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A9544-17A8-104C-8635-B05E58D0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BCA5-1E04-E54D-A72B-F5A9E897BE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7">
      <a:dk1>
        <a:srgbClr val="000000"/>
      </a:dk1>
      <a:lt1>
        <a:sysClr val="window" lastClr="FFFFFF"/>
      </a:lt1>
      <a:dk2>
        <a:srgbClr val="00274C"/>
      </a:dk2>
      <a:lt2>
        <a:srgbClr val="EEECE1"/>
      </a:lt2>
      <a:accent1>
        <a:srgbClr val="00274C"/>
      </a:accent1>
      <a:accent2>
        <a:srgbClr val="481A65"/>
      </a:accent2>
      <a:accent3>
        <a:srgbClr val="155494"/>
      </a:accent3>
      <a:accent4>
        <a:srgbClr val="00978C"/>
      </a:accent4>
      <a:accent5>
        <a:srgbClr val="F8C01B"/>
      </a:accent5>
      <a:accent6>
        <a:srgbClr val="FD6108"/>
      </a:accent6>
      <a:hlink>
        <a:srgbClr val="0000FF"/>
      </a:hlink>
      <a:folHlink>
        <a:srgbClr val="E839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CPSR-2019-Powerpoint-template" id="{457F1CFA-17C9-6E4E-A53C-50DF9A05D8CC}" vid="{48F5F17D-8F48-F24B-85A7-DE368BDAEC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ICPSR-2019-Powerpoint-template</Template>
  <TotalTime>1934</TotalTime>
  <Words>346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Virtual data enclaves for sharing restricted data pre and post publication </vt:lpstr>
      <vt:lpstr>Resources for Journals</vt:lpstr>
      <vt:lpstr>OpenICPSR: Data for reproducibility</vt:lpstr>
      <vt:lpstr>I can’t share. My data’s private</vt:lpstr>
      <vt:lpstr>Safe data</vt:lpstr>
      <vt:lpstr>Safe places</vt:lpstr>
      <vt:lpstr>Safe places</vt:lpstr>
      <vt:lpstr>Sharing data safely</vt:lpstr>
      <vt:lpstr>Data Jeff is happy to take your questions</vt:lpstr>
    </vt:vector>
  </TitlesOfParts>
  <Manager/>
  <Company>University of Michigan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Detterman, Linda</dc:creator>
  <cp:keywords/>
  <dc:description/>
  <cp:lastModifiedBy>Diana Kapiszewski</cp:lastModifiedBy>
  <cp:revision>31</cp:revision>
  <dcterms:created xsi:type="dcterms:W3CDTF">2019-08-20T11:07:48Z</dcterms:created>
  <dcterms:modified xsi:type="dcterms:W3CDTF">2020-11-20T00:00:23Z</dcterms:modified>
  <cp:category/>
</cp:coreProperties>
</file>