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sldIdLst>
    <p:sldId id="257" r:id="rId2"/>
    <p:sldId id="373" r:id="rId3"/>
    <p:sldId id="370" r:id="rId4"/>
    <p:sldId id="371" r:id="rId5"/>
    <p:sldId id="375" r:id="rId6"/>
    <p:sldId id="1510" r:id="rId7"/>
    <p:sldId id="1509" r:id="rId8"/>
    <p:sldId id="387" r:id="rId9"/>
    <p:sldId id="1497" r:id="rId10"/>
    <p:sldId id="1511" r:id="rId11"/>
    <p:sldId id="1512" r:id="rId12"/>
    <p:sldId id="1513" r:id="rId13"/>
    <p:sldId id="1515" r:id="rId14"/>
    <p:sldId id="1504" r:id="rId15"/>
    <p:sldId id="1501" r:id="rId16"/>
    <p:sldId id="274" r:id="rId17"/>
    <p:sldId id="1503" r:id="rId18"/>
    <p:sldId id="1505" r:id="rId19"/>
    <p:sldId id="1517" r:id="rId20"/>
    <p:sldId id="259" r:id="rId21"/>
    <p:sldId id="1520" r:id="rId22"/>
    <p:sldId id="1521" r:id="rId23"/>
    <p:sldId id="1522" r:id="rId24"/>
    <p:sldId id="1523" r:id="rId25"/>
    <p:sldId id="260" r:id="rId26"/>
    <p:sldId id="261" r:id="rId27"/>
    <p:sldId id="262" r:id="rId28"/>
    <p:sldId id="1524" r:id="rId29"/>
    <p:sldId id="1516" r:id="rId30"/>
    <p:sldId id="380"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6F6243C-CBEF-B043-928D-DC30A6D22751}">
          <p14:sldIdLst>
            <p14:sldId id="257"/>
            <p14:sldId id="373"/>
            <p14:sldId id="370"/>
            <p14:sldId id="371"/>
            <p14:sldId id="375"/>
            <p14:sldId id="1510"/>
            <p14:sldId id="1509"/>
          </p14:sldIdLst>
        </p14:section>
        <p14:section name="Open as possible" id="{F7F569DF-7317-4044-AFE7-AB53208B94B7}">
          <p14:sldIdLst>
            <p14:sldId id="387"/>
            <p14:sldId id="1497"/>
            <p14:sldId id="1511"/>
            <p14:sldId id="1512"/>
            <p14:sldId id="1513"/>
            <p14:sldId id="1515"/>
          </p14:sldIdLst>
        </p14:section>
        <p14:section name="Motivation" id="{89B516E2-7689-8D47-89D0-66D0918DEA68}">
          <p14:sldIdLst>
            <p14:sldId id="1504"/>
            <p14:sldId id="1501"/>
            <p14:sldId id="274"/>
            <p14:sldId id="1503"/>
          </p14:sldIdLst>
        </p14:section>
        <p14:section name="Capsule Framework" id="{0DCA6EED-8BBB-A546-B4D1-68A1B6B9F254}">
          <p14:sldIdLst>
            <p14:sldId id="1505"/>
            <p14:sldId id="1517"/>
            <p14:sldId id="259"/>
            <p14:sldId id="1520"/>
            <p14:sldId id="1521"/>
            <p14:sldId id="1522"/>
            <p14:sldId id="1523"/>
          </p14:sldIdLst>
        </p14:section>
        <p14:section name="Software architecture" id="{AFDD00C4-70C4-2B4E-ADB1-C878F1B6ED65}">
          <p14:sldIdLst>
            <p14:sldId id="260"/>
            <p14:sldId id="261"/>
            <p14:sldId id="262"/>
          </p14:sldIdLst>
        </p14:section>
        <p14:section name="discussion" id="{24AD8432-2C9C-B64B-AC44-D993440CF8A3}">
          <p14:sldIdLst>
            <p14:sldId id="1524"/>
            <p14:sldId id="1516"/>
            <p14:sldId id="38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3E44893-E3EB-8648-A3C7-040B8CBB62F3}" v="4344" dt="2018-08-29T13:07:49.9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89"/>
    <p:restoredTop sz="86651"/>
  </p:normalViewPr>
  <p:slideViewPr>
    <p:cSldViewPr snapToGrid="0" snapToObjects="1">
      <p:cViewPr varScale="1">
        <p:scale>
          <a:sx n="96" d="100"/>
          <a:sy n="96" d="100"/>
        </p:scale>
        <p:origin x="2064" y="168"/>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206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6613C0D-EFBB-1948-BE0B-29694B2BBAFD}" type="datetimeFigureOut">
              <a:rPr lang="en-US" smtClean="0"/>
              <a:t>8/29/18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A3AF149-173C-084D-83D7-C70553B086D5}" type="slidenum">
              <a:rPr lang="en-US" smtClean="0"/>
              <a:t>‹#›</a:t>
            </a:fld>
            <a:endParaRPr lang="en-US"/>
          </a:p>
        </p:txBody>
      </p:sp>
    </p:spTree>
    <p:extLst>
      <p:ext uri="{BB962C8B-B14F-4D97-AF65-F5344CB8AC3E}">
        <p14:creationId xmlns:p14="http://schemas.microsoft.com/office/powerpoint/2010/main" val="403172743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www.publishersweekly.com/pw/by-topic/digital/copyright/article/48739-authors-guild-sues-libraries.html"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6149778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Partial:  metadata of dataset made visible while dataset is not.   </a:t>
            </a:r>
          </a:p>
          <a:p>
            <a:r>
              <a:rPr lang="en-US" dirty="0"/>
              <a:t>Metadata may have restricted aspects.</a:t>
            </a:r>
          </a:p>
          <a:p>
            <a:r>
              <a:rPr lang="en-US" dirty="0"/>
              <a:t>Has limitations but nevertheless facilitates discovery and reveals analytical trends.</a:t>
            </a:r>
          </a:p>
          <a:p>
            <a:endParaRPr lang="en-US" dirty="0"/>
          </a:p>
          <a:p>
            <a:r>
              <a:rPr lang="en-US" dirty="0"/>
              <a:t>2.  Transformation:   derived, aggregated, anonymized, or synthesized to obscure sensitive information.   Resulting dataset is released.  </a:t>
            </a:r>
          </a:p>
          <a:p>
            <a:r>
              <a:rPr lang="en-US" dirty="0"/>
              <a:t>In cabin video obscures drivers face, or obscures identity while leaving emotions apparent. </a:t>
            </a:r>
          </a:p>
          <a:p>
            <a:r>
              <a:rPr lang="en-US" dirty="0"/>
              <a:t>Extracted features from texts (bags of words)</a:t>
            </a:r>
          </a:p>
          <a:p>
            <a:endParaRPr lang="en-US" dirty="0"/>
          </a:p>
          <a:p>
            <a:r>
              <a:rPr lang="en-US" dirty="0"/>
              <a:t>3. Capsule framework: direct touching of restricted content but in controlled setting</a:t>
            </a:r>
          </a:p>
        </p:txBody>
      </p:sp>
      <p:sp>
        <p:nvSpPr>
          <p:cNvPr id="4" name="Slide Number Placeholder 3"/>
          <p:cNvSpPr>
            <a:spLocks noGrp="1"/>
          </p:cNvSpPr>
          <p:nvPr>
            <p:ph type="sldNum" sz="quarter" idx="10"/>
          </p:nvPr>
        </p:nvSpPr>
        <p:spPr/>
        <p:txBody>
          <a:bodyPr/>
          <a:lstStyle/>
          <a:p>
            <a:fld id="{2A3AF149-173C-084D-83D7-C70553B086D5}" type="slidenum">
              <a:rPr lang="en-US" smtClean="0"/>
              <a:t>10</a:t>
            </a:fld>
            <a:endParaRPr lang="en-US"/>
          </a:p>
        </p:txBody>
      </p:sp>
    </p:spTree>
    <p:extLst>
      <p:ext uri="{BB962C8B-B14F-4D97-AF65-F5344CB8AC3E}">
        <p14:creationId xmlns:p14="http://schemas.microsoft.com/office/powerpoint/2010/main" val="28130561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Tradeoff on trust on user and ease of use of the environment</a:t>
            </a:r>
          </a:p>
        </p:txBody>
      </p:sp>
      <p:sp>
        <p:nvSpPr>
          <p:cNvPr id="4" name="Slide Number Placeholder 3"/>
          <p:cNvSpPr>
            <a:spLocks noGrp="1"/>
          </p:cNvSpPr>
          <p:nvPr>
            <p:ph type="sldNum" sz="quarter" idx="10"/>
          </p:nvPr>
        </p:nvSpPr>
        <p:spPr/>
        <p:txBody>
          <a:bodyPr/>
          <a:lstStyle/>
          <a:p>
            <a:fld id="{2A3AF149-173C-084D-83D7-C70553B086D5}" type="slidenum">
              <a:rPr lang="en-US" smtClean="0"/>
              <a:t>11</a:t>
            </a:fld>
            <a:endParaRPr lang="en-US"/>
          </a:p>
        </p:txBody>
      </p:sp>
    </p:spTree>
    <p:extLst>
      <p:ext uri="{BB962C8B-B14F-4D97-AF65-F5344CB8AC3E}">
        <p14:creationId xmlns:p14="http://schemas.microsoft.com/office/powerpoint/2010/main" val="11511096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Threat model:   e.g., how fully do you or can you trust the user while still making the system useable? </a:t>
            </a:r>
          </a:p>
        </p:txBody>
      </p:sp>
      <p:sp>
        <p:nvSpPr>
          <p:cNvPr id="4" name="Slide Number Placeholder 3"/>
          <p:cNvSpPr>
            <a:spLocks noGrp="1"/>
          </p:cNvSpPr>
          <p:nvPr>
            <p:ph type="sldNum" sz="quarter" idx="10"/>
          </p:nvPr>
        </p:nvSpPr>
        <p:spPr/>
        <p:txBody>
          <a:bodyPr/>
          <a:lstStyle/>
          <a:p>
            <a:fld id="{2A3AF149-173C-084D-83D7-C70553B086D5}" type="slidenum">
              <a:rPr lang="en-US" smtClean="0"/>
              <a:t>12</a:t>
            </a:fld>
            <a:endParaRPr lang="en-US"/>
          </a:p>
        </p:txBody>
      </p:sp>
    </p:spTree>
    <p:extLst>
      <p:ext uri="{BB962C8B-B14F-4D97-AF65-F5344CB8AC3E}">
        <p14:creationId xmlns:p14="http://schemas.microsoft.com/office/powerpoint/2010/main" val="134668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points are design decisions guided by </a:t>
            </a:r>
          </a:p>
        </p:txBody>
      </p:sp>
      <p:sp>
        <p:nvSpPr>
          <p:cNvPr id="4" name="Slide Number Placeholder 3"/>
          <p:cNvSpPr>
            <a:spLocks noGrp="1"/>
          </p:cNvSpPr>
          <p:nvPr>
            <p:ph type="sldNum" sz="quarter" idx="10"/>
          </p:nvPr>
        </p:nvSpPr>
        <p:spPr/>
        <p:txBody>
          <a:bodyPr/>
          <a:lstStyle/>
          <a:p>
            <a:fld id="{2A3AF149-173C-084D-83D7-C70553B086D5}" type="slidenum">
              <a:rPr lang="en-US" smtClean="0"/>
              <a:t>13</a:t>
            </a:fld>
            <a:endParaRPr lang="en-US"/>
          </a:p>
        </p:txBody>
      </p:sp>
    </p:spTree>
    <p:extLst>
      <p:ext uri="{BB962C8B-B14F-4D97-AF65-F5344CB8AC3E}">
        <p14:creationId xmlns:p14="http://schemas.microsoft.com/office/powerpoint/2010/main" val="30184983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427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fontAlgn="base">
              <a:spcBef>
                <a:spcPct val="0"/>
              </a:spcBef>
              <a:spcAft>
                <a:spcPct val="0"/>
              </a:spcAft>
            </a:pPr>
            <a:fld id="{A29BF36D-CFCF-AE4B-A55C-E252B27A32C9}" type="slidenum">
              <a:rPr lang="en-US"/>
              <a:pPr fontAlgn="base">
                <a:spcBef>
                  <a:spcPct val="0"/>
                </a:spcBef>
                <a:spcAft>
                  <a:spcPct val="0"/>
                </a:spcAft>
              </a:pPr>
              <a:t>15</a:t>
            </a:fld>
            <a:endParaRPr lang="en-US" dirty="0"/>
          </a:p>
        </p:txBody>
      </p:sp>
      <p:sp>
        <p:nvSpPr>
          <p:cNvPr id="54275" name="Notes Placeholder 4"/>
          <p:cNvSpPr>
            <a:spLocks noGrp="1"/>
          </p:cNvSpPr>
          <p:nvPr>
            <p:ph type="body"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defRPr/>
            </a:pPr>
            <a:r>
              <a:rPr lang="en-US" sz="1200" dirty="0">
                <a:latin typeface="Calibri" charset="0"/>
              </a:rPr>
              <a:t>Our</a:t>
            </a:r>
            <a:r>
              <a:rPr lang="en-US" sz="1200" baseline="0" dirty="0">
                <a:latin typeface="Calibri" charset="0"/>
              </a:rPr>
              <a:t> mission is a library mission:  collect, organize, preserve, make accessible research materials. </a:t>
            </a:r>
          </a:p>
          <a:p>
            <a:pPr>
              <a:spcBef>
                <a:spcPct val="0"/>
              </a:spcBef>
              <a:defRPr/>
            </a:pPr>
            <a:endParaRPr lang="en-US" sz="1200" baseline="0" dirty="0">
              <a:latin typeface="Calibri" charset="0"/>
            </a:endParaRPr>
          </a:p>
          <a:p>
            <a:pPr>
              <a:spcBef>
                <a:spcPct val="0"/>
              </a:spcBef>
              <a:defRPr/>
            </a:pPr>
            <a:r>
              <a:rPr lang="en-US" sz="1200" baseline="0" dirty="0">
                <a:latin typeface="Calibri" charset="0"/>
              </a:rPr>
              <a:t>We have had a number of special programs that are so important that I’ve listed a few here.  You might think of these as a part of our DNA.  </a:t>
            </a:r>
            <a:endParaRPr lang="en-US" sz="1400" dirty="0"/>
          </a:p>
        </p:txBody>
      </p:sp>
    </p:spTree>
    <p:extLst>
      <p:ext uri="{BB962C8B-B14F-4D97-AF65-F5344CB8AC3E}">
        <p14:creationId xmlns:p14="http://schemas.microsoft.com/office/powerpoint/2010/main" val="33848071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EA82341-C5B3-9A41-8444-C29D667958AA}" type="slidenum">
              <a:rPr lang="en-US" smtClean="0"/>
              <a:t>16</a:t>
            </a:fld>
            <a:endParaRPr lang="en-US"/>
          </a:p>
        </p:txBody>
      </p:sp>
    </p:spTree>
    <p:extLst>
      <p:ext uri="{BB962C8B-B14F-4D97-AF65-F5344CB8AC3E}">
        <p14:creationId xmlns:p14="http://schemas.microsoft.com/office/powerpoint/2010/main" val="12421045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EA82341-C5B3-9A41-8444-C29D667958AA}" type="slidenum">
              <a:rPr lang="en-US" smtClean="0"/>
              <a:t>17</a:t>
            </a:fld>
            <a:endParaRPr lang="en-US"/>
          </a:p>
        </p:txBody>
      </p:sp>
    </p:spTree>
    <p:extLst>
      <p:ext uri="{BB962C8B-B14F-4D97-AF65-F5344CB8AC3E}">
        <p14:creationId xmlns:p14="http://schemas.microsoft.com/office/powerpoint/2010/main" val="28059315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 name="Shape 7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1200" dirty="0"/>
              <a:t>A</a:t>
            </a:r>
            <a:r>
              <a:rPr lang="en" sz="1200" dirty="0" err="1"/>
              <a:t>pplies</a:t>
            </a:r>
            <a:r>
              <a:rPr lang="en" sz="1200" dirty="0"/>
              <a:t> to both textual or image objects </a:t>
            </a:r>
          </a:p>
          <a:p>
            <a:pPr marL="0" lvl="0" indent="0" rtl="0">
              <a:spcBef>
                <a:spcPts val="0"/>
              </a:spcBef>
              <a:spcAft>
                <a:spcPts val="0"/>
              </a:spcAft>
              <a:buNone/>
            </a:pPr>
            <a:endParaRPr lang="en" sz="1200" dirty="0"/>
          </a:p>
          <a:p>
            <a:pPr marL="0" lvl="0" indent="0" rtl="0">
              <a:spcBef>
                <a:spcPts val="0"/>
              </a:spcBef>
              <a:spcAft>
                <a:spcPts val="0"/>
              </a:spcAft>
              <a:buNone/>
            </a:pPr>
            <a:r>
              <a:rPr lang="en-US" sz="1200" dirty="0"/>
              <a:t>G</a:t>
            </a:r>
            <a:r>
              <a:rPr lang="en" sz="1200" dirty="0" err="1"/>
              <a:t>ive</a:t>
            </a:r>
            <a:r>
              <a:rPr lang="en" sz="1200" dirty="0"/>
              <a:t> examples of </a:t>
            </a:r>
            <a:endParaRPr dirty="0"/>
          </a:p>
        </p:txBody>
      </p:sp>
    </p:spTree>
    <p:extLst>
      <p:ext uri="{BB962C8B-B14F-4D97-AF65-F5344CB8AC3E}">
        <p14:creationId xmlns:p14="http://schemas.microsoft.com/office/powerpoint/2010/main" val="5662209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time of consent, user has already established an authenticated identity through the analytics gateway</a:t>
            </a:r>
          </a:p>
          <a:p>
            <a:endParaRPr lang="en-US" dirty="0"/>
          </a:p>
          <a:p>
            <a:r>
              <a:rPr lang="en-US" dirty="0"/>
              <a:t>2. Use their Capsule:   not for reading books </a:t>
            </a:r>
          </a:p>
          <a:p>
            <a:r>
              <a:rPr lang="en-US" dirty="0"/>
              <a:t>3. intended use and expected forms of outputs:  both needed for export review</a:t>
            </a:r>
          </a:p>
          <a:p>
            <a:r>
              <a:rPr lang="en-US" dirty="0"/>
              <a:t>4. </a:t>
            </a:r>
            <a:r>
              <a:rPr lang="en-US" i="1" dirty="0"/>
              <a:t>information about their activities :  audit trail in case</a:t>
            </a:r>
            <a:endParaRPr lang="en-US" dirty="0"/>
          </a:p>
        </p:txBody>
      </p:sp>
      <p:sp>
        <p:nvSpPr>
          <p:cNvPr id="4" name="Slide Number Placeholder 3"/>
          <p:cNvSpPr>
            <a:spLocks noGrp="1"/>
          </p:cNvSpPr>
          <p:nvPr>
            <p:ph type="sldNum" sz="quarter" idx="10"/>
          </p:nvPr>
        </p:nvSpPr>
        <p:spPr/>
        <p:txBody>
          <a:bodyPr/>
          <a:lstStyle/>
          <a:p>
            <a:fld id="{2A3AF149-173C-084D-83D7-C70553B086D5}" type="slidenum">
              <a:rPr lang="en-US" smtClean="0"/>
              <a:t>21</a:t>
            </a:fld>
            <a:endParaRPr lang="en-US"/>
          </a:p>
        </p:txBody>
      </p:sp>
    </p:spTree>
    <p:extLst>
      <p:ext uri="{BB962C8B-B14F-4D97-AF65-F5344CB8AC3E}">
        <p14:creationId xmlns:p14="http://schemas.microsoft.com/office/powerpoint/2010/main" val="7981515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Copyright is complex, and although there are good efforts in modeling and expressing copyright status information for library holdings, HT requires a practical (implementable) approach</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How used:  demo capsule uses only PD; researcher has with them a working set of books, and rights to those are tracked by system</a:t>
            </a:r>
          </a:p>
          <a:p>
            <a:endParaRPr lang="en-US" dirty="0"/>
          </a:p>
        </p:txBody>
      </p:sp>
      <p:sp>
        <p:nvSpPr>
          <p:cNvPr id="4" name="Slide Number Placeholder 3"/>
          <p:cNvSpPr>
            <a:spLocks noGrp="1"/>
          </p:cNvSpPr>
          <p:nvPr>
            <p:ph type="sldNum" sz="quarter" idx="10"/>
          </p:nvPr>
        </p:nvSpPr>
        <p:spPr/>
        <p:txBody>
          <a:bodyPr/>
          <a:lstStyle/>
          <a:p>
            <a:fld id="{2A3AF149-173C-084D-83D7-C70553B086D5}" type="slidenum">
              <a:rPr lang="en-US" smtClean="0"/>
              <a:t>22</a:t>
            </a:fld>
            <a:endParaRPr lang="en-US"/>
          </a:p>
        </p:txBody>
      </p:sp>
    </p:spTree>
    <p:extLst>
      <p:ext uri="{BB962C8B-B14F-4D97-AF65-F5344CB8AC3E}">
        <p14:creationId xmlns:p14="http://schemas.microsoft.com/office/powerpoint/2010/main" val="686817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Economic</a:t>
            </a:r>
            <a:r>
              <a:rPr lang="en-US" baseline="0" dirty="0"/>
              <a:t> impact of tomorrow’s discoveries motivating governments worldwide</a:t>
            </a:r>
            <a:endParaRPr lang="en-US" dirty="0"/>
          </a:p>
        </p:txBody>
      </p:sp>
      <p:sp>
        <p:nvSpPr>
          <p:cNvPr id="4" name="Slide Number Placeholder 3"/>
          <p:cNvSpPr>
            <a:spLocks noGrp="1"/>
          </p:cNvSpPr>
          <p:nvPr>
            <p:ph type="sldNum" sz="quarter" idx="10"/>
          </p:nvPr>
        </p:nvSpPr>
        <p:spPr/>
        <p:txBody>
          <a:bodyPr/>
          <a:lstStyle/>
          <a:p>
            <a:fld id="{2A3AF149-173C-084D-83D7-C70553B086D5}" type="slidenum">
              <a:rPr lang="en-US" smtClean="0"/>
              <a:t>2</a:t>
            </a:fld>
            <a:endParaRPr lang="en-US"/>
          </a:p>
        </p:txBody>
      </p:sp>
    </p:spTree>
    <p:extLst>
      <p:ext uri="{BB962C8B-B14F-4D97-AF65-F5344CB8AC3E}">
        <p14:creationId xmlns:p14="http://schemas.microsoft.com/office/powerpoint/2010/main" val="6321518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 name="Shape 7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1537837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 name="Shape 8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7633037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8495934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September 12, 2011, the Authors Guild, along with other individual authors and associations of authors, filed a complaint against </a:t>
            </a:r>
            <a:r>
              <a:rPr lang="en-US" dirty="0" err="1"/>
              <a:t>HathiTrust</a:t>
            </a:r>
            <a:r>
              <a:rPr lang="en-US" dirty="0"/>
              <a:t> and five American universities for copyright infringement. (Authors Guild, et al. v </a:t>
            </a:r>
            <a:r>
              <a:rPr lang="en-US" dirty="0" err="1"/>
              <a:t>HathiTrust</a:t>
            </a:r>
            <a:r>
              <a:rPr lang="en-US" dirty="0"/>
              <a:t>, et al., 11 </a:t>
            </a:r>
            <a:r>
              <a:rPr lang="en-US" dirty="0" err="1"/>
              <a:t>Civ</a:t>
            </a:r>
            <a:r>
              <a:rPr lang="en-US" dirty="0"/>
              <a:t> 6351 (S.D.N.Y., Sep. 12, 2011)).</a:t>
            </a:r>
          </a:p>
          <a:p>
            <a:endParaRPr lang="en-US" dirty="0"/>
          </a:p>
          <a:p>
            <a:r>
              <a:rPr lang="en-US" dirty="0"/>
              <a:t>Before the next scheduled hearing for the Google Books suit had even taken place, the Authors Guild filed a complaint against </a:t>
            </a:r>
            <a:r>
              <a:rPr lang="en-US" dirty="0" err="1"/>
              <a:t>HathiTrust</a:t>
            </a:r>
            <a:r>
              <a:rPr lang="en-US" dirty="0"/>
              <a:t>, seeking an injunction. "These books, because of the universities' and Google's unlawful actions, are now at needless, intolerable digital risk," said Authors Guild president Scott </a:t>
            </a:r>
            <a:r>
              <a:rPr lang="en-US" dirty="0" err="1"/>
              <a:t>Turow</a:t>
            </a:r>
            <a:r>
              <a:rPr lang="en-US" dirty="0"/>
              <a:t>. (http://</a:t>
            </a:r>
            <a:r>
              <a:rPr lang="en-US" dirty="0">
                <a:hlinkClick r:id="rId3"/>
              </a:rPr>
              <a:t>www.publishersweekly.com/pw/by-topic/digital/copyright/article/48739-authors-guild-sues-libraries.html</a:t>
            </a:r>
            <a:r>
              <a:rPr lang="en-US" dirty="0"/>
              <a:t>). </a:t>
            </a:r>
          </a:p>
          <a:p>
            <a:endParaRPr lang="en-US" dirty="0"/>
          </a:p>
          <a:p>
            <a:r>
              <a:rPr lang="en-US" dirty="0"/>
              <a:t>Judge Baer’s statement in this ruling reflects our collective ongoing commitment to lawful uses of our digital library collection, a collection created from our many great print collections and the work of generations of librarians:</a:t>
            </a:r>
          </a:p>
          <a:p>
            <a:pPr rtl="0"/>
            <a:r>
              <a:rPr lang="en-US" dirty="0">
                <a:effectLst/>
              </a:rPr>
              <a:t>I cannot imagine a definition of fair use that would not encompass the transformative uses made by Defendants' MDP [Mass Digitization Project] and would require that I terminate this invaluable contribution to the progress of science and cultivation of the arts that at the same time effectuates the ideals espoused by the ADA [Americans With Disabilities Act].</a:t>
            </a:r>
          </a:p>
          <a:p>
            <a:endParaRPr lang="en-US" dirty="0"/>
          </a:p>
        </p:txBody>
      </p:sp>
      <p:sp>
        <p:nvSpPr>
          <p:cNvPr id="4" name="Slide Number Placeholder 3"/>
          <p:cNvSpPr>
            <a:spLocks noGrp="1"/>
          </p:cNvSpPr>
          <p:nvPr>
            <p:ph type="sldNum" sz="quarter" idx="10"/>
          </p:nvPr>
        </p:nvSpPr>
        <p:spPr/>
        <p:txBody>
          <a:bodyPr/>
          <a:lstStyle/>
          <a:p>
            <a:fld id="{2A3AF149-173C-084D-83D7-C70553B086D5}" type="slidenum">
              <a:rPr lang="en-US" smtClean="0"/>
              <a:t>28</a:t>
            </a:fld>
            <a:endParaRPr lang="en-US"/>
          </a:p>
        </p:txBody>
      </p:sp>
    </p:spTree>
    <p:extLst>
      <p:ext uri="{BB962C8B-B14F-4D97-AF65-F5344CB8AC3E}">
        <p14:creationId xmlns:p14="http://schemas.microsoft.com/office/powerpoint/2010/main" val="12409934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2400" dirty="0"/>
              <a:t>Publications behind paywall (through library subscription)</a:t>
            </a:r>
          </a:p>
          <a:p>
            <a:pPr lvl="1"/>
            <a:r>
              <a:rPr lang="en-US" sz="2400" dirty="0"/>
              <a:t>Primary data </a:t>
            </a:r>
          </a:p>
          <a:p>
            <a:pPr lvl="1"/>
            <a:r>
              <a:rPr lang="en-US" sz="2400" dirty="0"/>
              <a:t>Physical samples</a:t>
            </a:r>
          </a:p>
          <a:p>
            <a:pPr lvl="1"/>
            <a:r>
              <a:rPr lang="en-US" sz="2400" dirty="0"/>
              <a:t>Software</a:t>
            </a:r>
          </a:p>
          <a:p>
            <a:pPr lvl="1"/>
            <a:r>
              <a:rPr lang="en-US" sz="2400" dirty="0"/>
              <a:t>Other supporting materials</a:t>
            </a:r>
          </a:p>
          <a:p>
            <a:pPr lvl="1"/>
            <a:endParaRPr lang="en-US" sz="2400" dirty="0"/>
          </a:p>
          <a:p>
            <a:pPr lvl="1"/>
            <a:r>
              <a:rPr lang="en-US" sz="2400" dirty="0"/>
              <a:t>Social and economic benefit </a:t>
            </a:r>
          </a:p>
          <a:p>
            <a:endParaRPr lang="en-US" dirty="0"/>
          </a:p>
        </p:txBody>
      </p:sp>
      <p:sp>
        <p:nvSpPr>
          <p:cNvPr id="4" name="Slide Number Placeholder 3"/>
          <p:cNvSpPr>
            <a:spLocks noGrp="1"/>
          </p:cNvSpPr>
          <p:nvPr>
            <p:ph type="sldNum" sz="quarter" idx="10"/>
          </p:nvPr>
        </p:nvSpPr>
        <p:spPr/>
        <p:txBody>
          <a:bodyPr/>
          <a:lstStyle/>
          <a:p>
            <a:fld id="{2A3AF149-173C-084D-83D7-C70553B086D5}" type="slidenum">
              <a:rPr lang="en-US" smtClean="0"/>
              <a:t>3</a:t>
            </a:fld>
            <a:endParaRPr lang="en-US"/>
          </a:p>
        </p:txBody>
      </p:sp>
    </p:spTree>
    <p:extLst>
      <p:ext uri="{BB962C8B-B14F-4D97-AF65-F5344CB8AC3E}">
        <p14:creationId xmlns:p14="http://schemas.microsoft.com/office/powerpoint/2010/main" val="2593652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problems grow</a:t>
            </a:r>
            <a:r>
              <a:rPr lang="en-US" baseline="0" dirty="0"/>
              <a:t> larger, and recognition of global nature of many of our systems increases</a:t>
            </a:r>
            <a:endParaRPr lang="en-US" dirty="0"/>
          </a:p>
        </p:txBody>
      </p:sp>
      <p:sp>
        <p:nvSpPr>
          <p:cNvPr id="4" name="Slide Number Placeholder 3"/>
          <p:cNvSpPr>
            <a:spLocks noGrp="1"/>
          </p:cNvSpPr>
          <p:nvPr>
            <p:ph type="sldNum" sz="quarter" idx="10"/>
          </p:nvPr>
        </p:nvSpPr>
        <p:spPr/>
        <p:txBody>
          <a:bodyPr/>
          <a:lstStyle/>
          <a:p>
            <a:fld id="{2A3AF149-173C-084D-83D7-C70553B086D5}" type="slidenum">
              <a:rPr lang="en-US" smtClean="0"/>
              <a:t>4</a:t>
            </a:fld>
            <a:endParaRPr lang="en-US"/>
          </a:p>
        </p:txBody>
      </p:sp>
    </p:spTree>
    <p:extLst>
      <p:ext uri="{BB962C8B-B14F-4D97-AF65-F5344CB8AC3E}">
        <p14:creationId xmlns:p14="http://schemas.microsoft.com/office/powerpoint/2010/main" val="19632084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is individual to fit their research into this larger stage?</a:t>
            </a:r>
          </a:p>
        </p:txBody>
      </p:sp>
      <p:sp>
        <p:nvSpPr>
          <p:cNvPr id="4" name="Slide Number Placeholder 3"/>
          <p:cNvSpPr>
            <a:spLocks noGrp="1"/>
          </p:cNvSpPr>
          <p:nvPr>
            <p:ph type="sldNum" sz="quarter" idx="10"/>
          </p:nvPr>
        </p:nvSpPr>
        <p:spPr/>
        <p:txBody>
          <a:bodyPr/>
          <a:lstStyle/>
          <a:p>
            <a:fld id="{2A3AF149-173C-084D-83D7-C70553B086D5}" type="slidenum">
              <a:rPr lang="en-US" smtClean="0"/>
              <a:t>5</a:t>
            </a:fld>
            <a:endParaRPr lang="en-US"/>
          </a:p>
        </p:txBody>
      </p:sp>
    </p:spTree>
    <p:extLst>
      <p:ext uri="{BB962C8B-B14F-4D97-AF65-F5344CB8AC3E}">
        <p14:creationId xmlns:p14="http://schemas.microsoft.com/office/powerpoint/2010/main" val="5911245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DMP cornerstone of many agency public access plans </a:t>
            </a:r>
          </a:p>
          <a:p>
            <a:r>
              <a:rPr lang="en-US" dirty="0"/>
              <a:t>Define “Peer-review” == “merit review”</a:t>
            </a:r>
          </a:p>
          <a:p>
            <a:endParaRPr lang="en-US" dirty="0"/>
          </a:p>
        </p:txBody>
      </p:sp>
      <p:sp>
        <p:nvSpPr>
          <p:cNvPr id="4" name="Slide Number Placeholder 3"/>
          <p:cNvSpPr>
            <a:spLocks noGrp="1"/>
          </p:cNvSpPr>
          <p:nvPr>
            <p:ph type="sldNum" sz="quarter" idx="10"/>
          </p:nvPr>
        </p:nvSpPr>
        <p:spPr/>
        <p:txBody>
          <a:bodyPr/>
          <a:lstStyle/>
          <a:p>
            <a:fld id="{BEFD28B8-678F-4F26-B6AC-5DCEFDBC113C}" type="slidenum">
              <a:rPr lang="en-US" smtClean="0"/>
              <a:pPr/>
              <a:t>6</a:t>
            </a:fld>
            <a:endParaRPr lang="en-US"/>
          </a:p>
        </p:txBody>
      </p:sp>
    </p:spTree>
    <p:extLst>
      <p:ext uri="{BB962C8B-B14F-4D97-AF65-F5344CB8AC3E}">
        <p14:creationId xmlns:p14="http://schemas.microsoft.com/office/powerpoint/2010/main" val="1633269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FD28B8-678F-4F26-B6AC-5DCEFDBC113C}" type="slidenum">
              <a:rPr lang="en-US" smtClean="0"/>
              <a:pPr/>
              <a:t>7</a:t>
            </a:fld>
            <a:endParaRPr lang="en-US"/>
          </a:p>
        </p:txBody>
      </p:sp>
    </p:spTree>
    <p:extLst>
      <p:ext uri="{BB962C8B-B14F-4D97-AF65-F5344CB8AC3E}">
        <p14:creationId xmlns:p14="http://schemas.microsoft.com/office/powerpoint/2010/main" val="20130698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Tension in open science:  much data resulting from externally funded research can be made open, but here are important cases where controls on the data must remain.</a:t>
            </a:r>
          </a:p>
          <a:p>
            <a:endParaRPr lang="en-US" sz="1600" dirty="0"/>
          </a:p>
          <a:p>
            <a:r>
              <a:rPr lang="en-US" sz="1600" dirty="0"/>
              <a:t>Overriding principle should be the data should be open as possible, closed as necessary.</a:t>
            </a:r>
          </a:p>
          <a:p>
            <a:endParaRPr lang="en-US" sz="1600" dirty="0"/>
          </a:p>
          <a:p>
            <a:r>
              <a:rPr lang="en-US" sz="1600" dirty="0"/>
              <a:t>Data should be made open - open access, open use, open license – and perhaps made open by default, </a:t>
            </a:r>
          </a:p>
          <a:p>
            <a:endParaRPr lang="en-US" sz="1600" dirty="0"/>
          </a:p>
        </p:txBody>
      </p:sp>
      <p:sp>
        <p:nvSpPr>
          <p:cNvPr id="4" name="Slide Number Placeholder 3"/>
          <p:cNvSpPr>
            <a:spLocks noGrp="1"/>
          </p:cNvSpPr>
          <p:nvPr>
            <p:ph type="sldNum" sz="quarter" idx="5"/>
          </p:nvPr>
        </p:nvSpPr>
        <p:spPr/>
        <p:txBody>
          <a:bodyPr/>
          <a:lstStyle/>
          <a:p>
            <a:fld id="{2A3AF149-173C-084D-83D7-C70553B086D5}" type="slidenum">
              <a:rPr lang="en-US" smtClean="0"/>
              <a:t>8</a:t>
            </a:fld>
            <a:endParaRPr lang="en-US"/>
          </a:p>
        </p:txBody>
      </p:sp>
    </p:spTree>
    <p:extLst>
      <p:ext uri="{BB962C8B-B14F-4D97-AF65-F5344CB8AC3E}">
        <p14:creationId xmlns:p14="http://schemas.microsoft.com/office/powerpoint/2010/main" val="27075053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Compute environments on which the capsule notion is based have become increasingly secure while at the same time retaining the speed and ease of use expected by researchers.  </a:t>
            </a:r>
          </a:p>
          <a:p>
            <a:endParaRPr lang="en-US" dirty="0"/>
          </a:p>
          <a:p>
            <a:r>
              <a:rPr lang="en-US" dirty="0"/>
              <a:t>Combined with policy and use agreements, the capsule has a place in the spectrum of solutions for making data "open as possible, closed as necessary." </a:t>
            </a:r>
          </a:p>
        </p:txBody>
      </p:sp>
      <p:sp>
        <p:nvSpPr>
          <p:cNvPr id="4" name="Slide Number Placeholder 3"/>
          <p:cNvSpPr>
            <a:spLocks noGrp="1"/>
          </p:cNvSpPr>
          <p:nvPr>
            <p:ph type="sldNum" sz="quarter" idx="5"/>
          </p:nvPr>
        </p:nvSpPr>
        <p:spPr/>
        <p:txBody>
          <a:bodyPr/>
          <a:lstStyle/>
          <a:p>
            <a:fld id="{2A3AF149-173C-084D-83D7-C70553B086D5}" type="slidenum">
              <a:rPr lang="en-US" smtClean="0"/>
              <a:t>9</a:t>
            </a:fld>
            <a:endParaRPr lang="en-US"/>
          </a:p>
        </p:txBody>
      </p:sp>
    </p:spTree>
    <p:extLst>
      <p:ext uri="{BB962C8B-B14F-4D97-AF65-F5344CB8AC3E}">
        <p14:creationId xmlns:p14="http://schemas.microsoft.com/office/powerpoint/2010/main" val="192922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C839026-656A-7A4C-B552-7C57014CC1FF}" type="datetimeFigureOut">
              <a:rPr lang="en-US" smtClean="0"/>
              <a:t>8/29/18</a:t>
            </a:fld>
            <a:endParaRPr lang="en-US"/>
          </a:p>
        </p:txBody>
      </p:sp>
      <p:sp>
        <p:nvSpPr>
          <p:cNvPr id="5" name="Footer Placeholder 4"/>
          <p:cNvSpPr>
            <a:spLocks noGrp="1"/>
          </p:cNvSpPr>
          <p:nvPr>
            <p:ph type="ftr" sz="quarter" idx="11"/>
          </p:nvPr>
        </p:nvSpPr>
        <p:spPr/>
        <p:txBody>
          <a:bodyPr/>
          <a:lstStyle/>
          <a:p>
            <a:r>
              <a:rPr lang="en-US" dirty="0"/>
              <a:t>Future Visions</a:t>
            </a:r>
          </a:p>
        </p:txBody>
      </p:sp>
      <p:sp>
        <p:nvSpPr>
          <p:cNvPr id="6" name="Slide Number Placeholder 5"/>
          <p:cNvSpPr>
            <a:spLocks noGrp="1"/>
          </p:cNvSpPr>
          <p:nvPr>
            <p:ph type="sldNum" sz="quarter" idx="12"/>
          </p:nvPr>
        </p:nvSpPr>
        <p:spPr/>
        <p:txBody>
          <a:bodyPr/>
          <a:lstStyle/>
          <a:p>
            <a:fld id="{7B348239-46D0-EE49-AA8E-73D3E469E5A9}" type="slidenum">
              <a:rPr lang="en-US" smtClean="0"/>
              <a:t>‹#›</a:t>
            </a:fld>
            <a:endParaRPr lang="en-US"/>
          </a:p>
        </p:txBody>
      </p:sp>
      <p:sp>
        <p:nvSpPr>
          <p:cNvPr id="7" name="Rectangle 6"/>
          <p:cNvSpPr/>
          <p:nvPr userDrawn="1"/>
        </p:nvSpPr>
        <p:spPr>
          <a:xfrm>
            <a:off x="0" y="24714"/>
            <a:ext cx="9144000" cy="355018"/>
          </a:xfrm>
          <a:prstGeom prst="rect">
            <a:avLst/>
          </a:prstGeom>
          <a:solidFill>
            <a:schemeClr val="accent2"/>
          </a:solidFill>
          <a:ln w="38100">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29732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C839026-656A-7A4C-B552-7C57014CC1FF}" type="datetimeFigureOut">
              <a:rPr lang="en-US" smtClean="0"/>
              <a:t>8/29/18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348239-46D0-EE49-AA8E-73D3E469E5A9}" type="slidenum">
              <a:rPr lang="en-US" smtClean="0"/>
              <a:t>‹#›</a:t>
            </a:fld>
            <a:endParaRPr lang="en-US"/>
          </a:p>
        </p:txBody>
      </p:sp>
    </p:spTree>
    <p:extLst>
      <p:ext uri="{BB962C8B-B14F-4D97-AF65-F5344CB8AC3E}">
        <p14:creationId xmlns:p14="http://schemas.microsoft.com/office/powerpoint/2010/main" val="2129822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C839026-656A-7A4C-B552-7C57014CC1FF}" type="datetimeFigureOut">
              <a:rPr lang="en-US" smtClean="0"/>
              <a:t>8/29/18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348239-46D0-EE49-AA8E-73D3E469E5A9}" type="slidenum">
              <a:rPr lang="en-US" smtClean="0"/>
              <a:t>‹#›</a:t>
            </a:fld>
            <a:endParaRPr lang="en-US"/>
          </a:p>
        </p:txBody>
      </p:sp>
    </p:spTree>
    <p:extLst>
      <p:ext uri="{BB962C8B-B14F-4D97-AF65-F5344CB8AC3E}">
        <p14:creationId xmlns:p14="http://schemas.microsoft.com/office/powerpoint/2010/main" val="20065921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593367"/>
            <a:ext cx="8520600" cy="7636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930873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_HathiTrust">
    <p:spTree>
      <p:nvGrpSpPr>
        <p:cNvPr id="1" name=""/>
        <p:cNvGrpSpPr/>
        <p:nvPr/>
      </p:nvGrpSpPr>
      <p:grpSpPr>
        <a:xfrm>
          <a:off x="0" y="0"/>
          <a:ext cx="0" cy="0"/>
          <a:chOff x="0" y="0"/>
          <a:chExt cx="0" cy="0"/>
        </a:xfrm>
      </p:grpSpPr>
      <p:sp>
        <p:nvSpPr>
          <p:cNvPr id="2" name="Rectangle 1"/>
          <p:cNvSpPr/>
          <p:nvPr/>
        </p:nvSpPr>
        <p:spPr>
          <a:xfrm>
            <a:off x="177802" y="196851"/>
            <a:ext cx="8788400" cy="6407150"/>
          </a:xfrm>
          <a:prstGeom prst="rect">
            <a:avLst/>
          </a:prstGeom>
          <a:solidFill>
            <a:schemeClr val="bg1"/>
          </a:solidFill>
          <a:ln w="12700" cap="flat" cmpd="sng" algn="ctr">
            <a:solidFill>
              <a:srgbClr val="FF66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defTabSz="457180">
              <a:defRPr/>
            </a:pPr>
            <a:endParaRPr lang="en-US" sz="1700" dirty="0">
              <a:ln w="34925" cap="flat" cmpd="sng" algn="ctr">
                <a:solidFill>
                  <a:srgbClr val="FF6600"/>
                </a:solidFill>
                <a:prstDash val="solid"/>
                <a:round/>
                <a:headEnd type="none" w="med" len="med"/>
                <a:tailEnd type="none" w="med" len="med"/>
              </a:ln>
              <a:solidFill>
                <a:srgbClr val="FF6600"/>
              </a:solidFill>
              <a:ea typeface="Arial" pitchFamily="-65" charset="0"/>
              <a:cs typeface="Arial" pitchFamily="-65" charset="0"/>
            </a:endParaRPr>
          </a:p>
        </p:txBody>
      </p:sp>
      <p:sp>
        <p:nvSpPr>
          <p:cNvPr id="5" name="Title 1"/>
          <p:cNvSpPr>
            <a:spLocks noGrp="1"/>
          </p:cNvSpPr>
          <p:nvPr>
            <p:ph type="title"/>
          </p:nvPr>
        </p:nvSpPr>
        <p:spPr>
          <a:xfrm>
            <a:off x="457200" y="274638"/>
            <a:ext cx="8229600" cy="1143000"/>
          </a:xfrm>
        </p:spPr>
        <p:txBody>
          <a:bodyPr/>
          <a:lstStyle>
            <a:lvl1pPr>
              <a:defRPr>
                <a:solidFill>
                  <a:schemeClr val="tx1">
                    <a:lumMod val="75000"/>
                    <a:lumOff val="25000"/>
                  </a:schemeClr>
                </a:solidFill>
              </a:defRPr>
            </a:lvl1pPr>
          </a:lstStyle>
          <a:p>
            <a:r>
              <a:rPr lang="en-US"/>
              <a:t>Click to edit Master title style</a:t>
            </a:r>
            <a:endParaRPr lang="en-US" dirty="0"/>
          </a:p>
        </p:txBody>
      </p:sp>
      <p:sp>
        <p:nvSpPr>
          <p:cNvPr id="6" name="Content Placeholder 2"/>
          <p:cNvSpPr>
            <a:spLocks noGrp="1"/>
          </p:cNvSpPr>
          <p:nvPr>
            <p:ph idx="1"/>
          </p:nvPr>
        </p:nvSpPr>
        <p:spPr>
          <a:xfrm>
            <a:off x="457200" y="1600206"/>
            <a:ext cx="8229600" cy="4895849"/>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7" name="Straight Connector 6"/>
          <p:cNvCxnSpPr>
            <a:cxnSpLocks noChangeShapeType="1"/>
          </p:cNvCxnSpPr>
          <p:nvPr/>
        </p:nvCxnSpPr>
        <p:spPr bwMode="auto">
          <a:xfrm>
            <a:off x="571500" y="1524000"/>
            <a:ext cx="8001000" cy="1588"/>
          </a:xfrm>
          <a:prstGeom prst="line">
            <a:avLst/>
          </a:prstGeom>
          <a:noFill/>
          <a:ln w="12700">
            <a:solidFill>
              <a:srgbClr val="D57007"/>
            </a:solidFill>
            <a:round/>
            <a:headEnd/>
            <a:tailEnd/>
          </a:ln>
          <a:effectLst>
            <a:outerShdw blurRad="63500" dist="23000" dir="5400000" rotWithShape="0">
              <a:srgbClr val="000000">
                <a:alpha val="34999"/>
              </a:srgbClr>
            </a:outerShdw>
          </a:effectLst>
        </p:spPr>
      </p:cxnSp>
      <p:sp>
        <p:nvSpPr>
          <p:cNvPr id="10" name="Date Placeholder 4"/>
          <p:cNvSpPr>
            <a:spLocks noGrp="1"/>
          </p:cNvSpPr>
          <p:nvPr>
            <p:ph type="dt" sz="half" idx="10"/>
          </p:nvPr>
        </p:nvSpPr>
        <p:spPr>
          <a:xfrm>
            <a:off x="0" y="6594017"/>
            <a:ext cx="2133600" cy="365125"/>
          </a:xfrm>
          <a:prstGeom prst="rect">
            <a:avLst/>
          </a:prstGeom>
          <a:ln>
            <a:noFill/>
          </a:ln>
        </p:spPr>
        <p:txBody>
          <a:bodyPr lIns="91435" tIns="45718" rIns="91435" bIns="45718"/>
          <a:lstStyle>
            <a:lvl1pPr>
              <a:defRPr sz="1200">
                <a:solidFill>
                  <a:schemeClr val="bg1">
                    <a:lumMod val="65000"/>
                  </a:schemeClr>
                </a:solidFill>
              </a:defRPr>
            </a:lvl1pPr>
          </a:lstStyle>
          <a:p>
            <a:pPr defTabSz="457180"/>
            <a:r>
              <a:rPr lang="en-US"/>
              <a:t>25 January 2016</a:t>
            </a:r>
            <a:endParaRPr lang="en-US" dirty="0"/>
          </a:p>
        </p:txBody>
      </p:sp>
      <p:pic>
        <p:nvPicPr>
          <p:cNvPr id="9"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212138" y="5939423"/>
            <a:ext cx="949325" cy="927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94752413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dirty="0" err="1"/>
              <a:t>plale@indiana.edu</a:t>
            </a:r>
            <a:endParaRPr lang="en-US" dirty="0"/>
          </a:p>
        </p:txBody>
      </p:sp>
      <p:sp>
        <p:nvSpPr>
          <p:cNvPr id="5" name="Footer Placeholder 4"/>
          <p:cNvSpPr>
            <a:spLocks noGrp="1"/>
          </p:cNvSpPr>
          <p:nvPr>
            <p:ph type="ftr" sz="quarter" idx="11"/>
          </p:nvPr>
        </p:nvSpPr>
        <p:spPr/>
        <p:txBody>
          <a:bodyPr/>
          <a:lstStyle/>
          <a:p>
            <a:r>
              <a:rPr lang="en-US" dirty="0"/>
              <a:t>Future Visions</a:t>
            </a:r>
          </a:p>
        </p:txBody>
      </p:sp>
      <p:sp>
        <p:nvSpPr>
          <p:cNvPr id="6" name="Slide Number Placeholder 5"/>
          <p:cNvSpPr>
            <a:spLocks noGrp="1"/>
          </p:cNvSpPr>
          <p:nvPr>
            <p:ph type="sldNum" sz="quarter" idx="12"/>
          </p:nvPr>
        </p:nvSpPr>
        <p:spPr/>
        <p:txBody>
          <a:bodyPr/>
          <a:lstStyle/>
          <a:p>
            <a:fld id="{7B348239-46D0-EE49-AA8E-73D3E469E5A9}" type="slidenum">
              <a:rPr lang="en-US" smtClean="0"/>
              <a:t>‹#›</a:t>
            </a:fld>
            <a:endParaRPr lang="en-US"/>
          </a:p>
        </p:txBody>
      </p:sp>
    </p:spTree>
    <p:extLst>
      <p:ext uri="{BB962C8B-B14F-4D97-AF65-F5344CB8AC3E}">
        <p14:creationId xmlns:p14="http://schemas.microsoft.com/office/powerpoint/2010/main" val="546324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839026-656A-7A4C-B552-7C57014CC1FF}" type="datetimeFigureOut">
              <a:rPr lang="en-US" smtClean="0"/>
              <a:t>8/29/18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348239-46D0-EE49-AA8E-73D3E469E5A9}" type="slidenum">
              <a:rPr lang="en-US" smtClean="0"/>
              <a:t>‹#›</a:t>
            </a:fld>
            <a:endParaRPr lang="en-US"/>
          </a:p>
        </p:txBody>
      </p:sp>
    </p:spTree>
    <p:extLst>
      <p:ext uri="{BB962C8B-B14F-4D97-AF65-F5344CB8AC3E}">
        <p14:creationId xmlns:p14="http://schemas.microsoft.com/office/powerpoint/2010/main" val="3384393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C839026-656A-7A4C-B552-7C57014CC1FF}" type="datetimeFigureOut">
              <a:rPr lang="en-US" smtClean="0"/>
              <a:t>8/29/18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348239-46D0-EE49-AA8E-73D3E469E5A9}" type="slidenum">
              <a:rPr lang="en-US" smtClean="0"/>
              <a:t>‹#›</a:t>
            </a:fld>
            <a:endParaRPr lang="en-US"/>
          </a:p>
        </p:txBody>
      </p:sp>
    </p:spTree>
    <p:extLst>
      <p:ext uri="{BB962C8B-B14F-4D97-AF65-F5344CB8AC3E}">
        <p14:creationId xmlns:p14="http://schemas.microsoft.com/office/powerpoint/2010/main" val="317064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C839026-656A-7A4C-B552-7C57014CC1FF}" type="datetimeFigureOut">
              <a:rPr lang="en-US" smtClean="0"/>
              <a:t>8/29/18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348239-46D0-EE49-AA8E-73D3E469E5A9}" type="slidenum">
              <a:rPr lang="en-US" smtClean="0"/>
              <a:t>‹#›</a:t>
            </a:fld>
            <a:endParaRPr lang="en-US"/>
          </a:p>
        </p:txBody>
      </p:sp>
    </p:spTree>
    <p:extLst>
      <p:ext uri="{BB962C8B-B14F-4D97-AF65-F5344CB8AC3E}">
        <p14:creationId xmlns:p14="http://schemas.microsoft.com/office/powerpoint/2010/main" val="154808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C839026-656A-7A4C-B552-7C57014CC1FF}" type="datetimeFigureOut">
              <a:rPr lang="en-US" smtClean="0"/>
              <a:t>8/29/18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348239-46D0-EE49-AA8E-73D3E469E5A9}" type="slidenum">
              <a:rPr lang="en-US" smtClean="0"/>
              <a:t>‹#›</a:t>
            </a:fld>
            <a:endParaRPr lang="en-US"/>
          </a:p>
        </p:txBody>
      </p:sp>
    </p:spTree>
    <p:extLst>
      <p:ext uri="{BB962C8B-B14F-4D97-AF65-F5344CB8AC3E}">
        <p14:creationId xmlns:p14="http://schemas.microsoft.com/office/powerpoint/2010/main" val="604799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839026-656A-7A4C-B552-7C57014CC1FF}" type="datetimeFigureOut">
              <a:rPr lang="en-US" smtClean="0"/>
              <a:t>8/29/18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348239-46D0-EE49-AA8E-73D3E469E5A9}" type="slidenum">
              <a:rPr lang="en-US" smtClean="0"/>
              <a:t>‹#›</a:t>
            </a:fld>
            <a:endParaRPr lang="en-US"/>
          </a:p>
        </p:txBody>
      </p:sp>
    </p:spTree>
    <p:extLst>
      <p:ext uri="{BB962C8B-B14F-4D97-AF65-F5344CB8AC3E}">
        <p14:creationId xmlns:p14="http://schemas.microsoft.com/office/powerpoint/2010/main" val="4206876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839026-656A-7A4C-B552-7C57014CC1FF}" type="datetimeFigureOut">
              <a:rPr lang="en-US" smtClean="0"/>
              <a:t>8/29/18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348239-46D0-EE49-AA8E-73D3E469E5A9}" type="slidenum">
              <a:rPr lang="en-US" smtClean="0"/>
              <a:t>‹#›</a:t>
            </a:fld>
            <a:endParaRPr lang="en-US"/>
          </a:p>
        </p:txBody>
      </p:sp>
    </p:spTree>
    <p:extLst>
      <p:ext uri="{BB962C8B-B14F-4D97-AF65-F5344CB8AC3E}">
        <p14:creationId xmlns:p14="http://schemas.microsoft.com/office/powerpoint/2010/main" val="1391006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839026-656A-7A4C-B552-7C57014CC1FF}" type="datetimeFigureOut">
              <a:rPr lang="en-US" smtClean="0"/>
              <a:t>8/29/18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348239-46D0-EE49-AA8E-73D3E469E5A9}" type="slidenum">
              <a:rPr lang="en-US" smtClean="0"/>
              <a:t>‹#›</a:t>
            </a:fld>
            <a:endParaRPr lang="en-US"/>
          </a:p>
        </p:txBody>
      </p:sp>
    </p:spTree>
    <p:extLst>
      <p:ext uri="{BB962C8B-B14F-4D97-AF65-F5344CB8AC3E}">
        <p14:creationId xmlns:p14="http://schemas.microsoft.com/office/powerpoint/2010/main" val="2511877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839026-656A-7A4C-B552-7C57014CC1FF}" type="datetimeFigureOut">
              <a:rPr lang="en-US" smtClean="0"/>
              <a:t>8/29/18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348239-46D0-EE49-AA8E-73D3E469E5A9}" type="slidenum">
              <a:rPr lang="en-US" smtClean="0"/>
              <a:t>‹#›</a:t>
            </a:fld>
            <a:endParaRPr lang="en-US"/>
          </a:p>
        </p:txBody>
      </p:sp>
    </p:spTree>
    <p:extLst>
      <p:ext uri="{BB962C8B-B14F-4D97-AF65-F5344CB8AC3E}">
        <p14:creationId xmlns:p14="http://schemas.microsoft.com/office/powerpoint/2010/main" val="1535287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hyperlink" Target="https://www.hathitrust.org/htrc_ncup" TargetMode="External"/><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hyperlink" Target="https://www.hathitrust.org/htrc_ncup" TargetMode="External"/><Relationship Id="rId2" Type="http://schemas.openxmlformats.org/officeDocument/2006/relationships/notesSlide" Target="../notesSlides/notesSlide18.xml"/><Relationship Id="rId1" Type="http://schemas.openxmlformats.org/officeDocument/2006/relationships/slideLayout" Target="../slideLayouts/slideLayout12.xml"/><Relationship Id="rId5" Type="http://schemas.openxmlformats.org/officeDocument/2006/relationships/hyperlink" Target="https://www.hathitrust.org/htrc_dc_tou" TargetMode="External"/><Relationship Id="rId4" Type="http://schemas.openxmlformats.org/officeDocument/2006/relationships/hyperlink" Target="https://www.hathitrust.org/privacy"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www.hathitrust.org/rights_database" TargetMode="External"/><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hathitrust.org/rights_database" TargetMode="External"/><Relationship Id="rId2" Type="http://schemas.openxmlformats.org/officeDocument/2006/relationships/hyperlink" Target="https://www.hathitrust.org/htrc_ncup" TargetMode="External"/><Relationship Id="rId1" Type="http://schemas.openxmlformats.org/officeDocument/2006/relationships/slideLayout" Target="../slideLayouts/slideLayout2.xml"/><Relationship Id="rId6" Type="http://schemas.openxmlformats.org/officeDocument/2006/relationships/hyperlink" Target="https://analytics.hathitrust.org/" TargetMode="External"/><Relationship Id="rId5" Type="http://schemas.openxmlformats.org/officeDocument/2006/relationships/hyperlink" Target="https://www.hathitrust.org/htrc_dc_tou" TargetMode="External"/><Relationship Id="rId4" Type="http://schemas.openxmlformats.org/officeDocument/2006/relationships/hyperlink" Target="http://hdl.handle.net/2022/19277"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400600" y="1225587"/>
            <a:ext cx="8520600" cy="1199288"/>
          </a:xfrm>
          <a:prstGeom prst="rect">
            <a:avLst/>
          </a:prstGeom>
        </p:spPr>
        <p:txBody>
          <a:bodyPr lIns="91425" tIns="91425" rIns="91425" bIns="91425" anchor="b" anchorCtr="0">
            <a:noAutofit/>
          </a:bodyPr>
          <a:lstStyle/>
          <a:p>
            <a:pPr lvl="0">
              <a:spcBef>
                <a:spcPts val="0"/>
              </a:spcBef>
            </a:pPr>
            <a:r>
              <a:rPr lang="en" dirty="0"/>
              <a:t>Capsule framework for Open Science with Restricted Data</a:t>
            </a:r>
          </a:p>
        </p:txBody>
      </p:sp>
      <p:sp>
        <p:nvSpPr>
          <p:cNvPr id="55" name="Shape 55"/>
          <p:cNvSpPr txBox="1">
            <a:spLocks noGrp="1"/>
          </p:cNvSpPr>
          <p:nvPr>
            <p:ph type="subTitle" idx="1"/>
          </p:nvPr>
        </p:nvSpPr>
        <p:spPr>
          <a:xfrm>
            <a:off x="666973" y="3345142"/>
            <a:ext cx="7619525" cy="1056800"/>
          </a:xfrm>
          <a:prstGeom prst="rect">
            <a:avLst/>
          </a:prstGeom>
        </p:spPr>
        <p:txBody>
          <a:bodyPr lIns="91425" tIns="91425" rIns="91425" bIns="91425" anchor="t" anchorCtr="0">
            <a:noAutofit/>
          </a:bodyPr>
          <a:lstStyle/>
          <a:p>
            <a:pPr lvl="0">
              <a:spcBef>
                <a:spcPts val="0"/>
              </a:spcBef>
              <a:buNone/>
            </a:pPr>
            <a:r>
              <a:rPr lang="en" sz="2800" dirty="0"/>
              <a:t>Beth Plale</a:t>
            </a:r>
            <a:endParaRPr lang="en-US" sz="2800" dirty="0"/>
          </a:p>
          <a:p>
            <a:pPr lvl="0">
              <a:spcBef>
                <a:spcPts val="0"/>
              </a:spcBef>
              <a:buNone/>
            </a:pPr>
            <a:r>
              <a:rPr lang="en-US" sz="2800" dirty="0"/>
              <a:t>Professor, Indiana University Bloomington</a:t>
            </a:r>
          </a:p>
          <a:p>
            <a:pPr lvl="0">
              <a:spcBef>
                <a:spcPts val="0"/>
              </a:spcBef>
              <a:buNone/>
            </a:pPr>
            <a:r>
              <a:rPr lang="en-US" sz="2800" dirty="0"/>
              <a:t>On loan to National Science Foundation</a:t>
            </a:r>
          </a:p>
          <a:p>
            <a:pPr lvl="0">
              <a:spcBef>
                <a:spcPts val="0"/>
              </a:spcBef>
              <a:buNone/>
            </a:pPr>
            <a:r>
              <a:rPr lang="en" sz="4000" dirty="0"/>
              <a:t> </a:t>
            </a:r>
            <a:endParaRPr lang="en-US" sz="4000" dirty="0"/>
          </a:p>
          <a:p>
            <a:r>
              <a:rPr lang="en-US" sz="1800" i="1" dirty="0"/>
              <a:t>*O</a:t>
            </a:r>
            <a:r>
              <a:rPr lang="en" sz="1800" i="1" dirty="0"/>
              <a:t>pinions expressed herein are those of the author alone and do not represent the views of the National Science Foundation</a:t>
            </a:r>
            <a:endParaRPr lang="en-US" sz="1800" i="1" dirty="0"/>
          </a:p>
        </p:txBody>
      </p:sp>
      <p:pic>
        <p:nvPicPr>
          <p:cNvPr id="4" name="Shape 58" descr="Screen Shot 2017-05-16 at 4.09.46 PM.png"/>
          <p:cNvPicPr preferRelativeResize="0"/>
          <p:nvPr/>
        </p:nvPicPr>
        <p:blipFill rotWithShape="1">
          <a:blip r:embed="rId3">
            <a:alphaModFix/>
          </a:blip>
          <a:srcRect b="13909"/>
          <a:stretch/>
        </p:blipFill>
        <p:spPr>
          <a:xfrm>
            <a:off x="311700" y="5839279"/>
            <a:ext cx="1962716" cy="815522"/>
          </a:xfrm>
          <a:prstGeom prst="rect">
            <a:avLst/>
          </a:prstGeom>
          <a:noFill/>
          <a:ln>
            <a:noFill/>
          </a:ln>
        </p:spPr>
      </p:pic>
      <p:sp>
        <p:nvSpPr>
          <p:cNvPr id="6" name="Footer Placeholder 4"/>
          <p:cNvSpPr>
            <a:spLocks noGrp="1"/>
          </p:cNvSpPr>
          <p:nvPr>
            <p:ph type="ftr" sz="quarter" idx="11"/>
          </p:nvPr>
        </p:nvSpPr>
        <p:spPr>
          <a:xfrm>
            <a:off x="3124200" y="6356350"/>
            <a:ext cx="2895600" cy="365125"/>
          </a:xfrm>
        </p:spPr>
        <p:txBody>
          <a:bodyPr/>
          <a:lstStyle/>
          <a:p>
            <a:r>
              <a:rPr lang="en-US" dirty="0" err="1"/>
              <a:t>DataPASS</a:t>
            </a:r>
            <a:endParaRPr lang="en-US" dirty="0"/>
          </a:p>
        </p:txBody>
      </p:sp>
      <p:sp>
        <p:nvSpPr>
          <p:cNvPr id="7" name="Footer Placeholder 4"/>
          <p:cNvSpPr txBox="1">
            <a:spLocks/>
          </p:cNvSpPr>
          <p:nvPr/>
        </p:nvSpPr>
        <p:spPr>
          <a:xfrm>
            <a:off x="6958484" y="6356349"/>
            <a:ext cx="1962716"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August 29, 2018</a:t>
            </a:r>
          </a:p>
        </p:txBody>
      </p:sp>
    </p:spTree>
    <p:extLst>
      <p:ext uri="{BB962C8B-B14F-4D97-AF65-F5344CB8AC3E}">
        <p14:creationId xmlns:p14="http://schemas.microsoft.com/office/powerpoint/2010/main" val="3244528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86D69B-D40E-A041-9EA1-1DCF933D5EE9}"/>
              </a:ext>
            </a:extLst>
          </p:cNvPr>
          <p:cNvSpPr>
            <a:spLocks noGrp="1"/>
          </p:cNvSpPr>
          <p:nvPr>
            <p:ph type="title"/>
          </p:nvPr>
        </p:nvSpPr>
        <p:spPr/>
        <p:txBody>
          <a:bodyPr/>
          <a:lstStyle/>
          <a:p>
            <a:pPr algn="l"/>
            <a:r>
              <a:rPr lang="en-US" dirty="0"/>
              <a:t>Forms of data availability</a:t>
            </a:r>
          </a:p>
        </p:txBody>
      </p:sp>
      <p:pic>
        <p:nvPicPr>
          <p:cNvPr id="8" name="Picture 7">
            <a:extLst>
              <a:ext uri="{FF2B5EF4-FFF2-40B4-BE49-F238E27FC236}">
                <a16:creationId xmlns:a16="http://schemas.microsoft.com/office/drawing/2014/main" id="{49B1010A-DB6D-974E-AA16-6E0128C5216D}"/>
              </a:ext>
            </a:extLst>
          </p:cNvPr>
          <p:cNvPicPr>
            <a:picLocks noChangeAspect="1"/>
          </p:cNvPicPr>
          <p:nvPr/>
        </p:nvPicPr>
        <p:blipFill>
          <a:blip r:embed="rId3"/>
          <a:stretch>
            <a:fillRect/>
          </a:stretch>
        </p:blipFill>
        <p:spPr>
          <a:xfrm>
            <a:off x="0" y="1417638"/>
            <a:ext cx="9144000" cy="4704421"/>
          </a:xfrm>
          <a:prstGeom prst="rect">
            <a:avLst/>
          </a:prstGeom>
        </p:spPr>
      </p:pic>
    </p:spTree>
    <p:extLst>
      <p:ext uri="{BB962C8B-B14F-4D97-AF65-F5344CB8AC3E}">
        <p14:creationId xmlns:p14="http://schemas.microsoft.com/office/powerpoint/2010/main" val="4213587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E66682-FB35-1E48-B6E4-5C228ED7C511}"/>
              </a:ext>
            </a:extLst>
          </p:cNvPr>
          <p:cNvSpPr>
            <a:spLocks noGrp="1"/>
          </p:cNvSpPr>
          <p:nvPr>
            <p:ph type="title"/>
          </p:nvPr>
        </p:nvSpPr>
        <p:spPr/>
        <p:txBody>
          <a:bodyPr/>
          <a:lstStyle/>
          <a:p>
            <a:r>
              <a:rPr lang="en-US" dirty="0"/>
              <a:t>Capsule framework</a:t>
            </a:r>
          </a:p>
        </p:txBody>
      </p:sp>
      <p:sp>
        <p:nvSpPr>
          <p:cNvPr id="4" name="Content Placeholder 3">
            <a:extLst>
              <a:ext uri="{FF2B5EF4-FFF2-40B4-BE49-F238E27FC236}">
                <a16:creationId xmlns:a16="http://schemas.microsoft.com/office/drawing/2014/main" id="{DBF22E8B-F5C8-774B-A827-476F27008D70}"/>
              </a:ext>
            </a:extLst>
          </p:cNvPr>
          <p:cNvSpPr>
            <a:spLocks noGrp="1"/>
          </p:cNvSpPr>
          <p:nvPr>
            <p:ph idx="1"/>
          </p:nvPr>
        </p:nvSpPr>
        <p:spPr/>
        <p:txBody>
          <a:bodyPr>
            <a:normAutofit fontScale="92500" lnSpcReduction="10000"/>
          </a:bodyPr>
          <a:lstStyle/>
          <a:p>
            <a:pPr marL="0" indent="0">
              <a:buNone/>
            </a:pPr>
            <a:r>
              <a:rPr lang="en-US" dirty="0"/>
              <a:t>Implemented through combination of </a:t>
            </a:r>
          </a:p>
          <a:p>
            <a:pPr marL="0" indent="0">
              <a:buNone/>
            </a:pPr>
            <a:r>
              <a:rPr lang="en-US" b="1" i="1" dirty="0">
                <a:solidFill>
                  <a:schemeClr val="accent2">
                    <a:lumMod val="75000"/>
                  </a:schemeClr>
                </a:solidFill>
              </a:rPr>
              <a:t>policy, processes</a:t>
            </a:r>
            <a:r>
              <a:rPr lang="en-US" dirty="0"/>
              <a:t>, and </a:t>
            </a:r>
            <a:r>
              <a:rPr lang="en-US" b="1" i="1" dirty="0">
                <a:solidFill>
                  <a:schemeClr val="accent2">
                    <a:lumMod val="75000"/>
                  </a:schemeClr>
                </a:solidFill>
              </a:rPr>
              <a:t>software services, </a:t>
            </a:r>
          </a:p>
          <a:p>
            <a:pPr marL="0" indent="0">
              <a:buNone/>
            </a:pPr>
            <a:r>
              <a:rPr lang="en-US" dirty="0"/>
              <a:t>to protect the data and </a:t>
            </a:r>
          </a:p>
          <a:p>
            <a:pPr marL="0" indent="0">
              <a:buNone/>
            </a:pPr>
            <a:r>
              <a:rPr lang="en-US" dirty="0"/>
              <a:t>make the software infrastructure as easy to use as possible.</a:t>
            </a:r>
          </a:p>
          <a:p>
            <a:pPr marL="0" indent="0">
              <a:buNone/>
            </a:pPr>
            <a:endParaRPr lang="en-US" dirty="0"/>
          </a:p>
          <a:p>
            <a:pPr marL="0" indent="0">
              <a:buNone/>
            </a:pPr>
            <a:r>
              <a:rPr lang="en-US" dirty="0"/>
              <a:t>Includes a trust model that captures tradeoffs that are made during design of the system.</a:t>
            </a:r>
          </a:p>
          <a:p>
            <a:pPr marL="0" indent="0">
              <a:buNone/>
            </a:pPr>
            <a:r>
              <a:rPr lang="en-US" dirty="0"/>
              <a:t>	e.g., how much trust do you put on user?</a:t>
            </a:r>
          </a:p>
        </p:txBody>
      </p:sp>
      <p:pic>
        <p:nvPicPr>
          <p:cNvPr id="5" name="Picture 4">
            <a:extLst>
              <a:ext uri="{FF2B5EF4-FFF2-40B4-BE49-F238E27FC236}">
                <a16:creationId xmlns:a16="http://schemas.microsoft.com/office/drawing/2014/main" id="{DFD81527-87C2-A248-98FA-C7D4460C2E06}"/>
              </a:ext>
            </a:extLst>
          </p:cNvPr>
          <p:cNvPicPr>
            <a:picLocks noChangeAspect="1"/>
          </p:cNvPicPr>
          <p:nvPr/>
        </p:nvPicPr>
        <p:blipFill rotWithShape="1">
          <a:blip r:embed="rId3"/>
          <a:srcRect l="35806" t="23473" r="27098" b="20409"/>
          <a:stretch/>
        </p:blipFill>
        <p:spPr>
          <a:xfrm>
            <a:off x="7475872" y="254409"/>
            <a:ext cx="1520644" cy="1183457"/>
          </a:xfrm>
          <a:prstGeom prst="rect">
            <a:avLst/>
          </a:prstGeom>
        </p:spPr>
      </p:pic>
      <p:sp>
        <p:nvSpPr>
          <p:cNvPr id="2" name="Oval 1">
            <a:extLst>
              <a:ext uri="{FF2B5EF4-FFF2-40B4-BE49-F238E27FC236}">
                <a16:creationId xmlns:a16="http://schemas.microsoft.com/office/drawing/2014/main" id="{AF589E09-06E8-9343-A45A-481186C95020}"/>
              </a:ext>
            </a:extLst>
          </p:cNvPr>
          <p:cNvSpPr/>
          <p:nvPr/>
        </p:nvSpPr>
        <p:spPr>
          <a:xfrm>
            <a:off x="8690758" y="1150373"/>
            <a:ext cx="202520" cy="188593"/>
          </a:xfrm>
          <a:prstGeom prst="ellipse">
            <a:avLst/>
          </a:prstGeom>
          <a:solidFill>
            <a:schemeClr val="accent2">
              <a:lumMod val="60000"/>
              <a:lumOff val="40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3613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E66682-FB35-1E48-B6E4-5C228ED7C511}"/>
              </a:ext>
            </a:extLst>
          </p:cNvPr>
          <p:cNvSpPr>
            <a:spLocks noGrp="1"/>
          </p:cNvSpPr>
          <p:nvPr>
            <p:ph type="title"/>
          </p:nvPr>
        </p:nvSpPr>
        <p:spPr/>
        <p:txBody>
          <a:bodyPr/>
          <a:lstStyle/>
          <a:p>
            <a:r>
              <a:rPr lang="en-US" dirty="0"/>
              <a:t>Capsule framework</a:t>
            </a:r>
          </a:p>
        </p:txBody>
      </p:sp>
      <p:sp>
        <p:nvSpPr>
          <p:cNvPr id="4" name="Content Placeholder 3">
            <a:extLst>
              <a:ext uri="{FF2B5EF4-FFF2-40B4-BE49-F238E27FC236}">
                <a16:creationId xmlns:a16="http://schemas.microsoft.com/office/drawing/2014/main" id="{DBF22E8B-F5C8-774B-A827-476F27008D70}"/>
              </a:ext>
            </a:extLst>
          </p:cNvPr>
          <p:cNvSpPr>
            <a:spLocks noGrp="1"/>
          </p:cNvSpPr>
          <p:nvPr>
            <p:ph idx="1"/>
          </p:nvPr>
        </p:nvSpPr>
        <p:spPr/>
        <p:txBody>
          <a:bodyPr>
            <a:normAutofit/>
          </a:bodyPr>
          <a:lstStyle/>
          <a:p>
            <a:pPr marL="0" indent="0">
              <a:buNone/>
            </a:pPr>
            <a:r>
              <a:rPr lang="en-US" dirty="0"/>
              <a:t>Includes a </a:t>
            </a:r>
            <a:r>
              <a:rPr lang="en-US" b="1" i="1" dirty="0">
                <a:solidFill>
                  <a:schemeClr val="accent2">
                    <a:lumMod val="75000"/>
                  </a:schemeClr>
                </a:solidFill>
              </a:rPr>
              <a:t>trust model </a:t>
            </a:r>
            <a:r>
              <a:rPr lang="en-US" dirty="0"/>
              <a:t>that captures tradeoffs that are made during design of the system</a:t>
            </a:r>
          </a:p>
          <a:p>
            <a:pPr marL="0" indent="0">
              <a:buNone/>
            </a:pPr>
            <a:endParaRPr lang="en-US" dirty="0"/>
          </a:p>
          <a:p>
            <a:pPr marL="0" indent="0">
              <a:buNone/>
            </a:pPr>
            <a:r>
              <a:rPr lang="en-US" dirty="0"/>
              <a:t>Policy decisions influenced by </a:t>
            </a:r>
            <a:r>
              <a:rPr lang="en-US" b="1" i="1" dirty="0">
                <a:solidFill>
                  <a:schemeClr val="accent2">
                    <a:lumMod val="75000"/>
                  </a:schemeClr>
                </a:solidFill>
              </a:rPr>
              <a:t>situation of use</a:t>
            </a:r>
            <a:r>
              <a:rPr lang="en-US" dirty="0"/>
              <a:t>:  </a:t>
            </a:r>
          </a:p>
          <a:p>
            <a:pPr marL="0" indent="0">
              <a:buNone/>
            </a:pPr>
            <a:r>
              <a:rPr lang="en-US" dirty="0"/>
              <a:t>restrictions on the data; </a:t>
            </a:r>
          </a:p>
          <a:p>
            <a:pPr marL="0" indent="0">
              <a:buNone/>
            </a:pPr>
            <a:r>
              <a:rPr lang="en-US" dirty="0"/>
              <a:t>assumptions of use; and</a:t>
            </a:r>
          </a:p>
          <a:p>
            <a:pPr marL="0" indent="0">
              <a:buNone/>
            </a:pPr>
            <a:r>
              <a:rPr lang="en-US" dirty="0"/>
              <a:t>limits of software services. </a:t>
            </a:r>
          </a:p>
        </p:txBody>
      </p:sp>
      <p:pic>
        <p:nvPicPr>
          <p:cNvPr id="5" name="Picture 4">
            <a:extLst>
              <a:ext uri="{FF2B5EF4-FFF2-40B4-BE49-F238E27FC236}">
                <a16:creationId xmlns:a16="http://schemas.microsoft.com/office/drawing/2014/main" id="{DFD81527-87C2-A248-98FA-C7D4460C2E06}"/>
              </a:ext>
            </a:extLst>
          </p:cNvPr>
          <p:cNvPicPr>
            <a:picLocks noChangeAspect="1"/>
          </p:cNvPicPr>
          <p:nvPr/>
        </p:nvPicPr>
        <p:blipFill rotWithShape="1">
          <a:blip r:embed="rId3"/>
          <a:srcRect l="35806" t="23473" r="27098" b="20409"/>
          <a:stretch/>
        </p:blipFill>
        <p:spPr>
          <a:xfrm>
            <a:off x="7475872" y="254409"/>
            <a:ext cx="1520644" cy="1183457"/>
          </a:xfrm>
          <a:prstGeom prst="rect">
            <a:avLst/>
          </a:prstGeom>
        </p:spPr>
      </p:pic>
      <p:sp>
        <p:nvSpPr>
          <p:cNvPr id="2" name="Oval 1">
            <a:extLst>
              <a:ext uri="{FF2B5EF4-FFF2-40B4-BE49-F238E27FC236}">
                <a16:creationId xmlns:a16="http://schemas.microsoft.com/office/drawing/2014/main" id="{AF589E09-06E8-9343-A45A-481186C95020}"/>
              </a:ext>
            </a:extLst>
          </p:cNvPr>
          <p:cNvSpPr/>
          <p:nvPr/>
        </p:nvSpPr>
        <p:spPr>
          <a:xfrm>
            <a:off x="8690758" y="1150373"/>
            <a:ext cx="202520" cy="188593"/>
          </a:xfrm>
          <a:prstGeom prst="ellipse">
            <a:avLst/>
          </a:prstGeom>
          <a:solidFill>
            <a:schemeClr val="accent2">
              <a:lumMod val="60000"/>
              <a:lumOff val="40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41527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7DEBC-7092-C342-876F-1DC75169AE97}"/>
              </a:ext>
            </a:extLst>
          </p:cNvPr>
          <p:cNvSpPr>
            <a:spLocks noGrp="1"/>
          </p:cNvSpPr>
          <p:nvPr>
            <p:ph type="title"/>
          </p:nvPr>
        </p:nvSpPr>
        <p:spPr/>
        <p:txBody>
          <a:bodyPr/>
          <a:lstStyle/>
          <a:p>
            <a:r>
              <a:rPr lang="en-US" dirty="0"/>
              <a:t>Capsule technical design </a:t>
            </a:r>
          </a:p>
        </p:txBody>
      </p:sp>
      <p:pic>
        <p:nvPicPr>
          <p:cNvPr id="4" name="Picture 3">
            <a:extLst>
              <a:ext uri="{FF2B5EF4-FFF2-40B4-BE49-F238E27FC236}">
                <a16:creationId xmlns:a16="http://schemas.microsoft.com/office/drawing/2014/main" id="{21157D1A-0A24-134F-A174-57CF05D0D234}"/>
              </a:ext>
            </a:extLst>
          </p:cNvPr>
          <p:cNvPicPr>
            <a:picLocks noChangeAspect="1"/>
          </p:cNvPicPr>
          <p:nvPr/>
        </p:nvPicPr>
        <p:blipFill>
          <a:blip r:embed="rId3"/>
          <a:stretch>
            <a:fillRect/>
          </a:stretch>
        </p:blipFill>
        <p:spPr>
          <a:xfrm>
            <a:off x="0" y="1283533"/>
            <a:ext cx="9144000" cy="4290934"/>
          </a:xfrm>
          <a:prstGeom prst="rect">
            <a:avLst/>
          </a:prstGeom>
        </p:spPr>
      </p:pic>
      <p:sp>
        <p:nvSpPr>
          <p:cNvPr id="3" name="TextBox 2">
            <a:extLst>
              <a:ext uri="{FF2B5EF4-FFF2-40B4-BE49-F238E27FC236}">
                <a16:creationId xmlns:a16="http://schemas.microsoft.com/office/drawing/2014/main" id="{4BFC10C9-B4CC-0446-9027-4BCD61A2A86E}"/>
              </a:ext>
            </a:extLst>
          </p:cNvPr>
          <p:cNvSpPr txBox="1"/>
          <p:nvPr/>
        </p:nvSpPr>
        <p:spPr>
          <a:xfrm>
            <a:off x="3747245" y="2170706"/>
            <a:ext cx="394448" cy="523220"/>
          </a:xfrm>
          <a:prstGeom prst="rect">
            <a:avLst/>
          </a:prstGeom>
          <a:noFill/>
        </p:spPr>
        <p:txBody>
          <a:bodyPr wrap="square" rtlCol="0">
            <a:spAutoFit/>
          </a:bodyPr>
          <a:lstStyle/>
          <a:p>
            <a:r>
              <a:rPr lang="en-US" sz="2800" b="1" dirty="0">
                <a:solidFill>
                  <a:srgbClr val="FF0000"/>
                </a:solidFill>
              </a:rPr>
              <a:t>?</a:t>
            </a:r>
          </a:p>
        </p:txBody>
      </p:sp>
      <p:sp>
        <p:nvSpPr>
          <p:cNvPr id="5" name="TextBox 4">
            <a:extLst>
              <a:ext uri="{FF2B5EF4-FFF2-40B4-BE49-F238E27FC236}">
                <a16:creationId xmlns:a16="http://schemas.microsoft.com/office/drawing/2014/main" id="{BB7ED886-F8EF-D242-A73F-A1300C45EF19}"/>
              </a:ext>
            </a:extLst>
          </p:cNvPr>
          <p:cNvSpPr txBox="1"/>
          <p:nvPr/>
        </p:nvSpPr>
        <p:spPr>
          <a:xfrm>
            <a:off x="1873621" y="4329952"/>
            <a:ext cx="394448" cy="523220"/>
          </a:xfrm>
          <a:prstGeom prst="rect">
            <a:avLst/>
          </a:prstGeom>
          <a:noFill/>
        </p:spPr>
        <p:txBody>
          <a:bodyPr wrap="square" rtlCol="0">
            <a:spAutoFit/>
          </a:bodyPr>
          <a:lstStyle/>
          <a:p>
            <a:r>
              <a:rPr lang="en-US" sz="2800" b="1" dirty="0">
                <a:solidFill>
                  <a:schemeClr val="accent1"/>
                </a:solidFill>
              </a:rPr>
              <a:t>?</a:t>
            </a:r>
          </a:p>
        </p:txBody>
      </p:sp>
      <p:sp>
        <p:nvSpPr>
          <p:cNvPr id="6" name="TextBox 5">
            <a:extLst>
              <a:ext uri="{FF2B5EF4-FFF2-40B4-BE49-F238E27FC236}">
                <a16:creationId xmlns:a16="http://schemas.microsoft.com/office/drawing/2014/main" id="{21649736-7E9F-6940-9801-BB8CBCA5A8C4}"/>
              </a:ext>
            </a:extLst>
          </p:cNvPr>
          <p:cNvSpPr txBox="1"/>
          <p:nvPr/>
        </p:nvSpPr>
        <p:spPr>
          <a:xfrm flipH="1">
            <a:off x="5226422" y="3198167"/>
            <a:ext cx="475131" cy="523220"/>
          </a:xfrm>
          <a:prstGeom prst="rect">
            <a:avLst/>
          </a:prstGeom>
          <a:noFill/>
        </p:spPr>
        <p:txBody>
          <a:bodyPr wrap="square" rtlCol="0">
            <a:spAutoFit/>
          </a:bodyPr>
          <a:lstStyle/>
          <a:p>
            <a:r>
              <a:rPr lang="en-US" sz="2800" b="1" dirty="0">
                <a:solidFill>
                  <a:schemeClr val="accent6"/>
                </a:solidFill>
              </a:rPr>
              <a:t>?</a:t>
            </a:r>
          </a:p>
        </p:txBody>
      </p:sp>
      <p:sp>
        <p:nvSpPr>
          <p:cNvPr id="7" name="TextBox 6">
            <a:extLst>
              <a:ext uri="{FF2B5EF4-FFF2-40B4-BE49-F238E27FC236}">
                <a16:creationId xmlns:a16="http://schemas.microsoft.com/office/drawing/2014/main" id="{63ACD6CD-1E2B-744B-A8F0-E1CAB9792703}"/>
              </a:ext>
            </a:extLst>
          </p:cNvPr>
          <p:cNvSpPr txBox="1"/>
          <p:nvPr/>
        </p:nvSpPr>
        <p:spPr>
          <a:xfrm flipH="1">
            <a:off x="7028328" y="4329951"/>
            <a:ext cx="475131" cy="523220"/>
          </a:xfrm>
          <a:prstGeom prst="rect">
            <a:avLst/>
          </a:prstGeom>
          <a:noFill/>
        </p:spPr>
        <p:txBody>
          <a:bodyPr wrap="square" rtlCol="0">
            <a:spAutoFit/>
          </a:bodyPr>
          <a:lstStyle/>
          <a:p>
            <a:r>
              <a:rPr lang="en-US" sz="2800" b="1" dirty="0">
                <a:solidFill>
                  <a:schemeClr val="accent3"/>
                </a:solidFill>
              </a:rPr>
              <a:t>?</a:t>
            </a:r>
          </a:p>
        </p:txBody>
      </p:sp>
    </p:spTree>
    <p:extLst>
      <p:ext uri="{BB962C8B-B14F-4D97-AF65-F5344CB8AC3E}">
        <p14:creationId xmlns:p14="http://schemas.microsoft.com/office/powerpoint/2010/main" val="1398995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150CD7E-C7AD-444E-AE6C-CED050DB5BDA}"/>
              </a:ext>
            </a:extLst>
          </p:cNvPr>
          <p:cNvPicPr>
            <a:picLocks noChangeAspect="1"/>
          </p:cNvPicPr>
          <p:nvPr/>
        </p:nvPicPr>
        <p:blipFill>
          <a:blip r:embed="rId2"/>
          <a:stretch>
            <a:fillRect/>
          </a:stretch>
        </p:blipFill>
        <p:spPr>
          <a:xfrm>
            <a:off x="1026355" y="2377440"/>
            <a:ext cx="5215695" cy="1546860"/>
          </a:xfrm>
          <a:prstGeom prst="rect">
            <a:avLst/>
          </a:prstGeom>
        </p:spPr>
      </p:pic>
    </p:spTree>
    <p:extLst>
      <p:ext uri="{BB962C8B-B14F-4D97-AF65-F5344CB8AC3E}">
        <p14:creationId xmlns:p14="http://schemas.microsoft.com/office/powerpoint/2010/main" val="3041508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fontAlgn="auto">
              <a:spcAft>
                <a:spcPts val="0"/>
              </a:spcAft>
              <a:defRPr/>
            </a:pPr>
            <a:r>
              <a:rPr lang="en-US" dirty="0">
                <a:solidFill>
                  <a:schemeClr val="tx1"/>
                </a:solidFill>
                <a:ea typeface="+mj-ea"/>
                <a:cs typeface="+mj-cs"/>
              </a:rPr>
              <a:t>Mission and Purpose</a:t>
            </a:r>
            <a:endParaRPr lang="en-US" dirty="0">
              <a:ea typeface="+mj-ea"/>
              <a:cs typeface="+mj-cs"/>
            </a:endParaRPr>
          </a:p>
        </p:txBody>
      </p:sp>
      <p:sp>
        <p:nvSpPr>
          <p:cNvPr id="3" name="Content Placeholder 2"/>
          <p:cNvSpPr>
            <a:spLocks noGrp="1"/>
          </p:cNvSpPr>
          <p:nvPr>
            <p:ph idx="1"/>
          </p:nvPr>
        </p:nvSpPr>
        <p:spPr/>
        <p:txBody>
          <a:bodyPr rtlCol="0">
            <a:noAutofit/>
          </a:bodyPr>
          <a:lstStyle/>
          <a:p>
            <a:pPr marL="0" indent="0" fontAlgn="auto">
              <a:spcAft>
                <a:spcPts val="0"/>
              </a:spcAft>
              <a:buNone/>
              <a:defRPr/>
            </a:pPr>
            <a:r>
              <a:rPr lang="en-US" sz="2800" dirty="0">
                <a:solidFill>
                  <a:schemeClr val="tx1"/>
                </a:solidFill>
                <a:ea typeface="+mn-ea"/>
                <a:cs typeface="+mn-cs"/>
              </a:rPr>
              <a:t>To </a:t>
            </a:r>
            <a:r>
              <a:rPr lang="en-US" sz="2800" dirty="0"/>
              <a:t>contribute to research, scholarship, and the common good by collaboratively collecting, organizing, preserving, communicating, and sharing the record of human knowledge.</a:t>
            </a:r>
          </a:p>
          <a:p>
            <a:r>
              <a:rPr lang="en-US" sz="2400" i="1" dirty="0"/>
              <a:t>A trusted digital preservation service enabling the broadest possible access worldwide.</a:t>
            </a:r>
          </a:p>
          <a:p>
            <a:r>
              <a:rPr lang="en-US" sz="2400" i="1" dirty="0"/>
              <a:t>An organization with over 100 research libraries partnering to develop its programs.</a:t>
            </a:r>
          </a:p>
          <a:p>
            <a:r>
              <a:rPr lang="en-US" sz="2400" i="1" dirty="0"/>
              <a:t>A range of transformative programs enabled by working at a very large scale. </a:t>
            </a:r>
          </a:p>
        </p:txBody>
      </p:sp>
    </p:spTree>
    <p:extLst>
      <p:ext uri="{BB962C8B-B14F-4D97-AF65-F5344CB8AC3E}">
        <p14:creationId xmlns:p14="http://schemas.microsoft.com/office/powerpoint/2010/main" val="220001387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Current Major Cooperative Initiatives	</a:t>
            </a:r>
          </a:p>
        </p:txBody>
      </p:sp>
      <p:sp>
        <p:nvSpPr>
          <p:cNvPr id="3" name="Content Placeholder 2"/>
          <p:cNvSpPr>
            <a:spLocks noGrp="1"/>
          </p:cNvSpPr>
          <p:nvPr>
            <p:ph idx="1"/>
          </p:nvPr>
        </p:nvSpPr>
        <p:spPr/>
        <p:txBody>
          <a:bodyPr>
            <a:normAutofit/>
          </a:bodyPr>
          <a:lstStyle/>
          <a:p>
            <a:r>
              <a:rPr lang="en-US" dirty="0"/>
              <a:t>Distributed manual copyright reviews.</a:t>
            </a:r>
          </a:p>
          <a:p>
            <a:r>
              <a:rPr lang="en-US" dirty="0"/>
              <a:t>Establishing a distributed shared print monograph archive.</a:t>
            </a:r>
          </a:p>
          <a:p>
            <a:r>
              <a:rPr lang="en-US" dirty="0"/>
              <a:t>Expanding and enhancing access to US Federal Government Documents.</a:t>
            </a:r>
          </a:p>
          <a:p>
            <a:r>
              <a:rPr lang="en-US" dirty="0"/>
              <a:t>Expanding services of the HathiTrust Research Center. </a:t>
            </a:r>
          </a:p>
          <a:p>
            <a:endParaRPr lang="en-US" dirty="0"/>
          </a:p>
        </p:txBody>
      </p:sp>
    </p:spTree>
    <p:extLst>
      <p:ext uri="{BB962C8B-B14F-4D97-AF65-F5344CB8AC3E}">
        <p14:creationId xmlns:p14="http://schemas.microsoft.com/office/powerpoint/2010/main" val="13790612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Scale of the HathiTrust Collection</a:t>
            </a:r>
          </a:p>
        </p:txBody>
      </p:sp>
      <p:sp>
        <p:nvSpPr>
          <p:cNvPr id="3" name="Content Placeholder 2"/>
          <p:cNvSpPr>
            <a:spLocks noGrp="1"/>
          </p:cNvSpPr>
          <p:nvPr>
            <p:ph idx="1"/>
          </p:nvPr>
        </p:nvSpPr>
        <p:spPr/>
        <p:txBody>
          <a:bodyPr>
            <a:normAutofit lnSpcReduction="10000"/>
          </a:bodyPr>
          <a:lstStyle/>
          <a:p>
            <a:r>
              <a:rPr lang="en-US" dirty="0"/>
              <a:t>16,639,076 total volumes </a:t>
            </a:r>
          </a:p>
          <a:p>
            <a:pPr lvl="1"/>
            <a:r>
              <a:rPr lang="en-US" dirty="0"/>
              <a:t>        8,075,459 book titles </a:t>
            </a:r>
          </a:p>
          <a:p>
            <a:pPr lvl="1"/>
            <a:r>
              <a:rPr lang="en-US" dirty="0"/>
              <a:t>           446,580 serial titles </a:t>
            </a:r>
          </a:p>
          <a:p>
            <a:pPr lvl="1"/>
            <a:r>
              <a:rPr lang="en-US" dirty="0"/>
              <a:t>5,823,676,600 pages </a:t>
            </a:r>
          </a:p>
          <a:p>
            <a:pPr lvl="1"/>
            <a:r>
              <a:rPr lang="en-US" dirty="0"/>
              <a:t>                   746 terabytes </a:t>
            </a:r>
          </a:p>
          <a:p>
            <a:r>
              <a:rPr lang="en-US" dirty="0"/>
              <a:t>6,256,362 </a:t>
            </a:r>
            <a:r>
              <a:rPr lang="en-US" b="1" i="1" dirty="0"/>
              <a:t>open</a:t>
            </a:r>
            <a:r>
              <a:rPr lang="en-US" dirty="0"/>
              <a:t> volumes (~38% of total)</a:t>
            </a:r>
          </a:p>
          <a:p>
            <a:endParaRPr lang="en-US" sz="2200" dirty="0"/>
          </a:p>
          <a:p>
            <a:pPr marL="0" indent="0">
              <a:buNone/>
            </a:pPr>
            <a:r>
              <a:rPr lang="en-US" dirty="0"/>
              <a:t>Collection includes (mostly) published materials in bound form, </a:t>
            </a:r>
            <a:r>
              <a:rPr lang="en-US" b="1" dirty="0"/>
              <a:t>digitized</a:t>
            </a:r>
            <a:r>
              <a:rPr lang="en-US" dirty="0"/>
              <a:t> </a:t>
            </a:r>
            <a:r>
              <a:rPr lang="en-US" b="1" dirty="0"/>
              <a:t>from</a:t>
            </a:r>
            <a:r>
              <a:rPr lang="en-US" dirty="0"/>
              <a:t> </a:t>
            </a:r>
            <a:r>
              <a:rPr lang="en-US" b="1" dirty="0"/>
              <a:t>research and academic library collections.</a:t>
            </a:r>
          </a:p>
          <a:p>
            <a:endParaRPr lang="en-US" dirty="0"/>
          </a:p>
        </p:txBody>
      </p:sp>
    </p:spTree>
    <p:extLst>
      <p:ext uri="{BB962C8B-B14F-4D97-AF65-F5344CB8AC3E}">
        <p14:creationId xmlns:p14="http://schemas.microsoft.com/office/powerpoint/2010/main" val="313709697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5C01A-F982-3F47-BB00-02244989F6DC}"/>
              </a:ext>
            </a:extLst>
          </p:cNvPr>
          <p:cNvSpPr>
            <a:spLocks noGrp="1"/>
          </p:cNvSpPr>
          <p:nvPr>
            <p:ph type="ctrTitle"/>
          </p:nvPr>
        </p:nvSpPr>
        <p:spPr>
          <a:xfrm>
            <a:off x="710513" y="2674123"/>
            <a:ext cx="7772400" cy="1470025"/>
          </a:xfrm>
        </p:spPr>
        <p:txBody>
          <a:bodyPr>
            <a:normAutofit fontScale="90000"/>
          </a:bodyPr>
          <a:lstStyle/>
          <a:p>
            <a:r>
              <a:rPr lang="en-US" b="1" i="1" dirty="0">
                <a:solidFill>
                  <a:schemeClr val="accent6">
                    <a:lumMod val="75000"/>
                  </a:schemeClr>
                </a:solidFill>
              </a:rPr>
              <a:t>Capsule framework </a:t>
            </a:r>
            <a:r>
              <a:rPr lang="en-US" dirty="0"/>
              <a:t>is implemented through policy, processes, and software services working together to protect the data while making the software infrastructure as easy to use as possible.</a:t>
            </a:r>
          </a:p>
        </p:txBody>
      </p:sp>
    </p:spTree>
    <p:extLst>
      <p:ext uri="{BB962C8B-B14F-4D97-AF65-F5344CB8AC3E}">
        <p14:creationId xmlns:p14="http://schemas.microsoft.com/office/powerpoint/2010/main" val="39169488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C7511-27A9-1547-8D67-9587DBADA5A1}"/>
              </a:ext>
            </a:extLst>
          </p:cNvPr>
          <p:cNvSpPr>
            <a:spLocks noGrp="1"/>
          </p:cNvSpPr>
          <p:nvPr>
            <p:ph type="title"/>
          </p:nvPr>
        </p:nvSpPr>
        <p:spPr>
          <a:xfrm>
            <a:off x="457200" y="274638"/>
            <a:ext cx="8229600" cy="1056761"/>
          </a:xfrm>
        </p:spPr>
        <p:txBody>
          <a:bodyPr/>
          <a:lstStyle/>
          <a:p>
            <a:r>
              <a:rPr lang="en-US" dirty="0" err="1"/>
              <a:t>HathiTrust</a:t>
            </a:r>
            <a:r>
              <a:rPr lang="en-US" dirty="0"/>
              <a:t> Policies</a:t>
            </a:r>
          </a:p>
        </p:txBody>
      </p:sp>
      <p:sp>
        <p:nvSpPr>
          <p:cNvPr id="3" name="Content Placeholder 2">
            <a:extLst>
              <a:ext uri="{FF2B5EF4-FFF2-40B4-BE49-F238E27FC236}">
                <a16:creationId xmlns:a16="http://schemas.microsoft.com/office/drawing/2014/main" id="{A37FF402-3EF2-ED44-87E3-145A8F63A330}"/>
              </a:ext>
            </a:extLst>
          </p:cNvPr>
          <p:cNvSpPr>
            <a:spLocks noGrp="1"/>
          </p:cNvSpPr>
          <p:nvPr>
            <p:ph idx="1"/>
          </p:nvPr>
        </p:nvSpPr>
        <p:spPr>
          <a:xfrm>
            <a:off x="457200" y="1331398"/>
            <a:ext cx="6042454" cy="4555051"/>
          </a:xfrm>
        </p:spPr>
        <p:txBody>
          <a:bodyPr>
            <a:normAutofit fontScale="85000" lnSpcReduction="20000"/>
          </a:bodyPr>
          <a:lstStyle/>
          <a:p>
            <a:pPr marL="0" indent="0">
              <a:buNone/>
            </a:pPr>
            <a:r>
              <a:rPr lang="en-US" dirty="0"/>
              <a:t>Human facing</a:t>
            </a:r>
          </a:p>
          <a:p>
            <a:r>
              <a:rPr lang="en-US" dirty="0"/>
              <a:t>Non-consumptive Use Research Policy </a:t>
            </a:r>
          </a:p>
          <a:p>
            <a:r>
              <a:rPr lang="en-US" dirty="0"/>
              <a:t>Terms of Use</a:t>
            </a:r>
          </a:p>
          <a:p>
            <a:endParaRPr lang="en-US" dirty="0"/>
          </a:p>
          <a:p>
            <a:pPr marL="0" indent="0">
              <a:buNone/>
            </a:pPr>
            <a:r>
              <a:rPr lang="en-US" dirty="0"/>
              <a:t>Infrastructure facing</a:t>
            </a:r>
          </a:p>
          <a:p>
            <a:r>
              <a:rPr lang="en-US" dirty="0" err="1"/>
              <a:t>HathiTrust</a:t>
            </a:r>
            <a:r>
              <a:rPr lang="en-US" dirty="0"/>
              <a:t> Rights Database </a:t>
            </a:r>
          </a:p>
          <a:p>
            <a:r>
              <a:rPr lang="en-US" dirty="0"/>
              <a:t>Trust (threat) model</a:t>
            </a:r>
          </a:p>
          <a:p>
            <a:endParaRPr lang="en-US" dirty="0"/>
          </a:p>
          <a:p>
            <a:pPr marL="0" indent="0">
              <a:buNone/>
            </a:pPr>
            <a:r>
              <a:rPr lang="en-US" dirty="0"/>
              <a:t>Export review </a:t>
            </a:r>
          </a:p>
          <a:p>
            <a:r>
              <a:rPr lang="en-US" dirty="0"/>
              <a:t>Human review of results exported from Capsule</a:t>
            </a:r>
          </a:p>
          <a:p>
            <a:endParaRPr lang="en-US" dirty="0"/>
          </a:p>
          <a:p>
            <a:endParaRPr lang="en-US" dirty="0"/>
          </a:p>
        </p:txBody>
      </p:sp>
      <p:sp>
        <p:nvSpPr>
          <p:cNvPr id="4" name="Curved Up Arrow 3">
            <a:extLst>
              <a:ext uri="{FF2B5EF4-FFF2-40B4-BE49-F238E27FC236}">
                <a16:creationId xmlns:a16="http://schemas.microsoft.com/office/drawing/2014/main" id="{67B6B40D-A1BD-364E-9E0B-615C31896AA2}"/>
              </a:ext>
            </a:extLst>
          </p:cNvPr>
          <p:cNvSpPr/>
          <p:nvPr/>
        </p:nvSpPr>
        <p:spPr>
          <a:xfrm rot="5400000">
            <a:off x="5671479" y="3305162"/>
            <a:ext cx="1952909" cy="407772"/>
          </a:xfrm>
          <a:prstGeom prst="curvedUpArrow">
            <a:avLst/>
          </a:prstGeom>
          <a:solidFill>
            <a:schemeClr val="accent2"/>
          </a:soli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6" name="Curved Up Arrow 5">
            <a:extLst>
              <a:ext uri="{FF2B5EF4-FFF2-40B4-BE49-F238E27FC236}">
                <a16:creationId xmlns:a16="http://schemas.microsoft.com/office/drawing/2014/main" id="{FE347312-A65D-D042-A4B4-C53637DA836C}"/>
              </a:ext>
            </a:extLst>
          </p:cNvPr>
          <p:cNvSpPr/>
          <p:nvPr/>
        </p:nvSpPr>
        <p:spPr>
          <a:xfrm rot="16200000">
            <a:off x="7141939" y="3317518"/>
            <a:ext cx="1952908" cy="383059"/>
          </a:xfrm>
          <a:prstGeom prst="curvedUpArrow">
            <a:avLst/>
          </a:prstGeom>
          <a:solidFill>
            <a:schemeClr val="accent2"/>
          </a:soli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7" name="TextBox 6">
            <a:extLst>
              <a:ext uri="{FF2B5EF4-FFF2-40B4-BE49-F238E27FC236}">
                <a16:creationId xmlns:a16="http://schemas.microsoft.com/office/drawing/2014/main" id="{FBB0AA6B-BB1F-8E4D-87FE-B06CB46FD1FF}"/>
              </a:ext>
            </a:extLst>
          </p:cNvPr>
          <p:cNvSpPr txBox="1"/>
          <p:nvPr/>
        </p:nvSpPr>
        <p:spPr>
          <a:xfrm>
            <a:off x="6524369" y="1584262"/>
            <a:ext cx="1678473" cy="707886"/>
          </a:xfrm>
          <a:prstGeom prst="rect">
            <a:avLst/>
          </a:prstGeom>
          <a:noFill/>
        </p:spPr>
        <p:txBody>
          <a:bodyPr wrap="none" rtlCol="0">
            <a:spAutoFit/>
          </a:bodyPr>
          <a:lstStyle/>
          <a:p>
            <a:r>
              <a:rPr lang="en-US" sz="2000" dirty="0"/>
              <a:t>Human facing </a:t>
            </a:r>
          </a:p>
          <a:p>
            <a:pPr algn="ctr"/>
            <a:r>
              <a:rPr lang="en-US" sz="2000" dirty="0"/>
              <a:t>policy</a:t>
            </a:r>
          </a:p>
        </p:txBody>
      </p:sp>
      <p:sp>
        <p:nvSpPr>
          <p:cNvPr id="8" name="TextBox 7">
            <a:extLst>
              <a:ext uri="{FF2B5EF4-FFF2-40B4-BE49-F238E27FC236}">
                <a16:creationId xmlns:a16="http://schemas.microsoft.com/office/drawing/2014/main" id="{DC1A8C03-29CF-5144-807A-B2DD1DA87FDF}"/>
              </a:ext>
            </a:extLst>
          </p:cNvPr>
          <p:cNvSpPr txBox="1"/>
          <p:nvPr/>
        </p:nvSpPr>
        <p:spPr>
          <a:xfrm>
            <a:off x="6226783" y="5039667"/>
            <a:ext cx="2273643" cy="646331"/>
          </a:xfrm>
          <a:prstGeom prst="rect">
            <a:avLst/>
          </a:prstGeom>
          <a:noFill/>
        </p:spPr>
        <p:txBody>
          <a:bodyPr wrap="square" rtlCol="0">
            <a:spAutoFit/>
          </a:bodyPr>
          <a:lstStyle/>
          <a:p>
            <a:pPr algn="ctr"/>
            <a:r>
              <a:rPr lang="en-US" dirty="0"/>
              <a:t>Infrastructure facing “service agreement”</a:t>
            </a:r>
          </a:p>
        </p:txBody>
      </p:sp>
      <p:pic>
        <p:nvPicPr>
          <p:cNvPr id="9" name="Picture 8">
            <a:extLst>
              <a:ext uri="{FF2B5EF4-FFF2-40B4-BE49-F238E27FC236}">
                <a16:creationId xmlns:a16="http://schemas.microsoft.com/office/drawing/2014/main" id="{7BD94482-82EA-0645-BF5F-05CB3D7F4F2B}"/>
              </a:ext>
            </a:extLst>
          </p:cNvPr>
          <p:cNvPicPr>
            <a:picLocks noChangeAspect="1"/>
          </p:cNvPicPr>
          <p:nvPr/>
        </p:nvPicPr>
        <p:blipFill>
          <a:blip r:embed="rId2"/>
          <a:stretch>
            <a:fillRect/>
          </a:stretch>
        </p:blipFill>
        <p:spPr>
          <a:xfrm>
            <a:off x="0" y="6021828"/>
            <a:ext cx="2819400" cy="836172"/>
          </a:xfrm>
          <a:prstGeom prst="rect">
            <a:avLst/>
          </a:prstGeom>
        </p:spPr>
      </p:pic>
      <p:sp>
        <p:nvSpPr>
          <p:cNvPr id="10" name="TextBox 9">
            <a:extLst>
              <a:ext uri="{FF2B5EF4-FFF2-40B4-BE49-F238E27FC236}">
                <a16:creationId xmlns:a16="http://schemas.microsoft.com/office/drawing/2014/main" id="{6C66D369-FE96-9648-B74A-F0C5B7504118}"/>
              </a:ext>
            </a:extLst>
          </p:cNvPr>
          <p:cNvSpPr txBox="1"/>
          <p:nvPr/>
        </p:nvSpPr>
        <p:spPr>
          <a:xfrm>
            <a:off x="6780775" y="3224540"/>
            <a:ext cx="1328352" cy="646331"/>
          </a:xfrm>
          <a:prstGeom prst="rect">
            <a:avLst/>
          </a:prstGeom>
          <a:noFill/>
        </p:spPr>
        <p:txBody>
          <a:bodyPr wrap="square" rtlCol="0">
            <a:spAutoFit/>
          </a:bodyPr>
          <a:lstStyle/>
          <a:p>
            <a:pPr algn="ctr"/>
            <a:r>
              <a:rPr lang="en-US" i="1" dirty="0">
                <a:solidFill>
                  <a:schemeClr val="accent6">
                    <a:lumMod val="75000"/>
                  </a:schemeClr>
                </a:solidFill>
              </a:rPr>
              <a:t>mutually reinforcing</a:t>
            </a:r>
          </a:p>
        </p:txBody>
      </p:sp>
    </p:spTree>
    <p:extLst>
      <p:ext uri="{BB962C8B-B14F-4D97-AF65-F5344CB8AC3E}">
        <p14:creationId xmlns:p14="http://schemas.microsoft.com/office/powerpoint/2010/main" val="617374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4639" y="2332038"/>
            <a:ext cx="4303486" cy="1143000"/>
          </a:xfrm>
        </p:spPr>
        <p:txBody>
          <a:bodyPr>
            <a:normAutofit fontScale="90000"/>
          </a:bodyPr>
          <a:lstStyle/>
          <a:p>
            <a:r>
              <a:rPr lang="en-US" dirty="0"/>
              <a:t>“Open science: today’s data, tomorrow’s discoveries”</a:t>
            </a:r>
          </a:p>
        </p:txBody>
      </p:sp>
      <p:pic>
        <p:nvPicPr>
          <p:cNvPr id="7" name="Picture 6"/>
          <p:cNvPicPr>
            <a:picLocks noChangeAspect="1"/>
          </p:cNvPicPr>
          <p:nvPr/>
        </p:nvPicPr>
        <p:blipFill rotWithShape="1">
          <a:blip r:embed="rId3"/>
          <a:srcRect l="5763" t="2167" r="2704" b="3542"/>
          <a:stretch/>
        </p:blipFill>
        <p:spPr>
          <a:xfrm>
            <a:off x="6448125" y="4206731"/>
            <a:ext cx="2274908" cy="1527248"/>
          </a:xfrm>
          <a:prstGeom prst="rect">
            <a:avLst/>
          </a:prstGeom>
        </p:spPr>
      </p:pic>
      <p:pic>
        <p:nvPicPr>
          <p:cNvPr id="6" name="Picture 2" descr="https://us-ignite-org.s3.amazonaws.com/static/v1/img/slides/slide1.jpg"/>
          <p:cNvPicPr>
            <a:picLocks noChangeAspect="1" noChangeArrowheads="1"/>
          </p:cNvPicPr>
          <p:nvPr/>
        </p:nvPicPr>
        <p:blipFill rotWithShape="1">
          <a:blip r:embed="rId4" cstate="print">
            <a:extLst>
              <a:ext uri="{28A0092B-C50C-407E-A947-70E740481C1C}">
                <a14:useLocalDpi xmlns:a14="http://schemas.microsoft.com/office/drawing/2010/main"/>
              </a:ext>
            </a:extLst>
          </a:blip>
          <a:srcRect b="8669"/>
          <a:stretch/>
        </p:blipFill>
        <p:spPr bwMode="auto">
          <a:xfrm>
            <a:off x="6934200" y="5288089"/>
            <a:ext cx="2043375" cy="1459043"/>
          </a:xfrm>
          <a:prstGeom prst="rect">
            <a:avLst/>
          </a:prstGeom>
          <a:noFill/>
          <a:extLst>
            <a:ext uri="{909E8E84-426E-40dd-AFC4-6F175D3DCCD1}">
              <a14:hiddenFill xmlns="" xmlns:a14="http://schemas.microsoft.com/office/drawing/2010/main">
                <a:solidFill>
                  <a:srgbClr val="FFFFFF"/>
                </a:solidFill>
              </a14:hiddenFill>
            </a:ext>
          </a:extLst>
        </p:spPr>
      </p:pic>
      <p:pic>
        <p:nvPicPr>
          <p:cNvPr id="8" name="Picture 7" descr="Battery pack 4 CPS Shin.JPG"/>
          <p:cNvPicPr>
            <a:picLocks noChangeAspect="1"/>
          </p:cNvPicPr>
          <p:nvPr/>
        </p:nvPicPr>
        <p:blipFill rotWithShape="1">
          <a:blip r:embed="rId5" cstate="print">
            <a:extLst>
              <a:ext uri="{28A0092B-C50C-407E-A947-70E740481C1C}">
                <a14:useLocalDpi xmlns:a14="http://schemas.microsoft.com/office/drawing/2010/main" val="0"/>
              </a:ext>
            </a:extLst>
          </a:blip>
          <a:srcRect l="11868" t="26863" r="6752"/>
          <a:stretch/>
        </p:blipFill>
        <p:spPr>
          <a:xfrm>
            <a:off x="359512" y="5092884"/>
            <a:ext cx="2109013" cy="1527249"/>
          </a:xfrm>
          <a:prstGeom prst="rect">
            <a:avLst/>
          </a:prstGeom>
        </p:spPr>
      </p:pic>
    </p:spTree>
    <p:extLst>
      <p:ext uri="{BB962C8B-B14F-4D97-AF65-F5344CB8AC3E}">
        <p14:creationId xmlns:p14="http://schemas.microsoft.com/office/powerpoint/2010/main" val="15915146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370703" y="380845"/>
            <a:ext cx="8219947" cy="535200"/>
          </a:xfrm>
          <a:prstGeom prst="rect">
            <a:avLst/>
          </a:prstGeom>
        </p:spPr>
        <p:txBody>
          <a:bodyPr spcFirstLastPara="1" vert="horz" wrap="square" lIns="91425" tIns="91425" rIns="91425" bIns="91425" rtlCol="0" anchor="t" anchorCtr="0">
            <a:noAutofit/>
          </a:bodyPr>
          <a:lstStyle/>
          <a:p>
            <a:r>
              <a:rPr lang="en" sz="4000" dirty="0"/>
              <a:t>Non-consumptive Use Research Policy </a:t>
            </a:r>
            <a:endParaRPr lang="en-US" sz="4000" dirty="0"/>
          </a:p>
          <a:p>
            <a:endParaRPr lang="en" dirty="0"/>
          </a:p>
        </p:txBody>
      </p:sp>
      <p:sp>
        <p:nvSpPr>
          <p:cNvPr id="75" name="Shape 75"/>
          <p:cNvSpPr txBox="1">
            <a:spLocks noGrp="1"/>
          </p:cNvSpPr>
          <p:nvPr>
            <p:ph type="body" idx="1"/>
          </p:nvPr>
        </p:nvSpPr>
        <p:spPr>
          <a:xfrm>
            <a:off x="727650" y="1296535"/>
            <a:ext cx="7863000" cy="2719800"/>
          </a:xfrm>
          <a:prstGeom prst="rect">
            <a:avLst/>
          </a:prstGeom>
        </p:spPr>
        <p:txBody>
          <a:bodyPr spcFirstLastPara="1" vert="horz" wrap="square" lIns="91425" tIns="91425" rIns="91425" bIns="91425" rtlCol="0" anchor="t" anchorCtr="0">
            <a:noAutofit/>
          </a:bodyPr>
          <a:lstStyle/>
          <a:p>
            <a:pPr marL="114300" indent="0">
              <a:buNone/>
            </a:pPr>
            <a:r>
              <a:rPr lang="en" sz="2800" dirty="0" err="1"/>
              <a:t>Fesearch</a:t>
            </a:r>
            <a:r>
              <a:rPr lang="en" sz="2800" dirty="0"/>
              <a:t> in which computational</a:t>
            </a:r>
            <a:r>
              <a:rPr lang="en-US" sz="2800" dirty="0"/>
              <a:t> </a:t>
            </a:r>
            <a:r>
              <a:rPr lang="en" sz="2800" dirty="0"/>
              <a:t>analysis is performed on one or more volumes but not research in which researcher reads or displays</a:t>
            </a:r>
            <a:r>
              <a:rPr lang="en-US" sz="2800" dirty="0"/>
              <a:t> </a:t>
            </a:r>
            <a:r>
              <a:rPr lang="en" sz="2800" dirty="0"/>
              <a:t>substantial portions of an in-copyright or rights-restricted volume to</a:t>
            </a:r>
            <a:r>
              <a:rPr lang="en-US" sz="2800" dirty="0"/>
              <a:t> </a:t>
            </a:r>
            <a:r>
              <a:rPr lang="en" sz="2800" dirty="0"/>
              <a:t>understand expressive content presented within that volume. </a:t>
            </a:r>
            <a:endParaRPr lang="en-US" sz="2800" dirty="0"/>
          </a:p>
          <a:p>
            <a:pPr marL="114300" indent="0">
              <a:buNone/>
            </a:pPr>
            <a:endParaRPr lang="en" sz="2800" dirty="0"/>
          </a:p>
          <a:p>
            <a:pPr marL="114300" indent="0">
              <a:lnSpc>
                <a:spcPct val="114999"/>
              </a:lnSpc>
              <a:buNone/>
            </a:pPr>
            <a:r>
              <a:rPr lang="en" sz="2800" dirty="0"/>
              <a:t>Examples: text extraction, automated translation, image analysis, file manipulation, OCR correction, and indexing and search. </a:t>
            </a:r>
          </a:p>
          <a:p>
            <a:pPr marL="0" indent="0">
              <a:lnSpc>
                <a:spcPct val="114999"/>
              </a:lnSpc>
              <a:spcBef>
                <a:spcPts val="1600"/>
              </a:spcBef>
              <a:spcAft>
                <a:spcPts val="1600"/>
              </a:spcAft>
              <a:buNone/>
            </a:pPr>
            <a:endParaRPr lang="en" sz="1800" dirty="0"/>
          </a:p>
        </p:txBody>
      </p:sp>
      <p:sp>
        <p:nvSpPr>
          <p:cNvPr id="2" name="TextBox 1">
            <a:extLst>
              <a:ext uri="{FF2B5EF4-FFF2-40B4-BE49-F238E27FC236}">
                <a16:creationId xmlns:a16="http://schemas.microsoft.com/office/drawing/2014/main" id="{B62E1838-DB2F-8040-B2E5-0AD468B0ADCB}"/>
              </a:ext>
            </a:extLst>
          </p:cNvPr>
          <p:cNvSpPr txBox="1"/>
          <p:nvPr/>
        </p:nvSpPr>
        <p:spPr>
          <a:xfrm>
            <a:off x="161153" y="6343650"/>
            <a:ext cx="3786036" cy="369332"/>
          </a:xfrm>
          <a:prstGeom prst="rect">
            <a:avLst/>
          </a:prstGeom>
          <a:noFill/>
        </p:spPr>
        <p:txBody>
          <a:bodyPr wrap="none" rtlCol="0">
            <a:spAutoFit/>
          </a:bodyPr>
          <a:lstStyle/>
          <a:p>
            <a:r>
              <a:rPr lang="en-US" dirty="0">
                <a:hlinkClick r:id="rId3"/>
              </a:rPr>
              <a:t>https://www.hathitrust.org/htrc_ncup</a:t>
            </a:r>
            <a:endParaRPr lang="en-US" dirty="0"/>
          </a:p>
        </p:txBody>
      </p:sp>
    </p:spTree>
    <p:extLst>
      <p:ext uri="{BB962C8B-B14F-4D97-AF65-F5344CB8AC3E}">
        <p14:creationId xmlns:p14="http://schemas.microsoft.com/office/powerpoint/2010/main" val="4234981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CC3CB-A2AC-8649-A1D3-EA6C9F740256}"/>
              </a:ext>
            </a:extLst>
          </p:cNvPr>
          <p:cNvSpPr>
            <a:spLocks noGrp="1"/>
          </p:cNvSpPr>
          <p:nvPr>
            <p:ph type="title"/>
          </p:nvPr>
        </p:nvSpPr>
        <p:spPr/>
        <p:txBody>
          <a:bodyPr>
            <a:normAutofit fontScale="90000"/>
          </a:bodyPr>
          <a:lstStyle/>
          <a:p>
            <a:r>
              <a:rPr lang="en-US" dirty="0"/>
              <a:t>Terms of Use</a:t>
            </a:r>
          </a:p>
        </p:txBody>
      </p:sp>
      <p:sp>
        <p:nvSpPr>
          <p:cNvPr id="3" name="Text Placeholder 2">
            <a:extLst>
              <a:ext uri="{FF2B5EF4-FFF2-40B4-BE49-F238E27FC236}">
                <a16:creationId xmlns:a16="http://schemas.microsoft.com/office/drawing/2014/main" id="{F992FE28-4829-7843-940D-92CB5A90DB3B}"/>
              </a:ext>
            </a:extLst>
          </p:cNvPr>
          <p:cNvSpPr>
            <a:spLocks noGrp="1"/>
          </p:cNvSpPr>
          <p:nvPr>
            <p:ph type="body" idx="1"/>
          </p:nvPr>
        </p:nvSpPr>
        <p:spPr>
          <a:xfrm>
            <a:off x="311700" y="1536632"/>
            <a:ext cx="8520600" cy="4864167"/>
          </a:xfrm>
        </p:spPr>
        <p:txBody>
          <a:bodyPr>
            <a:normAutofit fontScale="85000" lnSpcReduction="10000"/>
          </a:bodyPr>
          <a:lstStyle/>
          <a:p>
            <a:pPr marL="114300" indent="0">
              <a:buNone/>
            </a:pPr>
            <a:r>
              <a:rPr lang="en-US" dirty="0"/>
              <a:t>Agreement between HTRC/HT and individual  intending to use HTRC Data Capsule service.  Top 4 terms:</a:t>
            </a:r>
          </a:p>
          <a:p>
            <a:pPr marL="628650" indent="-514350">
              <a:buFont typeface="+mj-lt"/>
              <a:buAutoNum type="arabicPeriod"/>
            </a:pPr>
            <a:r>
              <a:rPr lang="en-US" dirty="0"/>
              <a:t>Read and comply with</a:t>
            </a:r>
            <a:r>
              <a:rPr lang="en-US" dirty="0">
                <a:hlinkClick r:id="rId3"/>
              </a:rPr>
              <a:t> Non-Consumptive Use Research Policy.</a:t>
            </a:r>
            <a:endParaRPr lang="en-US" dirty="0"/>
          </a:p>
          <a:p>
            <a:pPr marL="628650" indent="-514350">
              <a:buFont typeface="+mj-lt"/>
              <a:buAutoNum type="arabicPeriod"/>
            </a:pPr>
            <a:r>
              <a:rPr lang="en-US" dirty="0"/>
              <a:t>Use their Capsule for non-consumptive research purposes only as defined in Section 1 of the policy.</a:t>
            </a:r>
          </a:p>
          <a:p>
            <a:pPr marL="628650" indent="-514350">
              <a:buFont typeface="+mj-lt"/>
              <a:buAutoNum type="arabicPeriod"/>
            </a:pPr>
            <a:r>
              <a:rPr lang="en-US" dirty="0"/>
              <a:t>Prior to first use, User submits form indicating  </a:t>
            </a:r>
            <a:r>
              <a:rPr lang="en-US" i="1" dirty="0"/>
              <a:t>intended use </a:t>
            </a:r>
            <a:r>
              <a:rPr lang="en-US" dirty="0"/>
              <a:t>and </a:t>
            </a:r>
            <a:r>
              <a:rPr lang="en-US" i="1" dirty="0"/>
              <a:t>expected forms of outputs</a:t>
            </a:r>
            <a:r>
              <a:rPr lang="en-US" dirty="0"/>
              <a:t>.</a:t>
            </a:r>
          </a:p>
          <a:p>
            <a:pPr marL="628650" indent="-514350">
              <a:buFont typeface="+mj-lt"/>
              <a:buAutoNum type="arabicPeriod"/>
            </a:pPr>
            <a:r>
              <a:rPr lang="en-US" dirty="0"/>
              <a:t>By using HTRC Data Capsule service, User acknowledges that </a:t>
            </a:r>
            <a:r>
              <a:rPr lang="en-US" i="1" dirty="0"/>
              <a:t>information about their activities </a:t>
            </a:r>
            <a:r>
              <a:rPr lang="en-US" dirty="0"/>
              <a:t>while in Capsule may be reviewed in manner consistent with </a:t>
            </a:r>
            <a:r>
              <a:rPr lang="en-US" dirty="0">
                <a:hlinkClick r:id="rId4"/>
              </a:rPr>
              <a:t>HathiTrust privacy policy</a:t>
            </a:r>
            <a:r>
              <a:rPr lang="en-US" dirty="0"/>
              <a:t>.</a:t>
            </a:r>
          </a:p>
        </p:txBody>
      </p:sp>
      <p:sp>
        <p:nvSpPr>
          <p:cNvPr id="4" name="TextBox 3">
            <a:extLst>
              <a:ext uri="{FF2B5EF4-FFF2-40B4-BE49-F238E27FC236}">
                <a16:creationId xmlns:a16="http://schemas.microsoft.com/office/drawing/2014/main" id="{6D27A524-5E2C-6C4D-A7F8-9FF5EA1859C7}"/>
              </a:ext>
            </a:extLst>
          </p:cNvPr>
          <p:cNvSpPr txBox="1"/>
          <p:nvPr/>
        </p:nvSpPr>
        <p:spPr>
          <a:xfrm>
            <a:off x="0" y="6395798"/>
            <a:ext cx="3976153" cy="369332"/>
          </a:xfrm>
          <a:prstGeom prst="rect">
            <a:avLst/>
          </a:prstGeom>
          <a:noFill/>
        </p:spPr>
        <p:txBody>
          <a:bodyPr wrap="none" rtlCol="0">
            <a:spAutoFit/>
          </a:bodyPr>
          <a:lstStyle/>
          <a:p>
            <a:r>
              <a:rPr lang="en-US" dirty="0">
                <a:hlinkClick r:id="rId5"/>
              </a:rPr>
              <a:t>https://www.hathitrust.org/htrc_dc_tou</a:t>
            </a:r>
            <a:endParaRPr lang="en-US" dirty="0"/>
          </a:p>
        </p:txBody>
      </p:sp>
    </p:spTree>
    <p:extLst>
      <p:ext uri="{BB962C8B-B14F-4D97-AF65-F5344CB8AC3E}">
        <p14:creationId xmlns:p14="http://schemas.microsoft.com/office/powerpoint/2010/main" val="1656239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B9132-A9F4-854A-8805-FA6E0BA15AC6}"/>
              </a:ext>
            </a:extLst>
          </p:cNvPr>
          <p:cNvSpPr>
            <a:spLocks noGrp="1"/>
          </p:cNvSpPr>
          <p:nvPr>
            <p:ph type="title"/>
          </p:nvPr>
        </p:nvSpPr>
        <p:spPr/>
        <p:txBody>
          <a:bodyPr>
            <a:normAutofit fontScale="90000"/>
          </a:bodyPr>
          <a:lstStyle/>
          <a:p>
            <a:r>
              <a:rPr lang="en-US" dirty="0"/>
              <a:t>Rights Database</a:t>
            </a:r>
          </a:p>
        </p:txBody>
      </p:sp>
      <p:sp>
        <p:nvSpPr>
          <p:cNvPr id="3" name="Text Placeholder 2">
            <a:extLst>
              <a:ext uri="{FF2B5EF4-FFF2-40B4-BE49-F238E27FC236}">
                <a16:creationId xmlns:a16="http://schemas.microsoft.com/office/drawing/2014/main" id="{D46E6917-116D-3E4B-ABA4-F890D3A8E10E}"/>
              </a:ext>
            </a:extLst>
          </p:cNvPr>
          <p:cNvSpPr>
            <a:spLocks noGrp="1"/>
          </p:cNvSpPr>
          <p:nvPr>
            <p:ph type="body" idx="1"/>
          </p:nvPr>
        </p:nvSpPr>
        <p:spPr/>
        <p:txBody>
          <a:bodyPr>
            <a:normAutofit fontScale="92500" lnSpcReduction="10000"/>
          </a:bodyPr>
          <a:lstStyle/>
          <a:p>
            <a:r>
              <a:rPr lang="en-US" dirty="0"/>
              <a:t>Database for storing and tracking rights information for each digitized volume in </a:t>
            </a:r>
            <a:r>
              <a:rPr lang="en-US" dirty="0" err="1"/>
              <a:t>HathiTrust</a:t>
            </a:r>
            <a:endParaRPr lang="en-US" dirty="0"/>
          </a:p>
          <a:p>
            <a:r>
              <a:rPr lang="en-US" dirty="0"/>
              <a:t>At core of system is algorithm that considers a) copyright status and/or explicit access controls associated with the volume, b)  volume's digitizing agent (e.g., Google or the University of Chicago), and c) identity of user (if known) in order to determine access rights.</a:t>
            </a:r>
          </a:p>
          <a:p>
            <a:r>
              <a:rPr lang="en-US" dirty="0"/>
              <a:t>How used:  demo capsule uses only public domain content. </a:t>
            </a:r>
          </a:p>
        </p:txBody>
      </p:sp>
      <p:sp>
        <p:nvSpPr>
          <p:cNvPr id="4" name="TextBox 3">
            <a:extLst>
              <a:ext uri="{FF2B5EF4-FFF2-40B4-BE49-F238E27FC236}">
                <a16:creationId xmlns:a16="http://schemas.microsoft.com/office/drawing/2014/main" id="{C7099D61-C7ED-9146-A22C-AB5934F1AB9D}"/>
              </a:ext>
            </a:extLst>
          </p:cNvPr>
          <p:cNvSpPr txBox="1"/>
          <p:nvPr/>
        </p:nvSpPr>
        <p:spPr>
          <a:xfrm>
            <a:off x="311700" y="6381750"/>
            <a:ext cx="4488900" cy="369332"/>
          </a:xfrm>
          <a:prstGeom prst="rect">
            <a:avLst/>
          </a:prstGeom>
          <a:noFill/>
        </p:spPr>
        <p:txBody>
          <a:bodyPr wrap="square" rtlCol="0">
            <a:spAutoFit/>
          </a:bodyPr>
          <a:lstStyle/>
          <a:p>
            <a:r>
              <a:rPr lang="en-US" dirty="0">
                <a:hlinkClick r:id="rId3"/>
              </a:rPr>
              <a:t>https://www.hathitrust.org/rights_database</a:t>
            </a:r>
            <a:endParaRPr lang="en-US" dirty="0"/>
          </a:p>
        </p:txBody>
      </p:sp>
    </p:spTree>
    <p:extLst>
      <p:ext uri="{BB962C8B-B14F-4D97-AF65-F5344CB8AC3E}">
        <p14:creationId xmlns:p14="http://schemas.microsoft.com/office/powerpoint/2010/main" val="24624030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F1BF7-D80A-3641-B8D6-00740BF67B25}"/>
              </a:ext>
            </a:extLst>
          </p:cNvPr>
          <p:cNvSpPr>
            <a:spLocks noGrp="1"/>
          </p:cNvSpPr>
          <p:nvPr>
            <p:ph type="title"/>
          </p:nvPr>
        </p:nvSpPr>
        <p:spPr/>
        <p:txBody>
          <a:bodyPr>
            <a:normAutofit fontScale="90000"/>
          </a:bodyPr>
          <a:lstStyle/>
          <a:p>
            <a:r>
              <a:rPr lang="en-US" dirty="0"/>
              <a:t>Threat model</a:t>
            </a:r>
          </a:p>
        </p:txBody>
      </p:sp>
      <p:sp>
        <p:nvSpPr>
          <p:cNvPr id="3" name="Text Placeholder 2">
            <a:extLst>
              <a:ext uri="{FF2B5EF4-FFF2-40B4-BE49-F238E27FC236}">
                <a16:creationId xmlns:a16="http://schemas.microsoft.com/office/drawing/2014/main" id="{F7086947-8935-4548-988D-00DAB0F708E8}"/>
              </a:ext>
            </a:extLst>
          </p:cNvPr>
          <p:cNvSpPr>
            <a:spLocks noGrp="1"/>
          </p:cNvSpPr>
          <p:nvPr>
            <p:ph type="body" idx="1"/>
          </p:nvPr>
        </p:nvSpPr>
        <p:spPr/>
        <p:txBody>
          <a:bodyPr>
            <a:normAutofit/>
          </a:bodyPr>
          <a:lstStyle/>
          <a:p>
            <a:r>
              <a:rPr lang="en-US" i="1" dirty="0"/>
              <a:t>Threat model: </a:t>
            </a:r>
            <a:r>
              <a:rPr lang="en-US" dirty="0"/>
              <a:t>structured representation of all information that affects security of an application.</a:t>
            </a:r>
          </a:p>
          <a:p>
            <a:r>
              <a:rPr lang="en-US" dirty="0"/>
              <a:t>Two most relevant clauses:</a:t>
            </a:r>
          </a:p>
          <a:p>
            <a:pPr lvl="1"/>
            <a:r>
              <a:rPr lang="en-US" dirty="0"/>
              <a:t>Analysts are themselves considered to act in good faith, but this does not preclude possibility of them unwittingly allowing system to be compromised.</a:t>
            </a:r>
          </a:p>
          <a:p>
            <a:pPr lvl="2"/>
            <a:r>
              <a:rPr lang="en-US" dirty="0"/>
              <a:t>Reasonable assumption and motivates why analysts are required to sign use agreement.</a:t>
            </a:r>
          </a:p>
        </p:txBody>
      </p:sp>
    </p:spTree>
    <p:extLst>
      <p:ext uri="{BB962C8B-B14F-4D97-AF65-F5344CB8AC3E}">
        <p14:creationId xmlns:p14="http://schemas.microsoft.com/office/powerpoint/2010/main" val="26284195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F1BF7-D80A-3641-B8D6-00740BF67B25}"/>
              </a:ext>
            </a:extLst>
          </p:cNvPr>
          <p:cNvSpPr>
            <a:spLocks noGrp="1"/>
          </p:cNvSpPr>
          <p:nvPr>
            <p:ph type="title"/>
          </p:nvPr>
        </p:nvSpPr>
        <p:spPr/>
        <p:txBody>
          <a:bodyPr>
            <a:normAutofit fontScale="90000"/>
          </a:bodyPr>
          <a:lstStyle/>
          <a:p>
            <a:r>
              <a:rPr lang="en-US" dirty="0"/>
              <a:t>Trust model</a:t>
            </a:r>
          </a:p>
        </p:txBody>
      </p:sp>
      <p:sp>
        <p:nvSpPr>
          <p:cNvPr id="3" name="Text Placeholder 2">
            <a:extLst>
              <a:ext uri="{FF2B5EF4-FFF2-40B4-BE49-F238E27FC236}">
                <a16:creationId xmlns:a16="http://schemas.microsoft.com/office/drawing/2014/main" id="{F7086947-8935-4548-988D-00DAB0F708E8}"/>
              </a:ext>
            </a:extLst>
          </p:cNvPr>
          <p:cNvSpPr>
            <a:spLocks noGrp="1"/>
          </p:cNvSpPr>
          <p:nvPr>
            <p:ph type="body" idx="1"/>
          </p:nvPr>
        </p:nvSpPr>
        <p:spPr/>
        <p:txBody>
          <a:bodyPr>
            <a:normAutofit fontScale="92500"/>
          </a:bodyPr>
          <a:lstStyle/>
          <a:p>
            <a:r>
              <a:rPr lang="en-US" dirty="0"/>
              <a:t>Users have VNC access to their virtual machines in non-secure mode so that they have a graphical interface to the machine.  They also have SSH access in non-secure mode so that they can upload data sets and install software more easily.   </a:t>
            </a:r>
          </a:p>
          <a:p>
            <a:r>
              <a:rPr lang="en-US" dirty="0"/>
              <a:t>However, VNC access does provide a channel for potential data leak; through use agreement and user profile, HTRC is comfortable that analyst is acting in good faith.</a:t>
            </a:r>
          </a:p>
        </p:txBody>
      </p:sp>
    </p:spTree>
    <p:extLst>
      <p:ext uri="{BB962C8B-B14F-4D97-AF65-F5344CB8AC3E}">
        <p14:creationId xmlns:p14="http://schemas.microsoft.com/office/powerpoint/2010/main" val="32876669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398150" y="306025"/>
            <a:ext cx="8520600" cy="474600"/>
          </a:xfrm>
          <a:prstGeom prst="rect">
            <a:avLst/>
          </a:prstGeom>
        </p:spPr>
        <p:txBody>
          <a:bodyPr spcFirstLastPara="1" vert="horz" wrap="square" lIns="91425" tIns="91425" rIns="91425" bIns="91425" rtlCol="0" anchor="t" anchorCtr="0">
            <a:noAutofit/>
          </a:bodyPr>
          <a:lstStyle/>
          <a:p>
            <a:r>
              <a:rPr lang="en" dirty="0"/>
              <a:t>Capsule architecture in </a:t>
            </a:r>
            <a:r>
              <a:rPr lang="en" dirty="0" err="1"/>
              <a:t>HathiTrust</a:t>
            </a:r>
            <a:endParaRPr dirty="0"/>
          </a:p>
        </p:txBody>
      </p:sp>
      <p:pic>
        <p:nvPicPr>
          <p:cNvPr id="81" name="Shape 81"/>
          <p:cNvPicPr preferRelativeResize="0"/>
          <p:nvPr/>
        </p:nvPicPr>
        <p:blipFill>
          <a:blip r:embed="rId3">
            <a:alphaModFix/>
          </a:blip>
          <a:stretch>
            <a:fillRect/>
          </a:stretch>
        </p:blipFill>
        <p:spPr>
          <a:xfrm>
            <a:off x="531501" y="1276350"/>
            <a:ext cx="7578830" cy="3891998"/>
          </a:xfrm>
          <a:prstGeom prst="rect">
            <a:avLst/>
          </a:prstGeom>
          <a:noFill/>
          <a:ln>
            <a:noFill/>
          </a:ln>
        </p:spPr>
      </p:pic>
      <p:sp>
        <p:nvSpPr>
          <p:cNvPr id="82" name="Shape 82"/>
          <p:cNvSpPr txBox="1"/>
          <p:nvPr/>
        </p:nvSpPr>
        <p:spPr>
          <a:xfrm>
            <a:off x="531501" y="5664073"/>
            <a:ext cx="8161926" cy="708600"/>
          </a:xfrm>
          <a:prstGeom prst="rect">
            <a:avLst/>
          </a:prstGeom>
          <a:noFill/>
          <a:ln>
            <a:noFill/>
          </a:ln>
        </p:spPr>
        <p:txBody>
          <a:bodyPr spcFirstLastPara="1" wrap="square" lIns="91425" tIns="91425" rIns="91425" bIns="91425" anchor="t" anchorCtr="0">
            <a:noAutofit/>
          </a:bodyPr>
          <a:lstStyle/>
          <a:p>
            <a:pPr algn="just"/>
            <a:r>
              <a:rPr lang="en" sz="2000" dirty="0">
                <a:solidFill>
                  <a:schemeClr val="bg2">
                    <a:lumMod val="25000"/>
                  </a:schemeClr>
                </a:solidFill>
              </a:rPr>
              <a:t>k*N user VMs running in back end layer; managed by a hypervisor.   All software implementing Capsule framework is open source.</a:t>
            </a:r>
            <a:endParaRPr lang="en-US" sz="2000" dirty="0">
              <a:solidFill>
                <a:schemeClr val="bg2">
                  <a:lumMod val="25000"/>
                </a:schemeClr>
              </a:solidFill>
            </a:endParaRPr>
          </a:p>
          <a:p>
            <a:pPr algn="just"/>
            <a:endParaRPr lang="en" b="1" dirty="0"/>
          </a:p>
        </p:txBody>
      </p:sp>
    </p:spTree>
    <p:extLst>
      <p:ext uri="{BB962C8B-B14F-4D97-AF65-F5344CB8AC3E}">
        <p14:creationId xmlns:p14="http://schemas.microsoft.com/office/powerpoint/2010/main" val="586590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412376" y="267613"/>
            <a:ext cx="8319248" cy="535200"/>
          </a:xfrm>
          <a:prstGeom prst="rect">
            <a:avLst/>
          </a:prstGeom>
        </p:spPr>
        <p:txBody>
          <a:bodyPr spcFirstLastPara="1" vert="horz" wrap="square" lIns="91425" tIns="91425" rIns="91425" bIns="91425" rtlCol="0" anchor="t" anchorCtr="0">
            <a:noAutofit/>
          </a:bodyPr>
          <a:lstStyle/>
          <a:p>
            <a:r>
              <a:rPr lang="en" sz="4000" dirty="0"/>
              <a:t>Mode 1 – Maintenance</a:t>
            </a:r>
            <a:br>
              <a:rPr lang="en" sz="4000" dirty="0"/>
            </a:br>
            <a:endParaRPr sz="4000" dirty="0"/>
          </a:p>
        </p:txBody>
      </p:sp>
      <p:pic>
        <p:nvPicPr>
          <p:cNvPr id="88" name="Shape 88" descr="data-capsule-modes.png"/>
          <p:cNvPicPr preferRelativeResize="0"/>
          <p:nvPr/>
        </p:nvPicPr>
        <p:blipFill rotWithShape="1">
          <a:blip r:embed="rId3">
            <a:alphaModFix/>
          </a:blip>
          <a:srcRect t="1900" r="56894" b="-1899"/>
          <a:stretch/>
        </p:blipFill>
        <p:spPr>
          <a:xfrm>
            <a:off x="1021977" y="1053845"/>
            <a:ext cx="5323718" cy="5387787"/>
          </a:xfrm>
          <a:prstGeom prst="rect">
            <a:avLst/>
          </a:prstGeom>
          <a:noFill/>
          <a:ln>
            <a:noFill/>
          </a:ln>
        </p:spPr>
      </p:pic>
      <p:sp>
        <p:nvSpPr>
          <p:cNvPr id="2" name="TextBox 1">
            <a:extLst>
              <a:ext uri="{FF2B5EF4-FFF2-40B4-BE49-F238E27FC236}">
                <a16:creationId xmlns:a16="http://schemas.microsoft.com/office/drawing/2014/main" id="{3C9EBE3C-D38B-E742-9D6A-0BA4B8A483E9}"/>
              </a:ext>
            </a:extLst>
          </p:cNvPr>
          <p:cNvSpPr txBox="1"/>
          <p:nvPr/>
        </p:nvSpPr>
        <p:spPr>
          <a:xfrm>
            <a:off x="6883577" y="2958845"/>
            <a:ext cx="1489458" cy="1200329"/>
          </a:xfrm>
          <a:prstGeom prst="rect">
            <a:avLst/>
          </a:prstGeom>
          <a:noFill/>
        </p:spPr>
        <p:txBody>
          <a:bodyPr wrap="square" rtlCol="0">
            <a:spAutoFit/>
          </a:bodyPr>
          <a:lstStyle/>
          <a:p>
            <a:r>
              <a:rPr lang="en" sz="2400" b="1" i="1" dirty="0">
                <a:solidFill>
                  <a:schemeClr val="accent3"/>
                </a:solidFill>
              </a:rPr>
              <a:t>Access to Internet permitted</a:t>
            </a:r>
            <a:endParaRPr lang="en-US" sz="2400" b="1" i="1" dirty="0">
              <a:solidFill>
                <a:schemeClr val="accent3"/>
              </a:solidFill>
            </a:endParaRPr>
          </a:p>
        </p:txBody>
      </p:sp>
      <p:grpSp>
        <p:nvGrpSpPr>
          <p:cNvPr id="5" name="Group 4">
            <a:extLst>
              <a:ext uri="{FF2B5EF4-FFF2-40B4-BE49-F238E27FC236}">
                <a16:creationId xmlns:a16="http://schemas.microsoft.com/office/drawing/2014/main" id="{20C752D1-FD38-7B40-972D-DC20ADF233B8}"/>
              </a:ext>
            </a:extLst>
          </p:cNvPr>
          <p:cNvGrpSpPr/>
          <p:nvPr/>
        </p:nvGrpSpPr>
        <p:grpSpPr>
          <a:xfrm>
            <a:off x="3683836" y="5584822"/>
            <a:ext cx="1200150" cy="643597"/>
            <a:chOff x="3752850" y="6061072"/>
            <a:chExt cx="1200150" cy="643597"/>
          </a:xfrm>
        </p:grpSpPr>
        <p:sp>
          <p:nvSpPr>
            <p:cNvPr id="6" name="Cylinder 1">
              <a:extLst>
                <a:ext uri="{FF2B5EF4-FFF2-40B4-BE49-F238E27FC236}">
                  <a16:creationId xmlns:a16="http://schemas.microsoft.com/office/drawing/2014/main" id="{2C454AD0-D14D-484B-8678-BE4F80D2D7A8}"/>
                </a:ext>
              </a:extLst>
            </p:cNvPr>
            <p:cNvSpPr/>
            <p:nvPr/>
          </p:nvSpPr>
          <p:spPr>
            <a:xfrm>
              <a:off x="3752850" y="6142186"/>
              <a:ext cx="1200150" cy="542046"/>
            </a:xfrm>
            <a:prstGeom prst="can">
              <a:avLst/>
            </a:prstGeom>
            <a:solidFill>
              <a:schemeClr val="accent6">
                <a:lumMod val="75000"/>
              </a:schemeClr>
            </a:solid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cs typeface="Arial"/>
                </a:rPr>
                <a:t>HT DL</a:t>
              </a:r>
            </a:p>
          </p:txBody>
        </p:sp>
        <p:pic>
          <p:nvPicPr>
            <p:cNvPr id="7" name="Picture 6">
              <a:extLst>
                <a:ext uri="{FF2B5EF4-FFF2-40B4-BE49-F238E27FC236}">
                  <a16:creationId xmlns:a16="http://schemas.microsoft.com/office/drawing/2014/main" id="{B6BFBD7C-8FE4-2D44-AB27-049D51181CE7}"/>
                </a:ext>
              </a:extLst>
            </p:cNvPr>
            <p:cNvPicPr>
              <a:picLocks noChangeAspect="1"/>
            </p:cNvPicPr>
            <p:nvPr/>
          </p:nvPicPr>
          <p:blipFill rotWithShape="1">
            <a:blip r:embed="rId4"/>
            <a:srcRect l="3332" t="11330" r="72927" b="13547"/>
            <a:stretch/>
          </p:blipFill>
          <p:spPr>
            <a:xfrm>
              <a:off x="4010025" y="6061072"/>
              <a:ext cx="685800" cy="643597"/>
            </a:xfrm>
            <a:prstGeom prst="rect">
              <a:avLst/>
            </a:prstGeom>
          </p:spPr>
        </p:pic>
      </p:grpSp>
    </p:spTree>
    <p:extLst>
      <p:ext uri="{BB962C8B-B14F-4D97-AF65-F5344CB8AC3E}">
        <p14:creationId xmlns:p14="http://schemas.microsoft.com/office/powerpoint/2010/main" val="36726368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728206" y="401690"/>
            <a:ext cx="7688700" cy="535200"/>
          </a:xfrm>
          <a:prstGeom prst="rect">
            <a:avLst/>
          </a:prstGeom>
        </p:spPr>
        <p:txBody>
          <a:bodyPr spcFirstLastPara="1" vert="horz" wrap="square" lIns="91425" tIns="91425" rIns="91425" bIns="91425" rtlCol="0" anchor="t" anchorCtr="0">
            <a:noAutofit/>
          </a:bodyPr>
          <a:lstStyle/>
          <a:p>
            <a:r>
              <a:rPr lang="en" dirty="0"/>
              <a:t>Mode 2 - Secure</a:t>
            </a:r>
            <a:endParaRPr dirty="0"/>
          </a:p>
        </p:txBody>
      </p:sp>
      <p:pic>
        <p:nvPicPr>
          <p:cNvPr id="94" name="Shape 94" descr="data-capsule-modes.png"/>
          <p:cNvPicPr preferRelativeResize="0"/>
          <p:nvPr/>
        </p:nvPicPr>
        <p:blipFill rotWithShape="1">
          <a:blip r:embed="rId3">
            <a:alphaModFix/>
          </a:blip>
          <a:srcRect l="53241" r="-116" b="9624"/>
          <a:stretch/>
        </p:blipFill>
        <p:spPr>
          <a:xfrm>
            <a:off x="514350" y="1238251"/>
            <a:ext cx="6705600" cy="5144620"/>
          </a:xfrm>
          <a:prstGeom prst="rect">
            <a:avLst/>
          </a:prstGeom>
          <a:noFill/>
          <a:ln>
            <a:noFill/>
          </a:ln>
        </p:spPr>
      </p:pic>
      <p:sp>
        <p:nvSpPr>
          <p:cNvPr id="5" name="TextBox 4">
            <a:extLst>
              <a:ext uri="{FF2B5EF4-FFF2-40B4-BE49-F238E27FC236}">
                <a16:creationId xmlns:a16="http://schemas.microsoft.com/office/drawing/2014/main" id="{FA796BC9-82CF-2B4D-8EF7-4A969529C5A8}"/>
              </a:ext>
            </a:extLst>
          </p:cNvPr>
          <p:cNvSpPr txBox="1"/>
          <p:nvPr/>
        </p:nvSpPr>
        <p:spPr>
          <a:xfrm>
            <a:off x="6883577" y="2958845"/>
            <a:ext cx="1489458" cy="1200329"/>
          </a:xfrm>
          <a:prstGeom prst="rect">
            <a:avLst/>
          </a:prstGeom>
          <a:noFill/>
        </p:spPr>
        <p:txBody>
          <a:bodyPr wrap="square" rtlCol="0">
            <a:spAutoFit/>
          </a:bodyPr>
          <a:lstStyle/>
          <a:p>
            <a:r>
              <a:rPr lang="en" sz="2400" b="1" i="1" dirty="0">
                <a:solidFill>
                  <a:srgbClr val="FF0000"/>
                </a:solidFill>
              </a:rPr>
              <a:t>Access to Internet denied</a:t>
            </a:r>
            <a:endParaRPr lang="en-US" sz="2400" b="1" i="1" dirty="0">
              <a:solidFill>
                <a:srgbClr val="FF0000"/>
              </a:solidFill>
            </a:endParaRPr>
          </a:p>
        </p:txBody>
      </p:sp>
      <p:grpSp>
        <p:nvGrpSpPr>
          <p:cNvPr id="3" name="Group 2">
            <a:extLst>
              <a:ext uri="{FF2B5EF4-FFF2-40B4-BE49-F238E27FC236}">
                <a16:creationId xmlns:a16="http://schemas.microsoft.com/office/drawing/2014/main" id="{FA612AA9-137F-DB43-9751-DD079236431A}"/>
              </a:ext>
            </a:extLst>
          </p:cNvPr>
          <p:cNvGrpSpPr/>
          <p:nvPr/>
        </p:nvGrpSpPr>
        <p:grpSpPr>
          <a:xfrm>
            <a:off x="3752850" y="6061072"/>
            <a:ext cx="1200150" cy="643597"/>
            <a:chOff x="3752850" y="6061072"/>
            <a:chExt cx="1200150" cy="643597"/>
          </a:xfrm>
        </p:grpSpPr>
        <p:sp>
          <p:nvSpPr>
            <p:cNvPr id="2" name="Cylinder 1">
              <a:extLst>
                <a:ext uri="{FF2B5EF4-FFF2-40B4-BE49-F238E27FC236}">
                  <a16:creationId xmlns:a16="http://schemas.microsoft.com/office/drawing/2014/main" id="{811A88A8-DD89-4FD4-BE43-370DF809489A}"/>
                </a:ext>
              </a:extLst>
            </p:cNvPr>
            <p:cNvSpPr/>
            <p:nvPr/>
          </p:nvSpPr>
          <p:spPr>
            <a:xfrm>
              <a:off x="3752850" y="6142186"/>
              <a:ext cx="1200150" cy="542046"/>
            </a:xfrm>
            <a:prstGeom prst="can">
              <a:avLst/>
            </a:prstGeom>
            <a:solidFill>
              <a:schemeClr val="accent6">
                <a:lumMod val="75000"/>
              </a:schemeClr>
            </a:solid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cs typeface="Arial"/>
                </a:rPr>
                <a:t>HT DL</a:t>
              </a:r>
            </a:p>
          </p:txBody>
        </p:sp>
        <p:pic>
          <p:nvPicPr>
            <p:cNvPr id="6" name="Picture 5">
              <a:extLst>
                <a:ext uri="{FF2B5EF4-FFF2-40B4-BE49-F238E27FC236}">
                  <a16:creationId xmlns:a16="http://schemas.microsoft.com/office/drawing/2014/main" id="{B9DE76FD-564B-9742-A824-BDCF0269F2BB}"/>
                </a:ext>
              </a:extLst>
            </p:cNvPr>
            <p:cNvPicPr>
              <a:picLocks noChangeAspect="1"/>
            </p:cNvPicPr>
            <p:nvPr/>
          </p:nvPicPr>
          <p:blipFill rotWithShape="1">
            <a:blip r:embed="rId4"/>
            <a:srcRect l="3332" t="11330" r="72927" b="13547"/>
            <a:stretch/>
          </p:blipFill>
          <p:spPr>
            <a:xfrm>
              <a:off x="4010025" y="6061072"/>
              <a:ext cx="685800" cy="643597"/>
            </a:xfrm>
            <a:prstGeom prst="rect">
              <a:avLst/>
            </a:prstGeom>
          </p:spPr>
        </p:pic>
      </p:grpSp>
    </p:spTree>
    <p:extLst>
      <p:ext uri="{BB962C8B-B14F-4D97-AF65-F5344CB8AC3E}">
        <p14:creationId xmlns:p14="http://schemas.microsoft.com/office/powerpoint/2010/main" val="6551553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8327C-4FF8-A44F-8639-26EB1196C089}"/>
              </a:ext>
            </a:extLst>
          </p:cNvPr>
          <p:cNvSpPr>
            <a:spLocks noGrp="1"/>
          </p:cNvSpPr>
          <p:nvPr>
            <p:ph type="title"/>
          </p:nvPr>
        </p:nvSpPr>
        <p:spPr/>
        <p:txBody>
          <a:bodyPr/>
          <a:lstStyle/>
          <a:p>
            <a:r>
              <a:rPr lang="en-US" dirty="0"/>
              <a:t>Takeaways</a:t>
            </a:r>
          </a:p>
        </p:txBody>
      </p:sp>
      <p:sp>
        <p:nvSpPr>
          <p:cNvPr id="3" name="Content Placeholder 2">
            <a:extLst>
              <a:ext uri="{FF2B5EF4-FFF2-40B4-BE49-F238E27FC236}">
                <a16:creationId xmlns:a16="http://schemas.microsoft.com/office/drawing/2014/main" id="{718CBA63-B266-634F-96E5-C1DD0A1B7FDC}"/>
              </a:ext>
            </a:extLst>
          </p:cNvPr>
          <p:cNvSpPr>
            <a:spLocks noGrp="1"/>
          </p:cNvSpPr>
          <p:nvPr>
            <p:ph idx="1"/>
          </p:nvPr>
        </p:nvSpPr>
        <p:spPr/>
        <p:txBody>
          <a:bodyPr>
            <a:normAutofit fontScale="85000" lnSpcReduction="20000"/>
          </a:bodyPr>
          <a:lstStyle/>
          <a:p>
            <a:r>
              <a:rPr lang="en-US" dirty="0"/>
              <a:t>I believe in the capsule model for controlled access to restricted data</a:t>
            </a:r>
          </a:p>
          <a:p>
            <a:r>
              <a:rPr lang="en-US" dirty="0"/>
              <a:t>HT long trajectory (2011-2018) confounded by</a:t>
            </a:r>
          </a:p>
          <a:p>
            <a:pPr lvl="1"/>
            <a:r>
              <a:rPr lang="en-US" dirty="0"/>
              <a:t>Authors Guild et al. v </a:t>
            </a:r>
            <a:r>
              <a:rPr lang="en-US" dirty="0" err="1"/>
              <a:t>HathiTrust</a:t>
            </a:r>
            <a:r>
              <a:rPr lang="en-US" dirty="0"/>
              <a:t> et al., 11 </a:t>
            </a:r>
            <a:r>
              <a:rPr lang="en-US" dirty="0" err="1"/>
              <a:t>Civ</a:t>
            </a:r>
            <a:r>
              <a:rPr lang="en-US" dirty="0"/>
              <a:t> 6351 (S.D.N.Y Sep 12 2011)</a:t>
            </a:r>
          </a:p>
          <a:p>
            <a:pPr lvl="1"/>
            <a:r>
              <a:rPr lang="en-US" dirty="0"/>
              <a:t>Non-consumptive objective:  no eyeballs on texts</a:t>
            </a:r>
          </a:p>
          <a:p>
            <a:pPr lvl="1"/>
            <a:r>
              <a:rPr lang="en-US" dirty="0"/>
              <a:t>Complete freedom to install researcher’s own tools</a:t>
            </a:r>
          </a:p>
          <a:p>
            <a:r>
              <a:rPr lang="en-US" dirty="0"/>
              <a:t>Recently built a toolkit comes default with every capsule; toolkit as starting point might have simplified design space</a:t>
            </a:r>
          </a:p>
          <a:p>
            <a:r>
              <a:rPr lang="en-US" dirty="0"/>
              <a:t>Running on few (small) serves at Indiana University.  Challenge to push to </a:t>
            </a:r>
            <a:r>
              <a:rPr lang="en-US"/>
              <a:t>bigger resources. </a:t>
            </a:r>
            <a:endParaRPr lang="en-US" dirty="0"/>
          </a:p>
        </p:txBody>
      </p:sp>
    </p:spTree>
    <p:extLst>
      <p:ext uri="{BB962C8B-B14F-4D97-AF65-F5344CB8AC3E}">
        <p14:creationId xmlns:p14="http://schemas.microsoft.com/office/powerpoint/2010/main" val="26013783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C7511-27A9-1547-8D67-9587DBADA5A1}"/>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A37FF402-3EF2-ED44-87E3-145A8F63A330}"/>
              </a:ext>
            </a:extLst>
          </p:cNvPr>
          <p:cNvSpPr>
            <a:spLocks noGrp="1"/>
          </p:cNvSpPr>
          <p:nvPr>
            <p:ph idx="1"/>
          </p:nvPr>
        </p:nvSpPr>
        <p:spPr/>
        <p:txBody>
          <a:bodyPr>
            <a:normAutofit fontScale="85000" lnSpcReduction="10000"/>
          </a:bodyPr>
          <a:lstStyle/>
          <a:p>
            <a:r>
              <a:rPr lang="en-US" dirty="0"/>
              <a:t>Non-Consumptive Use Research Policy </a:t>
            </a:r>
            <a:r>
              <a:rPr lang="en-US" dirty="0">
                <a:hlinkClick r:id="rId2"/>
              </a:rPr>
              <a:t>https://www.hathitrust.org/htrc_ncup</a:t>
            </a:r>
            <a:endParaRPr lang="en-US" dirty="0"/>
          </a:p>
          <a:p>
            <a:r>
              <a:rPr lang="en-US" dirty="0" err="1"/>
              <a:t>HathiTrust</a:t>
            </a:r>
            <a:r>
              <a:rPr lang="en-US" dirty="0"/>
              <a:t> Rights Database </a:t>
            </a:r>
            <a:r>
              <a:rPr lang="en-US" dirty="0">
                <a:hlinkClick r:id="rId3"/>
              </a:rPr>
              <a:t>https://www.hathitrust.org/rights_database</a:t>
            </a:r>
            <a:endParaRPr lang="en-US" dirty="0"/>
          </a:p>
          <a:p>
            <a:r>
              <a:rPr lang="en-US" dirty="0"/>
              <a:t>Trust (threat) model (somewhat outdated) </a:t>
            </a:r>
          </a:p>
          <a:p>
            <a:pPr lvl="1"/>
            <a:r>
              <a:rPr lang="en-US" dirty="0" err="1"/>
              <a:t>Plale</a:t>
            </a:r>
            <a:r>
              <a:rPr lang="en-US" dirty="0"/>
              <a:t>, Beth; Prakash, Atul; McDonald, Robert (2015). The Data Capsule for Non-Consumptive Research: Final Report. Available from </a:t>
            </a:r>
            <a:r>
              <a:rPr lang="en-US" dirty="0">
                <a:hlinkClick r:id="rId4"/>
              </a:rPr>
              <a:t>http://hdl.handle.net/2022/19277</a:t>
            </a:r>
            <a:endParaRPr lang="en-US" dirty="0"/>
          </a:p>
          <a:p>
            <a:r>
              <a:rPr lang="en-US" dirty="0"/>
              <a:t>Terms of Use </a:t>
            </a:r>
            <a:r>
              <a:rPr lang="en-US" dirty="0">
                <a:hlinkClick r:id="rId5"/>
              </a:rPr>
              <a:t>https://www.hathitrust.org/htrc_dc_tou</a:t>
            </a:r>
            <a:endParaRPr lang="en-US" dirty="0"/>
          </a:p>
          <a:p>
            <a:r>
              <a:rPr lang="en-US" dirty="0"/>
              <a:t>HTRC Data Capsule accessible at </a:t>
            </a:r>
            <a:r>
              <a:rPr lang="en-US" dirty="0">
                <a:hlinkClick r:id="rId6"/>
              </a:rPr>
              <a:t>https://analytics.hathitrust.org</a:t>
            </a:r>
            <a:endParaRPr lang="en-US" dirty="0"/>
          </a:p>
          <a:p>
            <a:endParaRPr lang="en-US" dirty="0"/>
          </a:p>
          <a:p>
            <a:endParaRPr lang="en-US" dirty="0"/>
          </a:p>
        </p:txBody>
      </p:sp>
    </p:spTree>
    <p:extLst>
      <p:ext uri="{BB962C8B-B14F-4D97-AF65-F5344CB8AC3E}">
        <p14:creationId xmlns:p14="http://schemas.microsoft.com/office/powerpoint/2010/main" val="2195598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p:cNvPicPr>
          <p:nvPr/>
        </p:nvPicPr>
        <p:blipFill>
          <a:blip r:embed="rId3">
            <a:extLst>
              <a:ext uri="{28A0092B-C50C-407E-A947-70E740481C1C}">
                <a14:useLocalDpi xmlns:a14="http://schemas.microsoft.com/office/drawing/2010/main" val="0"/>
              </a:ext>
            </a:extLst>
          </a:blip>
          <a:stretch>
            <a:fillRect/>
          </a:stretch>
        </p:blipFill>
        <p:spPr>
          <a:xfrm>
            <a:off x="4267200" y="3936390"/>
            <a:ext cx="4753427" cy="2755376"/>
          </a:xfrm>
          <a:prstGeom prst="rect">
            <a:avLst/>
          </a:prstGeom>
        </p:spPr>
      </p:pic>
      <p:sp>
        <p:nvSpPr>
          <p:cNvPr id="3" name="Content Placeholder 2"/>
          <p:cNvSpPr>
            <a:spLocks noGrp="1"/>
          </p:cNvSpPr>
          <p:nvPr>
            <p:ph idx="1"/>
          </p:nvPr>
        </p:nvSpPr>
        <p:spPr>
          <a:xfrm>
            <a:off x="431799" y="774700"/>
            <a:ext cx="8135258" cy="1191886"/>
          </a:xfrm>
        </p:spPr>
        <p:txBody>
          <a:bodyPr>
            <a:noAutofit/>
          </a:bodyPr>
          <a:lstStyle/>
          <a:p>
            <a:pPr marL="0" indent="0">
              <a:buNone/>
            </a:pPr>
            <a:r>
              <a:rPr lang="en-US" sz="3600" b="1" dirty="0">
                <a:solidFill>
                  <a:schemeClr val="accent5">
                    <a:lumMod val="75000"/>
                  </a:schemeClr>
                </a:solidFill>
                <a:ea typeface="Abadi MT Condensed Extra Bold" charset="0"/>
                <a:cs typeface="Abadi MT Condensed Extra Bold" charset="0"/>
              </a:rPr>
              <a:t>Open Science </a:t>
            </a:r>
            <a:r>
              <a:rPr lang="en-US" sz="2400" b="1" dirty="0">
                <a:solidFill>
                  <a:schemeClr val="accent5">
                    <a:lumMod val="75000"/>
                  </a:schemeClr>
                </a:solidFill>
                <a:ea typeface="Abadi MT Condensed Extra Bold" charset="0"/>
                <a:cs typeface="Abadi MT Condensed Extra Bold" charset="0"/>
              </a:rPr>
              <a:t>draws attention to inherent value in all primary products produced as outcome or result of research</a:t>
            </a:r>
          </a:p>
        </p:txBody>
      </p:sp>
      <p:sp>
        <p:nvSpPr>
          <p:cNvPr id="5" name="Content Placeholder 2">
            <a:extLst>
              <a:ext uri="{FF2B5EF4-FFF2-40B4-BE49-F238E27FC236}">
                <a16:creationId xmlns:a16="http://schemas.microsoft.com/office/drawing/2014/main" id="{A6E77444-0E25-F742-84F4-3DD2DC79F903}"/>
              </a:ext>
            </a:extLst>
          </p:cNvPr>
          <p:cNvSpPr txBox="1">
            <a:spLocks/>
          </p:cNvSpPr>
          <p:nvPr/>
        </p:nvSpPr>
        <p:spPr>
          <a:xfrm>
            <a:off x="781475" y="2467801"/>
            <a:ext cx="3118981" cy="3594795"/>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t>More thoughtful research processes; </a:t>
            </a:r>
          </a:p>
          <a:p>
            <a:r>
              <a:rPr lang="en-US" sz="2400" dirty="0"/>
              <a:t>With more thought to other uses; </a:t>
            </a:r>
          </a:p>
          <a:p>
            <a:r>
              <a:rPr lang="en-US" sz="2400" dirty="0"/>
              <a:t>With more thought to reproducibility / replicability of work </a:t>
            </a:r>
          </a:p>
        </p:txBody>
      </p:sp>
    </p:spTree>
    <p:extLst>
      <p:ext uri="{BB962C8B-B14F-4D97-AF65-F5344CB8AC3E}">
        <p14:creationId xmlns:p14="http://schemas.microsoft.com/office/powerpoint/2010/main" val="14563035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79738"/>
            <a:ext cx="8229600" cy="1143000"/>
          </a:xfrm>
        </p:spPr>
        <p:txBody>
          <a:bodyPr>
            <a:normAutofit fontScale="90000"/>
          </a:bodyPr>
          <a:lstStyle/>
          <a:p>
            <a:r>
              <a:rPr lang="en-US" dirty="0"/>
              <a:t>Thank you</a:t>
            </a:r>
            <a:br>
              <a:rPr lang="en-US" dirty="0"/>
            </a:br>
            <a:br>
              <a:rPr lang="en-US" dirty="0"/>
            </a:br>
            <a:r>
              <a:rPr lang="en-US" dirty="0" err="1">
                <a:solidFill>
                  <a:schemeClr val="bg1">
                    <a:lumMod val="50000"/>
                  </a:schemeClr>
                </a:solidFill>
              </a:rPr>
              <a:t>plale@indiana.edu</a:t>
            </a:r>
            <a:endParaRPr lang="en-US" dirty="0">
              <a:solidFill>
                <a:schemeClr val="bg1">
                  <a:lumMod val="50000"/>
                </a:schemeClr>
              </a:solidFill>
            </a:endParaRPr>
          </a:p>
        </p:txBody>
      </p:sp>
      <p:sp>
        <p:nvSpPr>
          <p:cNvPr id="4" name="Rectangle 3"/>
          <p:cNvSpPr/>
          <p:nvPr/>
        </p:nvSpPr>
        <p:spPr>
          <a:xfrm>
            <a:off x="0" y="0"/>
            <a:ext cx="9144000" cy="355018"/>
          </a:xfrm>
          <a:prstGeom prst="rect">
            <a:avLst/>
          </a:prstGeom>
          <a:solidFill>
            <a:srgbClr val="C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Shape 58" descr="Screen Shot 2017-05-16 at 4.09.46 PM.png"/>
          <p:cNvPicPr preferRelativeResize="0"/>
          <p:nvPr/>
        </p:nvPicPr>
        <p:blipFill rotWithShape="1">
          <a:blip r:embed="rId2">
            <a:alphaModFix/>
          </a:blip>
          <a:srcRect b="13909"/>
          <a:stretch/>
        </p:blipFill>
        <p:spPr>
          <a:xfrm>
            <a:off x="3590642" y="5931936"/>
            <a:ext cx="1962716" cy="815522"/>
          </a:xfrm>
          <a:prstGeom prst="rect">
            <a:avLst/>
          </a:prstGeom>
          <a:noFill/>
          <a:ln>
            <a:noFill/>
          </a:ln>
        </p:spPr>
      </p:pic>
    </p:spTree>
    <p:extLst>
      <p:ext uri="{BB962C8B-B14F-4D97-AF65-F5344CB8AC3E}">
        <p14:creationId xmlns:p14="http://schemas.microsoft.com/office/powerpoint/2010/main" val="1211258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93900" y="2311400"/>
            <a:ext cx="5156200" cy="3479799"/>
          </a:xfrm>
        </p:spPr>
        <p:txBody>
          <a:bodyPr>
            <a:normAutofit/>
          </a:bodyPr>
          <a:lstStyle/>
          <a:p>
            <a:pPr marL="0" indent="0" algn="ctr">
              <a:buNone/>
            </a:pPr>
            <a:r>
              <a:rPr lang="en-US" dirty="0">
                <a:solidFill>
                  <a:schemeClr val="bg2">
                    <a:lumMod val="25000"/>
                  </a:schemeClr>
                </a:solidFill>
              </a:rPr>
              <a:t>Trajectory of research is international, highly collaborative, and interdisciplinary</a:t>
            </a:r>
          </a:p>
        </p:txBody>
      </p:sp>
      <p:sp>
        <p:nvSpPr>
          <p:cNvPr id="4" name="Title 3"/>
          <p:cNvSpPr>
            <a:spLocks noGrp="1"/>
          </p:cNvSpPr>
          <p:nvPr>
            <p:ph type="title"/>
          </p:nvPr>
        </p:nvSpPr>
        <p:spPr/>
        <p:txBody>
          <a:bodyPr/>
          <a:lstStyle/>
          <a:p>
            <a:endParaRPr lang="en-US"/>
          </a:p>
        </p:txBody>
      </p:sp>
      <p:pic>
        <p:nvPicPr>
          <p:cNvPr id="5" name="Content Placeholder 3">
            <a:extLst>
              <a:ext uri="{FF2B5EF4-FFF2-40B4-BE49-F238E27FC236}">
                <a16:creationId xmlns:a16="http://schemas.microsoft.com/office/drawing/2014/main" id="{EDC8B162-EF6E-B24E-BEB2-A51B9CF90644}"/>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6776581" y="5210826"/>
            <a:ext cx="2244046" cy="1480939"/>
          </a:xfrm>
          <a:prstGeom prst="rect">
            <a:avLst/>
          </a:prstGeom>
        </p:spPr>
      </p:pic>
    </p:spTree>
    <p:extLst>
      <p:ext uri="{BB962C8B-B14F-4D97-AF65-F5344CB8AC3E}">
        <p14:creationId xmlns:p14="http://schemas.microsoft.com/office/powerpoint/2010/main" val="1849892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68848" y="1860868"/>
            <a:ext cx="5156200" cy="2357172"/>
          </a:xfrm>
        </p:spPr>
        <p:txBody>
          <a:bodyPr>
            <a:normAutofit fontScale="92500" lnSpcReduction="10000"/>
          </a:bodyPr>
          <a:lstStyle/>
          <a:p>
            <a:pPr marL="0" indent="0" algn="ctr">
              <a:buNone/>
            </a:pPr>
            <a:r>
              <a:rPr lang="en-US" i="1" dirty="0">
                <a:solidFill>
                  <a:schemeClr val="accent5">
                    <a:lumMod val="75000"/>
                  </a:schemeClr>
                </a:solidFill>
              </a:rPr>
              <a:t>Open science </a:t>
            </a:r>
            <a:r>
              <a:rPr lang="en-US" dirty="0">
                <a:solidFill>
                  <a:schemeClr val="accent5">
                    <a:lumMod val="75000"/>
                  </a:schemeClr>
                </a:solidFill>
              </a:rPr>
              <a:t>is an acknowledgement of inherent value of scientific data, independent of scientific / scholarly papers</a:t>
            </a:r>
          </a:p>
        </p:txBody>
      </p:sp>
      <p:pic>
        <p:nvPicPr>
          <p:cNvPr id="5" name="Content Placeholder 3">
            <a:extLst>
              <a:ext uri="{FF2B5EF4-FFF2-40B4-BE49-F238E27FC236}">
                <a16:creationId xmlns:a16="http://schemas.microsoft.com/office/drawing/2014/main" id="{97554E7C-FA3F-8043-841B-A807F85A5F58}"/>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6776581" y="5210826"/>
            <a:ext cx="2244046" cy="1480939"/>
          </a:xfrm>
          <a:prstGeom prst="rect">
            <a:avLst/>
          </a:prstGeom>
        </p:spPr>
      </p:pic>
    </p:spTree>
    <p:extLst>
      <p:ext uri="{BB962C8B-B14F-4D97-AF65-F5344CB8AC3E}">
        <p14:creationId xmlns:p14="http://schemas.microsoft.com/office/powerpoint/2010/main" val="2671585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9533" y="300038"/>
            <a:ext cx="8229600" cy="1143000"/>
          </a:xfrm>
        </p:spPr>
        <p:txBody>
          <a:bodyPr>
            <a:normAutofit/>
          </a:bodyPr>
          <a:lstStyle/>
          <a:p>
            <a:r>
              <a:rPr lang="en-US" sz="3600" dirty="0">
                <a:latin typeface="Arial"/>
                <a:cs typeface="Arial"/>
              </a:rPr>
              <a:t>Data Management Plans</a:t>
            </a:r>
            <a:endParaRPr lang="en-US" sz="2800" dirty="0">
              <a:latin typeface="Arial"/>
              <a:cs typeface="Arial"/>
            </a:endParaRPr>
          </a:p>
        </p:txBody>
      </p:sp>
      <p:sp>
        <p:nvSpPr>
          <p:cNvPr id="3" name="Content Placeholder 2"/>
          <p:cNvSpPr>
            <a:spLocks noGrp="1"/>
          </p:cNvSpPr>
          <p:nvPr>
            <p:ph idx="1"/>
          </p:nvPr>
        </p:nvSpPr>
        <p:spPr>
          <a:xfrm>
            <a:off x="499533" y="1773403"/>
            <a:ext cx="8288865" cy="4335297"/>
          </a:xfrm>
        </p:spPr>
        <p:txBody>
          <a:bodyPr>
            <a:noAutofit/>
          </a:bodyPr>
          <a:lstStyle/>
          <a:p>
            <a:pPr>
              <a:lnSpc>
                <a:spcPct val="90000"/>
              </a:lnSpc>
              <a:spcBef>
                <a:spcPts val="1200"/>
              </a:spcBef>
            </a:pPr>
            <a:r>
              <a:rPr lang="en-US" dirty="0">
                <a:solidFill>
                  <a:schemeClr val="bg1">
                    <a:lumMod val="50000"/>
                  </a:schemeClr>
                </a:solidFill>
              </a:rPr>
              <a:t>Researcher writes a </a:t>
            </a:r>
            <a:r>
              <a:rPr lang="en-US" i="1" dirty="0">
                <a:solidFill>
                  <a:srgbClr val="C00000"/>
                </a:solidFill>
              </a:rPr>
              <a:t>Data Management Plan </a:t>
            </a:r>
            <a:r>
              <a:rPr lang="en-US" dirty="0">
                <a:solidFill>
                  <a:schemeClr val="bg1">
                    <a:lumMod val="50000"/>
                  </a:schemeClr>
                </a:solidFill>
              </a:rPr>
              <a:t>for the important data that they expect to create during course of their research</a:t>
            </a:r>
          </a:p>
          <a:p>
            <a:pPr>
              <a:lnSpc>
                <a:spcPct val="90000"/>
              </a:lnSpc>
              <a:spcBef>
                <a:spcPts val="1200"/>
              </a:spcBef>
            </a:pPr>
            <a:r>
              <a:rPr lang="en-US" dirty="0">
                <a:solidFill>
                  <a:schemeClr val="bg1">
                    <a:lumMod val="50000"/>
                  </a:schemeClr>
                </a:solidFill>
                <a:latin typeface="+mn-lt"/>
              </a:rPr>
              <a:t>“What constitutes reasonable data management and access will be determined by the community of interest </a:t>
            </a:r>
            <a:r>
              <a:rPr lang="en-US" i="1" dirty="0">
                <a:solidFill>
                  <a:schemeClr val="accent2">
                    <a:lumMod val="75000"/>
                  </a:schemeClr>
                </a:solidFill>
                <a:latin typeface="+mn-lt"/>
              </a:rPr>
              <a:t>through process of peer review and program management.</a:t>
            </a:r>
            <a:r>
              <a:rPr lang="en-US" dirty="0">
                <a:solidFill>
                  <a:schemeClr val="accent2">
                    <a:lumMod val="75000"/>
                  </a:schemeClr>
                </a:solidFill>
                <a:latin typeface="+mn-lt"/>
              </a:rPr>
              <a:t>” </a:t>
            </a:r>
            <a:r>
              <a:rPr lang="en-US" sz="1600" dirty="0">
                <a:solidFill>
                  <a:schemeClr val="bg1">
                    <a:lumMod val="50000"/>
                  </a:schemeClr>
                </a:solidFill>
                <a:latin typeface="+mn-lt"/>
              </a:rPr>
              <a:t>[Data Management &amp; Sharing Frequently Asked Questions, National Science Foundation]</a:t>
            </a:r>
          </a:p>
        </p:txBody>
      </p:sp>
    </p:spTree>
    <p:extLst>
      <p:ext uri="{BB962C8B-B14F-4D97-AF65-F5344CB8AC3E}">
        <p14:creationId xmlns:p14="http://schemas.microsoft.com/office/powerpoint/2010/main" val="1883065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Arial"/>
                <a:cs typeface="Arial"/>
              </a:rPr>
              <a:t>Funders Encourage Open Science</a:t>
            </a:r>
            <a:endParaRPr lang="en-US" sz="2800" dirty="0">
              <a:latin typeface="Arial"/>
              <a:cs typeface="Arial"/>
            </a:endParaRPr>
          </a:p>
        </p:txBody>
      </p:sp>
      <p:sp>
        <p:nvSpPr>
          <p:cNvPr id="3" name="Content Placeholder 2"/>
          <p:cNvSpPr>
            <a:spLocks noGrp="1"/>
          </p:cNvSpPr>
          <p:nvPr>
            <p:ph idx="1"/>
          </p:nvPr>
        </p:nvSpPr>
        <p:spPr>
          <a:xfrm>
            <a:off x="321654" y="1824822"/>
            <a:ext cx="8127402" cy="4265082"/>
          </a:xfrm>
        </p:spPr>
        <p:txBody>
          <a:bodyPr>
            <a:noAutofit/>
          </a:bodyPr>
          <a:lstStyle/>
          <a:p>
            <a:pPr marL="399930" lvl="1" indent="0">
              <a:lnSpc>
                <a:spcPct val="90000"/>
              </a:lnSpc>
              <a:spcBef>
                <a:spcPts val="1800"/>
              </a:spcBef>
              <a:buNone/>
            </a:pPr>
            <a:r>
              <a:rPr lang="en-US" sz="3600" dirty="0">
                <a:solidFill>
                  <a:schemeClr val="bg1">
                    <a:lumMod val="50000"/>
                  </a:schemeClr>
                </a:solidFill>
              </a:rPr>
              <a:t>Investigators are expected to </a:t>
            </a:r>
            <a:r>
              <a:rPr lang="en-US" sz="3600" i="1" dirty="0">
                <a:solidFill>
                  <a:schemeClr val="accent2">
                    <a:lumMod val="75000"/>
                  </a:schemeClr>
                </a:solidFill>
              </a:rPr>
              <a:t>share with other researchers</a:t>
            </a:r>
            <a:r>
              <a:rPr lang="en-US" sz="3600" dirty="0">
                <a:solidFill>
                  <a:schemeClr val="bg1">
                    <a:lumMod val="50000"/>
                  </a:schemeClr>
                </a:solidFill>
              </a:rPr>
              <a:t>, at no more than incremental cost and within a reasonable time, the </a:t>
            </a:r>
            <a:r>
              <a:rPr lang="en-US" sz="3600" i="1" dirty="0">
                <a:solidFill>
                  <a:schemeClr val="accent2">
                    <a:lumMod val="75000"/>
                  </a:schemeClr>
                </a:solidFill>
              </a:rPr>
              <a:t>primary data</a:t>
            </a:r>
            <a:r>
              <a:rPr lang="en-US" sz="3600" dirty="0">
                <a:solidFill>
                  <a:schemeClr val="bg1">
                    <a:lumMod val="50000"/>
                  </a:schemeClr>
                </a:solidFill>
              </a:rPr>
              <a:t>, samples, physical collections and other supporting materials created or gathered in the course of work under NSF grants.            </a:t>
            </a:r>
            <a:r>
              <a:rPr lang="en-US" sz="2000" i="1" dirty="0">
                <a:solidFill>
                  <a:schemeClr val="accent1">
                    <a:lumMod val="50000"/>
                  </a:schemeClr>
                </a:solidFill>
              </a:rPr>
              <a:t>PAPPG, National Science Foundation</a:t>
            </a:r>
          </a:p>
        </p:txBody>
      </p:sp>
    </p:spTree>
    <p:extLst>
      <p:ext uri="{BB962C8B-B14F-4D97-AF65-F5344CB8AC3E}">
        <p14:creationId xmlns:p14="http://schemas.microsoft.com/office/powerpoint/2010/main" val="3149558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5588D-D85D-F644-80DF-EDA54021F2B6}"/>
              </a:ext>
            </a:extLst>
          </p:cNvPr>
          <p:cNvSpPr>
            <a:spLocks noGrp="1"/>
          </p:cNvSpPr>
          <p:nvPr>
            <p:ph type="title"/>
          </p:nvPr>
        </p:nvSpPr>
        <p:spPr/>
        <p:txBody>
          <a:bodyPr>
            <a:normAutofit fontScale="90000"/>
          </a:bodyPr>
          <a:lstStyle/>
          <a:p>
            <a:r>
              <a:rPr lang="en-US" dirty="0"/>
              <a:t>Open as possible, closed as necessary*</a:t>
            </a:r>
          </a:p>
        </p:txBody>
      </p:sp>
      <p:pic>
        <p:nvPicPr>
          <p:cNvPr id="9" name="Content Placeholder 8">
            <a:extLst>
              <a:ext uri="{FF2B5EF4-FFF2-40B4-BE49-F238E27FC236}">
                <a16:creationId xmlns:a16="http://schemas.microsoft.com/office/drawing/2014/main" id="{656E4B9A-D34F-A74A-90F5-B1A6C363EDA7}"/>
              </a:ext>
            </a:extLst>
          </p:cNvPr>
          <p:cNvPicPr>
            <a:picLocks noGrp="1" noChangeAspect="1"/>
          </p:cNvPicPr>
          <p:nvPr>
            <p:ph idx="1"/>
          </p:nvPr>
        </p:nvPicPr>
        <p:blipFill>
          <a:blip r:embed="rId3"/>
          <a:stretch>
            <a:fillRect/>
          </a:stretch>
        </p:blipFill>
        <p:spPr>
          <a:xfrm>
            <a:off x="2093087" y="2381250"/>
            <a:ext cx="4538726" cy="2038350"/>
          </a:xfrm>
        </p:spPr>
      </p:pic>
      <p:sp>
        <p:nvSpPr>
          <p:cNvPr id="5" name="Content Placeholder 2">
            <a:extLst>
              <a:ext uri="{FF2B5EF4-FFF2-40B4-BE49-F238E27FC236}">
                <a16:creationId xmlns:a16="http://schemas.microsoft.com/office/drawing/2014/main" id="{5513801E-6B8E-D64A-A69B-7D3B47B5D43E}"/>
              </a:ext>
            </a:extLst>
          </p:cNvPr>
          <p:cNvSpPr txBox="1">
            <a:spLocks/>
          </p:cNvSpPr>
          <p:nvPr/>
        </p:nvSpPr>
        <p:spPr>
          <a:xfrm>
            <a:off x="131523" y="6095871"/>
            <a:ext cx="6312307" cy="569935"/>
          </a:xfrm>
          <a:prstGeom prst="rect">
            <a:avLst/>
          </a:prstGeom>
          <a:no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800" i="1" dirty="0"/>
              <a:t>Principle articulated in "Guidelines on FAIR Data Management in Horizon 2020", EU Horizon 2020 </a:t>
            </a:r>
            <a:r>
              <a:rPr lang="en-US" sz="1800" i="1" dirty="0" err="1"/>
              <a:t>programme</a:t>
            </a:r>
            <a:endParaRPr lang="en-US" sz="1800" i="1" dirty="0"/>
          </a:p>
        </p:txBody>
      </p:sp>
    </p:spTree>
    <p:extLst>
      <p:ext uri="{BB962C8B-B14F-4D97-AF65-F5344CB8AC3E}">
        <p14:creationId xmlns:p14="http://schemas.microsoft.com/office/powerpoint/2010/main" val="1341423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ABFB0-4F63-834F-88B4-B61EF178AC2A}"/>
              </a:ext>
            </a:extLst>
          </p:cNvPr>
          <p:cNvSpPr>
            <a:spLocks noGrp="1"/>
          </p:cNvSpPr>
          <p:nvPr>
            <p:ph type="title"/>
          </p:nvPr>
        </p:nvSpPr>
        <p:spPr/>
        <p:txBody>
          <a:bodyPr/>
          <a:lstStyle/>
          <a:p>
            <a:r>
              <a:rPr lang="en-US" dirty="0"/>
              <a:t>Capsule framework</a:t>
            </a:r>
          </a:p>
        </p:txBody>
      </p:sp>
      <p:sp>
        <p:nvSpPr>
          <p:cNvPr id="3" name="Content Placeholder 2">
            <a:extLst>
              <a:ext uri="{FF2B5EF4-FFF2-40B4-BE49-F238E27FC236}">
                <a16:creationId xmlns:a16="http://schemas.microsoft.com/office/drawing/2014/main" id="{4C7AF09B-ACD6-7D43-AC85-01D9C42F30AD}"/>
              </a:ext>
            </a:extLst>
          </p:cNvPr>
          <p:cNvSpPr>
            <a:spLocks noGrp="1"/>
          </p:cNvSpPr>
          <p:nvPr>
            <p:ph idx="1"/>
          </p:nvPr>
        </p:nvSpPr>
        <p:spPr/>
        <p:txBody>
          <a:bodyPr/>
          <a:lstStyle/>
          <a:p>
            <a:pPr marL="0" indent="0" algn="ctr">
              <a:buNone/>
            </a:pPr>
            <a:r>
              <a:rPr lang="en-US" dirty="0"/>
              <a:t>Controlled compute environment, </a:t>
            </a:r>
            <a:r>
              <a:rPr lang="en-US" i="1" dirty="0">
                <a:solidFill>
                  <a:srgbClr val="C00000"/>
                </a:solidFill>
              </a:rPr>
              <a:t>capsule framework</a:t>
            </a:r>
            <a:r>
              <a:rPr lang="en-US" dirty="0"/>
              <a:t>, is viable approach to accessing and sharing restricted data that </a:t>
            </a:r>
          </a:p>
          <a:p>
            <a:pPr marL="0" indent="0" algn="ctr">
              <a:buNone/>
            </a:pPr>
            <a:r>
              <a:rPr lang="en-US" dirty="0"/>
              <a:t>satisfies sharing while protecting data from unintended uses or uses prohibited by law </a:t>
            </a:r>
          </a:p>
        </p:txBody>
      </p:sp>
      <p:pic>
        <p:nvPicPr>
          <p:cNvPr id="4" name="Content Placeholder 8">
            <a:extLst>
              <a:ext uri="{FF2B5EF4-FFF2-40B4-BE49-F238E27FC236}">
                <a16:creationId xmlns:a16="http://schemas.microsoft.com/office/drawing/2014/main" id="{206F0C9B-840C-B940-A411-DB3EB0D8D520}"/>
              </a:ext>
            </a:extLst>
          </p:cNvPr>
          <p:cNvPicPr>
            <a:picLocks noChangeAspect="1"/>
          </p:cNvPicPr>
          <p:nvPr/>
        </p:nvPicPr>
        <p:blipFill>
          <a:blip r:embed="rId3"/>
          <a:stretch>
            <a:fillRect/>
          </a:stretch>
        </p:blipFill>
        <p:spPr>
          <a:xfrm>
            <a:off x="457200" y="6024144"/>
            <a:ext cx="1267333" cy="569162"/>
          </a:xfrm>
          <a:prstGeom prst="rect">
            <a:avLst/>
          </a:prstGeom>
        </p:spPr>
      </p:pic>
    </p:spTree>
    <p:extLst>
      <p:ext uri="{BB962C8B-B14F-4D97-AF65-F5344CB8AC3E}">
        <p14:creationId xmlns:p14="http://schemas.microsoft.com/office/powerpoint/2010/main" val="37596924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878</TotalTime>
  <Words>1861</Words>
  <Application>Microsoft Macintosh PowerPoint</Application>
  <PresentationFormat>On-screen Show (4:3)</PresentationFormat>
  <Paragraphs>199</Paragraphs>
  <Slides>30</Slides>
  <Notes>23</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ＭＳ Ｐゴシック</vt:lpstr>
      <vt:lpstr>Abadi MT Condensed Extra Bold</vt:lpstr>
      <vt:lpstr>Arial</vt:lpstr>
      <vt:lpstr>Calibri</vt:lpstr>
      <vt:lpstr>Office Theme</vt:lpstr>
      <vt:lpstr>Capsule framework for Open Science with Restricted Data</vt:lpstr>
      <vt:lpstr>“Open science: today’s data, tomorrow’s discoveries”</vt:lpstr>
      <vt:lpstr>PowerPoint Presentation</vt:lpstr>
      <vt:lpstr>PowerPoint Presentation</vt:lpstr>
      <vt:lpstr>PowerPoint Presentation</vt:lpstr>
      <vt:lpstr>Data Management Plans</vt:lpstr>
      <vt:lpstr>Funders Encourage Open Science</vt:lpstr>
      <vt:lpstr>Open as possible, closed as necessary*</vt:lpstr>
      <vt:lpstr>Capsule framework</vt:lpstr>
      <vt:lpstr>Forms of data availability</vt:lpstr>
      <vt:lpstr>Capsule framework</vt:lpstr>
      <vt:lpstr>Capsule framework</vt:lpstr>
      <vt:lpstr>Capsule technical design </vt:lpstr>
      <vt:lpstr>PowerPoint Presentation</vt:lpstr>
      <vt:lpstr>Mission and Purpose</vt:lpstr>
      <vt:lpstr>Current Major Cooperative Initiatives </vt:lpstr>
      <vt:lpstr>Scale of the HathiTrust Collection</vt:lpstr>
      <vt:lpstr>Capsule framework is implemented through policy, processes, and software services working together to protect the data while making the software infrastructure as easy to use as possible.</vt:lpstr>
      <vt:lpstr>HathiTrust Policies</vt:lpstr>
      <vt:lpstr>Non-consumptive Use Research Policy  </vt:lpstr>
      <vt:lpstr>Terms of Use</vt:lpstr>
      <vt:lpstr>Rights Database</vt:lpstr>
      <vt:lpstr>Threat model</vt:lpstr>
      <vt:lpstr>Trust model</vt:lpstr>
      <vt:lpstr>Capsule architecture in HathiTrust</vt:lpstr>
      <vt:lpstr>Mode 1 – Maintenance </vt:lpstr>
      <vt:lpstr>Mode 2 - Secure</vt:lpstr>
      <vt:lpstr>Takeaways</vt:lpstr>
      <vt:lpstr>Resources</vt:lpstr>
      <vt:lpstr>Thank you  plale@indiana.edu</vt:lpstr>
    </vt:vector>
  </TitlesOfParts>
  <Company>Indiana University</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RPID Testbed:  Robust Persistent Identification of Data</dc:title>
  <dc:creator>Beth Plale</dc:creator>
  <cp:lastModifiedBy>Plale, Beth A.</cp:lastModifiedBy>
  <cp:revision>87</cp:revision>
  <dcterms:created xsi:type="dcterms:W3CDTF">2017-05-18T02:51:25Z</dcterms:created>
  <dcterms:modified xsi:type="dcterms:W3CDTF">2018-08-29T13:10:31Z</dcterms:modified>
</cp:coreProperties>
</file>