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425" r:id="rId5"/>
    <p:sldId id="464" r:id="rId6"/>
    <p:sldId id="465" r:id="rId7"/>
    <p:sldId id="466" r:id="rId8"/>
    <p:sldId id="467" r:id="rId9"/>
    <p:sldId id="468" r:id="rId10"/>
    <p:sldId id="469" r:id="rId11"/>
    <p:sldId id="476" r:id="rId12"/>
    <p:sldId id="470" r:id="rId13"/>
    <p:sldId id="471" r:id="rId14"/>
    <p:sldId id="477" r:id="rId15"/>
    <p:sldId id="472" r:id="rId16"/>
    <p:sldId id="473" r:id="rId17"/>
    <p:sldId id="474" r:id="rId1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5CBDD"/>
    <a:srgbClr val="5E6686"/>
    <a:srgbClr val="FFFF99"/>
    <a:srgbClr val="9999FF"/>
    <a:srgbClr val="FF99CC"/>
    <a:srgbClr val="E1DBD4"/>
    <a:srgbClr val="DDE0EA"/>
    <a:srgbClr val="F0EDE9"/>
    <a:srgbClr val="755B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F7380-FF28-4C8D-871E-22371D58F12E}" v="1831" dt="2023-11-09T17:00:17.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67" autoAdjust="0"/>
  </p:normalViewPr>
  <p:slideViewPr>
    <p:cSldViewPr snapToGrid="0">
      <p:cViewPr varScale="1">
        <p:scale>
          <a:sx n="90" d="100"/>
          <a:sy n="90" d="100"/>
        </p:scale>
        <p:origin x="1068" y="56"/>
      </p:cViewPr>
      <p:guideLst>
        <p:guide orient="horz" pos="27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VIF</a:t>
            </a:r>
            <a:r>
              <a:rPr lang="en-US" b="1" baseline="0"/>
              <a:t> of FF3, CH4 and FF5</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Sheet1!$C$7</c:f>
              <c:strCache>
                <c:ptCount val="1"/>
                <c:pt idx="0">
                  <c:v>Value</c:v>
                </c:pt>
              </c:strCache>
            </c:strRef>
          </c:tx>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2D4C-45E1-9E1C-98FF241A738C}"/>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2D4C-45E1-9E1C-98FF241A738C}"/>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2D4C-45E1-9E1C-98FF241A738C}"/>
              </c:ext>
            </c:extLst>
          </c:dPt>
          <c:dPt>
            <c:idx val="3"/>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2D4C-45E1-9E1C-98FF241A738C}"/>
              </c:ext>
            </c:extLst>
          </c:dPt>
          <c:dPt>
            <c:idx val="4"/>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9-2D4C-45E1-9E1C-98FF241A738C}"/>
              </c:ext>
            </c:extLst>
          </c:dPt>
          <c:dPt>
            <c:idx val="5"/>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B-2D4C-45E1-9E1C-98FF241A738C}"/>
              </c:ext>
            </c:extLst>
          </c:dPt>
          <c:dPt>
            <c:idx val="6"/>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D-2D4C-45E1-9E1C-98FF241A738C}"/>
              </c:ext>
            </c:extLst>
          </c:dPt>
          <c:dPt>
            <c:idx val="7"/>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F-2D4C-45E1-9E1C-98FF241A738C}"/>
              </c:ext>
            </c:extLst>
          </c:dPt>
          <c:dPt>
            <c:idx val="8"/>
            <c:invertIfNegative val="0"/>
            <c:bubble3D val="0"/>
            <c:spPr>
              <a:solidFill>
                <a:schemeClr val="accent1">
                  <a:lumMod val="75000"/>
                </a:schemeClr>
              </a:solidFill>
              <a:ln>
                <a:noFill/>
              </a:ln>
              <a:effectLst/>
            </c:spPr>
            <c:extLst>
              <c:ext xmlns:c16="http://schemas.microsoft.com/office/drawing/2014/chart" uri="{C3380CC4-5D6E-409C-BE32-E72D297353CC}">
                <c16:uniqueId val="{00000011-2D4C-45E1-9E1C-98FF241A738C}"/>
              </c:ext>
            </c:extLst>
          </c:dPt>
          <c:dPt>
            <c:idx val="9"/>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3-2D4C-45E1-9E1C-98FF241A738C}"/>
              </c:ext>
            </c:extLst>
          </c:dPt>
          <c:dPt>
            <c:idx val="10"/>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15-2D4C-45E1-9E1C-98FF241A738C}"/>
              </c:ext>
            </c:extLst>
          </c:dPt>
          <c:dPt>
            <c:idx val="11"/>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17-2D4C-45E1-9E1C-98FF241A738C}"/>
              </c:ext>
            </c:extLst>
          </c:dPt>
          <c:cat>
            <c:multiLvlStrRef>
              <c:f>Sheet1!$A$8:$B$20</c:f>
              <c:multiLvlStrCache>
                <c:ptCount val="12"/>
                <c:lvl>
                  <c:pt idx="0">
                    <c:v>Rm-Rf</c:v>
                  </c:pt>
                  <c:pt idx="1">
                    <c:v>SMBt</c:v>
                  </c:pt>
                  <c:pt idx="2">
                    <c:v>HML</c:v>
                  </c:pt>
                  <c:pt idx="3">
                    <c:v>Rm-Rf</c:v>
                  </c:pt>
                  <c:pt idx="4">
                    <c:v>SMBt</c:v>
                  </c:pt>
                  <c:pt idx="5">
                    <c:v>HML</c:v>
                  </c:pt>
                  <c:pt idx="6">
                    <c:v>MOM</c:v>
                  </c:pt>
                  <c:pt idx="7">
                    <c:v>Rm-Rf</c:v>
                  </c:pt>
                  <c:pt idx="8">
                    <c:v>SMBff5</c:v>
                  </c:pt>
                  <c:pt idx="9">
                    <c:v>HML</c:v>
                  </c:pt>
                  <c:pt idx="10">
                    <c:v>CMA</c:v>
                  </c:pt>
                  <c:pt idx="11">
                    <c:v>RMW</c:v>
                  </c:pt>
                </c:lvl>
                <c:lvl>
                  <c:pt idx="0">
                    <c:v>FF3</c:v>
                  </c:pt>
                  <c:pt idx="3">
                    <c:v>CH4</c:v>
                  </c:pt>
                  <c:pt idx="7">
                    <c:v>FF5</c:v>
                  </c:pt>
                </c:lvl>
              </c:multiLvlStrCache>
            </c:multiLvlStrRef>
          </c:cat>
          <c:val>
            <c:numRef>
              <c:f>Sheet1!$C$8:$C$20</c:f>
              <c:numCache>
                <c:formatCode>_(* #,##0.000000_);_(* \(#,##0.000000\);_(* "-"??_);_(@_)</c:formatCode>
                <c:ptCount val="13"/>
                <c:pt idx="0">
                  <c:v>1.1111059999999999</c:v>
                </c:pt>
                <c:pt idx="1">
                  <c:v>1.074776</c:v>
                </c:pt>
                <c:pt idx="2">
                  <c:v>1.1138589999999999</c:v>
                </c:pt>
                <c:pt idx="3">
                  <c:v>1.2278819999999999</c:v>
                </c:pt>
                <c:pt idx="4">
                  <c:v>1.406231</c:v>
                </c:pt>
                <c:pt idx="5">
                  <c:v>1.2888090000000001</c:v>
                </c:pt>
                <c:pt idx="6">
                  <c:v>1.710351</c:v>
                </c:pt>
                <c:pt idx="7">
                  <c:v>1.1230500000000001</c:v>
                </c:pt>
                <c:pt idx="8">
                  <c:v>1.3247990000000001</c:v>
                </c:pt>
                <c:pt idx="9">
                  <c:v>1.8350120000000001</c:v>
                </c:pt>
                <c:pt idx="10">
                  <c:v>2.2414909999999999</c:v>
                </c:pt>
                <c:pt idx="11">
                  <c:v>1.219689</c:v>
                </c:pt>
              </c:numCache>
            </c:numRef>
          </c:val>
          <c:extLst>
            <c:ext xmlns:c16="http://schemas.microsoft.com/office/drawing/2014/chart" uri="{C3380CC4-5D6E-409C-BE32-E72D297353CC}">
              <c16:uniqueId val="{00000018-2D4C-45E1-9E1C-98FF241A738C}"/>
            </c:ext>
          </c:extLst>
        </c:ser>
        <c:dLbls>
          <c:showLegendKey val="0"/>
          <c:showVal val="0"/>
          <c:showCatName val="0"/>
          <c:showSerName val="0"/>
          <c:showPercent val="0"/>
          <c:showBubbleSize val="0"/>
        </c:dLbls>
        <c:gapWidth val="219"/>
        <c:overlap val="-27"/>
        <c:axId val="1410928864"/>
        <c:axId val="638685968"/>
      </c:barChart>
      <c:catAx>
        <c:axId val="141092886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Factors</a:t>
                </a:r>
                <a:r>
                  <a:rPr lang="en-US" b="1" baseline="0"/>
                  <a:t> in models</a:t>
                </a:r>
                <a:endParaRPr lang="en-US"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685968"/>
        <c:crosses val="autoZero"/>
        <c:auto val="1"/>
        <c:lblAlgn val="ctr"/>
        <c:lblOffset val="100"/>
        <c:noMultiLvlLbl val="0"/>
      </c:catAx>
      <c:valAx>
        <c:axId val="638685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VIF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_(* #,##0.000000_);_(* \(#,##0.00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0928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16F09A-3A89-4D06-BDF6-188616C55B36}" type="datetimeFigureOut">
              <a:rPr lang="en-US" smtClean="0"/>
              <a:t>11/11/2023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2A2E1B-2BA3-4549-B51B-E0A91C2AC4CB}" type="slidenum">
              <a:rPr lang="en-US" smtClean="0"/>
              <a:t>‹#›</a:t>
            </a:fld>
            <a:endParaRPr lang="en-US"/>
          </a:p>
        </p:txBody>
      </p:sp>
    </p:spTree>
    <p:extLst>
      <p:ext uri="{BB962C8B-B14F-4D97-AF65-F5344CB8AC3E}">
        <p14:creationId xmlns:p14="http://schemas.microsoft.com/office/powerpoint/2010/main" val="11087091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041CD-A33D-40D3-B688-464218AC946C}" type="datetimeFigureOut">
              <a:rPr lang="en-US" smtClean="0"/>
              <a:pPr/>
              <a:t>11/11/2023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314DB-7348-4D02-A8B2-4FE7036E91E9}" type="slidenum">
              <a:rPr lang="en-US" smtClean="0"/>
              <a:pPr/>
              <a:t>‹#›</a:t>
            </a:fld>
            <a:endParaRPr lang="en-US"/>
          </a:p>
        </p:txBody>
      </p:sp>
    </p:spTree>
    <p:extLst>
      <p:ext uri="{BB962C8B-B14F-4D97-AF65-F5344CB8AC3E}">
        <p14:creationId xmlns:p14="http://schemas.microsoft.com/office/powerpoint/2010/main" val="18271049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a:p>
        </p:txBody>
      </p:sp>
    </p:spTree>
    <p:extLst>
      <p:ext uri="{BB962C8B-B14F-4D97-AF65-F5344CB8AC3E}">
        <p14:creationId xmlns:p14="http://schemas.microsoft.com/office/powerpoint/2010/main" val="252443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SG" dirty="0">
              <a:ea typeface="Calibri"/>
              <a:cs typeface="Calibri"/>
            </a:endParaRPr>
          </a:p>
        </p:txBody>
      </p:sp>
    </p:spTree>
    <p:extLst>
      <p:ext uri="{BB962C8B-B14F-4D97-AF65-F5344CB8AC3E}">
        <p14:creationId xmlns:p14="http://schemas.microsoft.com/office/powerpoint/2010/main" val="408477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SG" dirty="0">
              <a:ea typeface="Calibri"/>
              <a:cs typeface="Calibri"/>
            </a:endParaRPr>
          </a:p>
        </p:txBody>
      </p:sp>
    </p:spTree>
    <p:extLst>
      <p:ext uri="{BB962C8B-B14F-4D97-AF65-F5344CB8AC3E}">
        <p14:creationId xmlns:p14="http://schemas.microsoft.com/office/powerpoint/2010/main" val="387372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ea typeface="Calibri"/>
              <a:cs typeface="Calibri"/>
            </a:endParaRPr>
          </a:p>
        </p:txBody>
      </p:sp>
    </p:spTree>
    <p:extLst>
      <p:ext uri="{BB962C8B-B14F-4D97-AF65-F5344CB8AC3E}">
        <p14:creationId xmlns:p14="http://schemas.microsoft.com/office/powerpoint/2010/main" val="374373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ea typeface="Calibri"/>
              <a:cs typeface="Calibri"/>
            </a:endParaRPr>
          </a:p>
        </p:txBody>
      </p:sp>
    </p:spTree>
    <p:extLst>
      <p:ext uri="{BB962C8B-B14F-4D97-AF65-F5344CB8AC3E}">
        <p14:creationId xmlns:p14="http://schemas.microsoft.com/office/powerpoint/2010/main" val="3437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SG" dirty="0"/>
          </a:p>
        </p:txBody>
      </p:sp>
    </p:spTree>
    <p:extLst>
      <p:ext uri="{BB962C8B-B14F-4D97-AF65-F5344CB8AC3E}">
        <p14:creationId xmlns:p14="http://schemas.microsoft.com/office/powerpoint/2010/main" val="80198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252499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60203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37424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708959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ea typeface="Calibri"/>
              <a:cs typeface="Calibri"/>
            </a:endParaRPr>
          </a:p>
        </p:txBody>
      </p:sp>
    </p:spTree>
    <p:extLst>
      <p:ext uri="{BB962C8B-B14F-4D97-AF65-F5344CB8AC3E}">
        <p14:creationId xmlns:p14="http://schemas.microsoft.com/office/powerpoint/2010/main" val="214988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Tree>
    <p:extLst>
      <p:ext uri="{BB962C8B-B14F-4D97-AF65-F5344CB8AC3E}">
        <p14:creationId xmlns:p14="http://schemas.microsoft.com/office/powerpoint/2010/main" val="180123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Tree>
    <p:extLst>
      <p:ext uri="{BB962C8B-B14F-4D97-AF65-F5344CB8AC3E}">
        <p14:creationId xmlns:p14="http://schemas.microsoft.com/office/powerpoint/2010/main" val="353320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68441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143000"/>
            <a:ext cx="9144001" cy="4572000"/>
          </a:xfrm>
          <a:solidFill>
            <a:schemeClr val="bg1">
              <a:lumMod val="50000"/>
            </a:schemeClr>
          </a:solidFill>
        </p:spPr>
        <p:txBody>
          <a:bodyPr anchor="ctr"/>
          <a:lstStyle>
            <a:lvl1pPr marL="0" indent="0" algn="ctr">
              <a:buNone/>
              <a:defRPr/>
            </a:lvl1pPr>
          </a:lstStyle>
          <a:p>
            <a:r>
              <a:rPr lang="en-US"/>
              <a:t>Click icon to add picture</a:t>
            </a:r>
          </a:p>
        </p:txBody>
      </p:sp>
      <p:sp>
        <p:nvSpPr>
          <p:cNvPr id="2" name="Title 1"/>
          <p:cNvSpPr>
            <a:spLocks noGrp="1"/>
          </p:cNvSpPr>
          <p:nvPr>
            <p:ph type="ctrTitle" hasCustomPrompt="1"/>
          </p:nvPr>
        </p:nvSpPr>
        <p:spPr>
          <a:xfrm>
            <a:off x="457200" y="1600200"/>
            <a:ext cx="6248400" cy="1066800"/>
          </a:xfrm>
        </p:spPr>
        <p:txBody>
          <a:bodyPr lIns="0" tIns="0" rIns="0" bIns="0">
            <a:normAutofit/>
          </a:bodyPr>
          <a:lstStyle>
            <a:lvl1pPr>
              <a:defRPr sz="2600" b="1" i="0">
                <a:solidFill>
                  <a:schemeClr val="bg1"/>
                </a:solidFill>
                <a:latin typeface="Calibri"/>
                <a:cs typeface="Calibri"/>
              </a:defRPr>
            </a:lvl1pPr>
          </a:lstStyle>
          <a:p>
            <a:r>
              <a:rPr lang="en-US"/>
              <a:t>Click To Add Title</a:t>
            </a:r>
          </a:p>
        </p:txBody>
      </p:sp>
      <p:sp>
        <p:nvSpPr>
          <p:cNvPr id="3" name="Subtitle 2"/>
          <p:cNvSpPr>
            <a:spLocks noGrp="1"/>
          </p:cNvSpPr>
          <p:nvPr>
            <p:ph type="subTitle" idx="1" hasCustomPrompt="1"/>
          </p:nvPr>
        </p:nvSpPr>
        <p:spPr>
          <a:xfrm>
            <a:off x="457200" y="2666378"/>
            <a:ext cx="6248400" cy="609600"/>
          </a:xfrm>
        </p:spPr>
        <p:txBody>
          <a:bodyPr lIns="0" tIns="0" rIns="0" bIns="0" anchor="b">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2425816" cy="1142993"/>
          </a:xfrm>
          <a:prstGeom prst="rect">
            <a:avLst/>
          </a:prstGeom>
        </p:spPr>
      </p:pic>
      <p:grpSp>
        <p:nvGrpSpPr>
          <p:cNvPr id="13" name="Group 12"/>
          <p:cNvGrpSpPr/>
          <p:nvPr userDrawn="1"/>
        </p:nvGrpSpPr>
        <p:grpSpPr>
          <a:xfrm flipV="1">
            <a:off x="2049644" y="-2"/>
            <a:ext cx="7094356" cy="1143001"/>
            <a:chOff x="970331" y="0"/>
            <a:chExt cx="2797210" cy="450670"/>
          </a:xfrm>
          <a:solidFill>
            <a:srgbClr val="C5CBDD"/>
          </a:solidFill>
        </p:grpSpPr>
        <p:sp>
          <p:nvSpPr>
            <p:cNvPr id="15" name="Rectangle 14"/>
            <p:cNvSpPr/>
            <p:nvPr userDrawn="1"/>
          </p:nvSpPr>
          <p:spPr>
            <a:xfrm>
              <a:off x="1235075" y="1"/>
              <a:ext cx="2532466" cy="45066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rapezoid 15"/>
            <p:cNvSpPr/>
            <p:nvPr userDrawn="1"/>
          </p:nvSpPr>
          <p:spPr>
            <a:xfrm>
              <a:off x="970331" y="0"/>
              <a:ext cx="538043" cy="450669"/>
            </a:xfrm>
            <a:prstGeom prst="trapezoid">
              <a:avLst>
                <a:gd name="adj" fmla="val 32923"/>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Isosceles Triangle 18"/>
          <p:cNvSpPr/>
          <p:nvPr userDrawn="1"/>
        </p:nvSpPr>
        <p:spPr>
          <a:xfrm flipV="1">
            <a:off x="2049644" y="1"/>
            <a:ext cx="376170" cy="571498"/>
          </a:xfrm>
          <a:prstGeom prst="triangle">
            <a:avLst/>
          </a:prstGeom>
          <a:solidFill>
            <a:srgbClr val="E1DB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6" name="Rectangle 5"/>
          <p:cNvSpPr/>
          <p:nvPr userDrawn="1"/>
        </p:nvSpPr>
        <p:spPr>
          <a:xfrm>
            <a:off x="0" y="1143000"/>
            <a:ext cx="9144001" cy="4572000"/>
          </a:xfrm>
          <a:prstGeom prst="rect">
            <a:avLst/>
          </a:prstGeom>
          <a:solidFill>
            <a:srgbClr val="F0ED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1600200"/>
            <a:ext cx="6248400" cy="1066800"/>
          </a:xfrm>
        </p:spPr>
        <p:txBody>
          <a:bodyPr lIns="0" tIns="0" rIns="0" bIns="0">
            <a:normAutofit/>
          </a:bodyPr>
          <a:lstStyle>
            <a:lvl1pPr>
              <a:defRPr sz="2600" b="1" i="0">
                <a:solidFill>
                  <a:schemeClr val="tx1"/>
                </a:solidFill>
                <a:latin typeface="Calibri"/>
                <a:cs typeface="Calibri"/>
              </a:defRPr>
            </a:lvl1pPr>
          </a:lstStyle>
          <a:p>
            <a:r>
              <a:rPr lang="en-US"/>
              <a:t>Click To Add Title</a:t>
            </a:r>
          </a:p>
        </p:txBody>
      </p:sp>
      <p:sp>
        <p:nvSpPr>
          <p:cNvPr id="3" name="Subtitle 2"/>
          <p:cNvSpPr>
            <a:spLocks noGrp="1"/>
          </p:cNvSpPr>
          <p:nvPr>
            <p:ph type="subTitle" idx="1" hasCustomPrompt="1"/>
          </p:nvPr>
        </p:nvSpPr>
        <p:spPr>
          <a:xfrm>
            <a:off x="457200" y="2666378"/>
            <a:ext cx="6248400" cy="609600"/>
          </a:xfrm>
        </p:spPr>
        <p:txBody>
          <a:bodyPr lIns="0" tIns="0" rIns="0" bIns="0" anchor="b">
            <a:normAutofit/>
          </a:bodyPr>
          <a:lstStyle>
            <a:lvl1pPr marL="0" indent="0" algn="l">
              <a:buNone/>
              <a:defRPr sz="1600">
                <a:solidFill>
                  <a:srgbClr val="0E1D5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2425816" cy="1142993"/>
          </a:xfrm>
          <a:prstGeom prst="rect">
            <a:avLst/>
          </a:prstGeom>
        </p:spPr>
      </p:pic>
      <p:grpSp>
        <p:nvGrpSpPr>
          <p:cNvPr id="12" name="Group 11"/>
          <p:cNvGrpSpPr/>
          <p:nvPr userDrawn="1"/>
        </p:nvGrpSpPr>
        <p:grpSpPr>
          <a:xfrm flipV="1">
            <a:off x="2049644" y="-2"/>
            <a:ext cx="7094356" cy="1143001"/>
            <a:chOff x="970331" y="0"/>
            <a:chExt cx="2797210" cy="450670"/>
          </a:xfrm>
          <a:solidFill>
            <a:srgbClr val="C5CBDD"/>
          </a:solidFill>
        </p:grpSpPr>
        <p:sp>
          <p:nvSpPr>
            <p:cNvPr id="15" name="Rectangle 14"/>
            <p:cNvSpPr/>
            <p:nvPr userDrawn="1"/>
          </p:nvSpPr>
          <p:spPr>
            <a:xfrm>
              <a:off x="1235075" y="1"/>
              <a:ext cx="2532466" cy="45066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rapezoid 15"/>
            <p:cNvSpPr/>
            <p:nvPr userDrawn="1"/>
          </p:nvSpPr>
          <p:spPr>
            <a:xfrm>
              <a:off x="970331" y="0"/>
              <a:ext cx="538043" cy="450669"/>
            </a:xfrm>
            <a:prstGeom prst="trapezoid">
              <a:avLst>
                <a:gd name="adj" fmla="val 32923"/>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Isosceles Triangle 12"/>
          <p:cNvSpPr/>
          <p:nvPr userDrawn="1"/>
        </p:nvSpPr>
        <p:spPr>
          <a:xfrm flipV="1">
            <a:off x="2049644" y="1"/>
            <a:ext cx="376170" cy="571498"/>
          </a:xfrm>
          <a:prstGeom prst="triangle">
            <a:avLst/>
          </a:prstGeom>
          <a:solidFill>
            <a:srgbClr val="E1DB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55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rgbClr val="DDE0EA"/>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1" cy="5715000"/>
          </a:xfrm>
          <a:prstGeom prst="rect">
            <a:avLst/>
          </a:prstGeom>
          <a:solidFill>
            <a:srgbClr val="C5CB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flipV="1">
            <a:off x="808144" y="-2"/>
            <a:ext cx="8335856" cy="450669"/>
            <a:chOff x="970331" y="0"/>
            <a:chExt cx="8335874" cy="450670"/>
          </a:xfrm>
          <a:solidFill>
            <a:srgbClr val="DDE0EA"/>
          </a:solidFill>
        </p:grpSpPr>
        <p:sp>
          <p:nvSpPr>
            <p:cNvPr id="10" name="Rectangle 9"/>
            <p:cNvSpPr/>
            <p:nvPr userDrawn="1"/>
          </p:nvSpPr>
          <p:spPr>
            <a:xfrm>
              <a:off x="1235075" y="1"/>
              <a:ext cx="8071130" cy="45066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rapezoid 12"/>
            <p:cNvSpPr/>
            <p:nvPr userDrawn="1"/>
          </p:nvSpPr>
          <p:spPr>
            <a:xfrm>
              <a:off x="970331" y="0"/>
              <a:ext cx="538043" cy="450669"/>
            </a:xfrm>
            <a:prstGeom prst="trapezoid">
              <a:avLst>
                <a:gd name="adj" fmla="val 32923"/>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itle 1"/>
          <p:cNvSpPr>
            <a:spLocks noGrp="1"/>
          </p:cNvSpPr>
          <p:nvPr>
            <p:ph type="title" hasCustomPrompt="1"/>
          </p:nvPr>
        </p:nvSpPr>
        <p:spPr>
          <a:xfrm>
            <a:off x="970331" y="1976903"/>
            <a:ext cx="6332169" cy="1524000"/>
          </a:xfrm>
        </p:spPr>
        <p:txBody>
          <a:bodyPr lIns="0" rIns="0" anchor="t">
            <a:normAutofit/>
          </a:bodyPr>
          <a:lstStyle>
            <a:lvl1pPr algn="l">
              <a:lnSpc>
                <a:spcPct val="80000"/>
              </a:lnSpc>
              <a:defRPr sz="4000" b="1" cap="all">
                <a:solidFill>
                  <a:srgbClr val="0F1541"/>
                </a:solidFill>
              </a:defRPr>
            </a:lvl1pPr>
          </a:lstStyle>
          <a:p>
            <a:r>
              <a:rPr lang="en-US"/>
              <a:t>Click to add title</a:t>
            </a:r>
          </a:p>
        </p:txBody>
      </p:sp>
      <p:sp>
        <p:nvSpPr>
          <p:cNvPr id="12" name="Text Placeholder 2"/>
          <p:cNvSpPr>
            <a:spLocks noGrp="1"/>
          </p:cNvSpPr>
          <p:nvPr>
            <p:ph type="body" idx="1" hasCustomPrompt="1"/>
          </p:nvPr>
        </p:nvSpPr>
        <p:spPr>
          <a:xfrm>
            <a:off x="970331" y="3653303"/>
            <a:ext cx="6332169" cy="609600"/>
          </a:xfrm>
        </p:spPr>
        <p:txBody>
          <a:bodyPr lIns="0" rIns="0" anchor="b"/>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add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ACS 2019</a:t>
            </a:r>
          </a:p>
        </p:txBody>
      </p:sp>
      <p:sp>
        <p:nvSpPr>
          <p:cNvPr id="5" name="Slide Number Placeholder 4"/>
          <p:cNvSpPr>
            <a:spLocks noGrp="1"/>
          </p:cNvSpPr>
          <p:nvPr>
            <p:ph type="sldNum" sz="quarter" idx="12"/>
          </p:nvPr>
        </p:nvSpPr>
        <p:spPr/>
        <p:txBody>
          <a:bodyPr/>
          <a:lstStyle/>
          <a:p>
            <a:fld id="{300433A8-B688-449B-9BF8-ABB176901726}" type="slidenum">
              <a:rPr lang="en-US" smtClean="0"/>
              <a:pPr/>
              <a:t>‹#›</a:t>
            </a:fld>
            <a:endParaRPr lang="en-US"/>
          </a:p>
        </p:txBody>
      </p:sp>
      <p:sp>
        <p:nvSpPr>
          <p:cNvPr id="7" name="Content Placeholder 6"/>
          <p:cNvSpPr>
            <a:spLocks noGrp="1"/>
          </p:cNvSpPr>
          <p:nvPr>
            <p:ph sz="quarter" idx="13" hasCustomPrompt="1"/>
          </p:nvPr>
        </p:nvSpPr>
        <p:spPr>
          <a:xfrm>
            <a:off x="970330" y="1371599"/>
            <a:ext cx="7716470" cy="3976777"/>
          </a:xfrm>
        </p:spPr>
        <p:txBody>
          <a:bodyPr/>
          <a:lstStyle/>
          <a:p>
            <a:pPr lvl="0"/>
            <a:r>
              <a:rPr lang="en-US"/>
              <a:t>Click to insert text or media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321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7" name="Content Placeholder 6"/>
          <p:cNvSpPr>
            <a:spLocks noGrp="1"/>
          </p:cNvSpPr>
          <p:nvPr>
            <p:ph sz="quarter" idx="13" hasCustomPrompt="1"/>
          </p:nvPr>
        </p:nvSpPr>
        <p:spPr>
          <a:xfrm>
            <a:off x="970330" y="1371599"/>
            <a:ext cx="3698826" cy="3971985"/>
          </a:xfrm>
        </p:spPr>
        <p:txBody>
          <a:bodyPr/>
          <a:lstStyle/>
          <a:p>
            <a:pPr lvl="0"/>
            <a:r>
              <a:rPr lang="en-US"/>
              <a:t>Click to insert text or media</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quarter" idx="14" hasCustomPrompt="1"/>
          </p:nvPr>
        </p:nvSpPr>
        <p:spPr>
          <a:xfrm>
            <a:off x="4987973" y="1371599"/>
            <a:ext cx="3698826" cy="3971985"/>
          </a:xfrm>
        </p:spPr>
        <p:txBody>
          <a:bodyPr/>
          <a:lstStyle/>
          <a:p>
            <a:pPr lvl="0"/>
            <a:r>
              <a:rPr lang="en-US"/>
              <a:t>Click to insert text or media</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4987973" y="5444226"/>
            <a:ext cx="2386688" cy="270774"/>
          </a:xfrm>
          <a:prstGeom prst="rect">
            <a:avLst/>
          </a:prstGeom>
        </p:spPr>
        <p:txBody>
          <a:bodyPr vert="horz" lIns="0" tIns="0" rIns="0" bIns="0" rtlCol="0" anchor="t"/>
          <a:lstStyle>
            <a:lvl1pPr algn="l">
              <a:defRPr sz="800">
                <a:solidFill>
                  <a:srgbClr val="0F1541"/>
                </a:solidFill>
                <a:latin typeface="Calibri"/>
                <a:cs typeface="Calibri"/>
              </a:defRPr>
            </a:lvl1pPr>
          </a:lstStyle>
          <a:p>
            <a:endParaRPr lang="en-US"/>
          </a:p>
        </p:txBody>
      </p:sp>
      <p:sp>
        <p:nvSpPr>
          <p:cNvPr id="11" name="Footer Placeholder 4"/>
          <p:cNvSpPr>
            <a:spLocks noGrp="1"/>
          </p:cNvSpPr>
          <p:nvPr>
            <p:ph type="ftr" sz="quarter" idx="3"/>
          </p:nvPr>
        </p:nvSpPr>
        <p:spPr>
          <a:xfrm>
            <a:off x="970330" y="5444226"/>
            <a:ext cx="3698826" cy="270774"/>
          </a:xfrm>
          <a:prstGeom prst="rect">
            <a:avLst/>
          </a:prstGeom>
        </p:spPr>
        <p:txBody>
          <a:bodyPr vert="horz" lIns="0" tIns="0" rIns="0" bIns="0" rtlCol="0" anchor="t"/>
          <a:lstStyle>
            <a:lvl1pPr algn="l">
              <a:defRPr sz="800">
                <a:solidFill>
                  <a:srgbClr val="0F1541"/>
                </a:solidFill>
                <a:latin typeface="Calibri"/>
                <a:cs typeface="Calibri"/>
              </a:defRPr>
            </a:lvl1pPr>
          </a:lstStyle>
          <a:p>
            <a:r>
              <a:rPr lang="en-US"/>
              <a:t>ACS 2019</a:t>
            </a:r>
          </a:p>
        </p:txBody>
      </p:sp>
      <p:sp>
        <p:nvSpPr>
          <p:cNvPr id="12" name="Slide Number Placeholder 5"/>
          <p:cNvSpPr>
            <a:spLocks noGrp="1"/>
          </p:cNvSpPr>
          <p:nvPr>
            <p:ph type="sldNum" sz="quarter" idx="4"/>
          </p:nvPr>
        </p:nvSpPr>
        <p:spPr>
          <a:xfrm>
            <a:off x="8230913" y="5444226"/>
            <a:ext cx="455887" cy="270774"/>
          </a:xfrm>
          <a:prstGeom prst="rect">
            <a:avLst/>
          </a:prstGeom>
        </p:spPr>
        <p:txBody>
          <a:bodyPr vert="horz" lIns="0" tIns="0" rIns="0" bIns="0" rtlCol="0" anchor="t"/>
          <a:lstStyle>
            <a:lvl1pPr algn="r">
              <a:defRPr sz="800">
                <a:solidFill>
                  <a:srgbClr val="0F1541"/>
                </a:solidFill>
                <a:latin typeface="Calibri"/>
                <a:cs typeface="Calibri"/>
              </a:defRPr>
            </a:lvl1pPr>
          </a:lstStyle>
          <a:p>
            <a:fld id="{300433A8-B688-449B-9BF8-ABB176901726}" type="slidenum">
              <a:rPr lang="en-US" smtClean="0"/>
              <a:pPr/>
              <a:t>‹#›</a:t>
            </a:fld>
            <a:endParaRPr lang="en-US"/>
          </a:p>
        </p:txBody>
      </p:sp>
    </p:spTree>
    <p:extLst>
      <p:ext uri="{BB962C8B-B14F-4D97-AF65-F5344CB8AC3E}">
        <p14:creationId xmlns:p14="http://schemas.microsoft.com/office/powerpoint/2010/main" val="309117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ACS 2019</a:t>
            </a:r>
          </a:p>
        </p:txBody>
      </p:sp>
      <p:sp>
        <p:nvSpPr>
          <p:cNvPr id="5" name="Slide Number Placeholder 4"/>
          <p:cNvSpPr>
            <a:spLocks noGrp="1"/>
          </p:cNvSpPr>
          <p:nvPr>
            <p:ph type="sldNum" sz="quarter" idx="12"/>
          </p:nvPr>
        </p:nvSpPr>
        <p:spPr/>
        <p:txBody>
          <a:bodyPr/>
          <a:lstStyle/>
          <a:p>
            <a:fld id="{300433A8-B688-449B-9BF8-ABB176901726}" type="slidenum">
              <a:rPr lang="en-US" smtClean="0"/>
              <a:pPr/>
              <a:t>‹#›</a:t>
            </a:fld>
            <a:endParaRPr lang="en-US"/>
          </a:p>
        </p:txBody>
      </p:sp>
      <p:sp>
        <p:nvSpPr>
          <p:cNvPr id="8" name="Text Placeholder 7"/>
          <p:cNvSpPr>
            <a:spLocks noGrp="1"/>
          </p:cNvSpPr>
          <p:nvPr>
            <p:ph type="body" sz="quarter" idx="14" hasCustomPrompt="1"/>
          </p:nvPr>
        </p:nvSpPr>
        <p:spPr>
          <a:xfrm>
            <a:off x="6865460" y="1371599"/>
            <a:ext cx="1821340" cy="3971985"/>
          </a:xfrm>
        </p:spPr>
        <p:txBody>
          <a:bodyPr>
            <a:normAutofit/>
          </a:bodyPr>
          <a:lstStyle>
            <a:lvl1pPr marL="0" indent="0">
              <a:lnSpc>
                <a:spcPct val="100000"/>
              </a:lnSpc>
              <a:buNone/>
              <a:defRPr sz="1200"/>
            </a:lvl1pPr>
            <a:lvl2pPr marL="114300" indent="0">
              <a:buNone/>
              <a:defRPr/>
            </a:lvl2pPr>
            <a:lvl3pPr marL="230187" indent="0">
              <a:buNone/>
              <a:defRPr/>
            </a:lvl3pPr>
            <a:lvl4pPr marL="344488" indent="0">
              <a:buNone/>
              <a:defRPr/>
            </a:lvl4pPr>
            <a:lvl5pPr marL="458788" indent="0">
              <a:buNone/>
              <a:defRPr/>
            </a:lvl5pPr>
          </a:lstStyle>
          <a:p>
            <a:pPr lvl="0"/>
            <a:r>
              <a:rPr lang="en-US"/>
              <a:t>Click to insert Supporting Text</a:t>
            </a:r>
          </a:p>
        </p:txBody>
      </p:sp>
      <p:sp>
        <p:nvSpPr>
          <p:cNvPr id="10" name="Picture Placeholder 9"/>
          <p:cNvSpPr>
            <a:spLocks noGrp="1"/>
          </p:cNvSpPr>
          <p:nvPr>
            <p:ph type="pic" sz="quarter" idx="15"/>
          </p:nvPr>
        </p:nvSpPr>
        <p:spPr>
          <a:xfrm>
            <a:off x="970330" y="1371599"/>
            <a:ext cx="5704157" cy="3971985"/>
          </a:xfrm>
          <a:solidFill>
            <a:schemeClr val="bg1">
              <a:lumMod val="50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414605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0" name="Picture Placeholder 9"/>
          <p:cNvSpPr>
            <a:spLocks noGrp="1"/>
          </p:cNvSpPr>
          <p:nvPr>
            <p:ph type="pic" sz="quarter" idx="15"/>
          </p:nvPr>
        </p:nvSpPr>
        <p:spPr>
          <a:xfrm>
            <a:off x="6401156" y="1371599"/>
            <a:ext cx="2285644" cy="3971985"/>
          </a:xfrm>
          <a:solidFill>
            <a:schemeClr val="bg1">
              <a:lumMod val="50000"/>
            </a:schemeClr>
          </a:solidFill>
        </p:spPr>
        <p:txBody>
          <a:bodyPr anchor="ct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p:txBody>
          <a:bodyPr/>
          <a:lstStyle/>
          <a:p>
            <a:r>
              <a:rPr lang="en-US"/>
              <a:t>Click To Add Title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ACS 2019</a:t>
            </a:r>
          </a:p>
        </p:txBody>
      </p:sp>
      <p:sp>
        <p:nvSpPr>
          <p:cNvPr id="5" name="Slide Number Placeholder 4"/>
          <p:cNvSpPr>
            <a:spLocks noGrp="1"/>
          </p:cNvSpPr>
          <p:nvPr>
            <p:ph type="sldNum" sz="quarter" idx="12"/>
          </p:nvPr>
        </p:nvSpPr>
        <p:spPr/>
        <p:txBody>
          <a:bodyPr/>
          <a:lstStyle/>
          <a:p>
            <a:fld id="{300433A8-B688-449B-9BF8-ABB176901726}" type="slidenum">
              <a:rPr lang="en-US" smtClean="0"/>
              <a:pPr/>
              <a:t>‹#›</a:t>
            </a:fld>
            <a:endParaRPr lang="en-US"/>
          </a:p>
        </p:txBody>
      </p:sp>
      <p:sp>
        <p:nvSpPr>
          <p:cNvPr id="8" name="Text Placeholder 7"/>
          <p:cNvSpPr>
            <a:spLocks noGrp="1"/>
          </p:cNvSpPr>
          <p:nvPr>
            <p:ph type="body" sz="quarter" idx="14" hasCustomPrompt="1"/>
          </p:nvPr>
        </p:nvSpPr>
        <p:spPr>
          <a:xfrm>
            <a:off x="970330" y="1371599"/>
            <a:ext cx="5254282" cy="3971985"/>
          </a:xfrm>
        </p:spPr>
        <p:txBody>
          <a:bodyPr/>
          <a:lstStyle>
            <a:lvl1pPr marL="0" indent="0">
              <a:buNone/>
              <a:defRPr/>
            </a:lvl1pPr>
            <a:lvl2pPr marL="114300" indent="0">
              <a:buNone/>
              <a:defRPr/>
            </a:lvl2pPr>
            <a:lvl3pPr marL="230187" indent="0">
              <a:buNone/>
              <a:defRPr/>
            </a:lvl3pPr>
            <a:lvl4pPr marL="344488" indent="0">
              <a:buNone/>
              <a:defRPr/>
            </a:lvl4pPr>
            <a:lvl5pPr marL="458788" indent="0">
              <a:buNone/>
              <a:defRPr/>
            </a:lvl5pPr>
          </a:lstStyle>
          <a:p>
            <a:pPr lvl="0"/>
            <a:r>
              <a:rPr lang="en-US"/>
              <a:t>Click to insert Text</a:t>
            </a:r>
          </a:p>
        </p:txBody>
      </p:sp>
    </p:spTree>
    <p:extLst>
      <p:ext uri="{BB962C8B-B14F-4D97-AF65-F5344CB8AC3E}">
        <p14:creationId xmlns:p14="http://schemas.microsoft.com/office/powerpoint/2010/main" val="3935937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ACS 2019</a:t>
            </a:r>
          </a:p>
        </p:txBody>
      </p:sp>
      <p:sp>
        <p:nvSpPr>
          <p:cNvPr id="5" name="Slide Number Placeholder 4"/>
          <p:cNvSpPr>
            <a:spLocks noGrp="1"/>
          </p:cNvSpPr>
          <p:nvPr>
            <p:ph type="sldNum" sz="quarter" idx="12"/>
          </p:nvPr>
        </p:nvSpPr>
        <p:spPr/>
        <p:txBody>
          <a:bodyPr/>
          <a:lstStyle/>
          <a:p>
            <a:fld id="{300433A8-B688-449B-9BF8-ABB176901726}" type="slidenum">
              <a:rPr lang="en-US" smtClean="0"/>
              <a:pPr/>
              <a:t>‹#›</a:t>
            </a:fld>
            <a:endParaRPr lang="en-US"/>
          </a:p>
        </p:txBody>
      </p:sp>
      <p:sp>
        <p:nvSpPr>
          <p:cNvPr id="10" name="Picture Placeholder 9"/>
          <p:cNvSpPr>
            <a:spLocks noGrp="1"/>
          </p:cNvSpPr>
          <p:nvPr>
            <p:ph type="pic" sz="quarter" idx="15"/>
          </p:nvPr>
        </p:nvSpPr>
        <p:spPr>
          <a:xfrm>
            <a:off x="0" y="1371599"/>
            <a:ext cx="9144000" cy="3976778"/>
          </a:xfrm>
          <a:solidFill>
            <a:schemeClr val="bg1">
              <a:lumMod val="50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05158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E1DBD4"/>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1" cy="5715000"/>
          </a:xfrm>
          <a:prstGeom prst="rect">
            <a:avLst/>
          </a:prstGeom>
          <a:solidFill>
            <a:srgbClr val="E1DB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970331" y="1976903"/>
            <a:ext cx="6332169" cy="1524000"/>
          </a:xfrm>
        </p:spPr>
        <p:txBody>
          <a:bodyPr lIns="0" rIns="0" anchor="t">
            <a:normAutofit/>
          </a:bodyPr>
          <a:lstStyle>
            <a:lvl1pPr algn="l">
              <a:lnSpc>
                <a:spcPct val="80000"/>
              </a:lnSpc>
              <a:defRPr sz="3600" b="0" cap="none">
                <a:solidFill>
                  <a:srgbClr val="0F1541"/>
                </a:solidFill>
              </a:defRPr>
            </a:lvl1pPr>
          </a:lstStyle>
          <a:p>
            <a:r>
              <a:rPr lang="en-US"/>
              <a:t>Thank You</a:t>
            </a:r>
          </a:p>
        </p:txBody>
      </p:sp>
      <p:grpSp>
        <p:nvGrpSpPr>
          <p:cNvPr id="19" name="Group 18"/>
          <p:cNvGrpSpPr/>
          <p:nvPr userDrawn="1"/>
        </p:nvGrpSpPr>
        <p:grpSpPr>
          <a:xfrm flipV="1">
            <a:off x="808144" y="-2"/>
            <a:ext cx="8335856" cy="450669"/>
            <a:chOff x="970331" y="0"/>
            <a:chExt cx="8335874" cy="450670"/>
          </a:xfrm>
          <a:solidFill>
            <a:srgbClr val="F0EDE9"/>
          </a:solidFill>
        </p:grpSpPr>
        <p:sp>
          <p:nvSpPr>
            <p:cNvPr id="20" name="Rectangle 19"/>
            <p:cNvSpPr/>
            <p:nvPr userDrawn="1"/>
          </p:nvSpPr>
          <p:spPr>
            <a:xfrm>
              <a:off x="1235075" y="1"/>
              <a:ext cx="8071130" cy="45066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rapezoid 20"/>
            <p:cNvSpPr/>
            <p:nvPr userDrawn="1"/>
          </p:nvSpPr>
          <p:spPr>
            <a:xfrm>
              <a:off x="970331" y="0"/>
              <a:ext cx="538043" cy="450669"/>
            </a:xfrm>
            <a:prstGeom prst="trapezoid">
              <a:avLst>
                <a:gd name="adj" fmla="val 32923"/>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1878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0330" y="620395"/>
            <a:ext cx="7716469" cy="678360"/>
          </a:xfrm>
          <a:prstGeom prst="rect">
            <a:avLst/>
          </a:prstGeom>
        </p:spPr>
        <p:txBody>
          <a:bodyPr vert="horz" lIns="0" tIns="0" rIns="91440" bIns="45720" rtlCol="0" anchor="t">
            <a:noAutofit/>
          </a:bodyPr>
          <a:lstStyle/>
          <a:p>
            <a:r>
              <a:rPr lang="en-US"/>
              <a:t>Click to edit Master title style</a:t>
            </a:r>
          </a:p>
        </p:txBody>
      </p:sp>
      <p:sp>
        <p:nvSpPr>
          <p:cNvPr id="3" name="Text Placeholder 2"/>
          <p:cNvSpPr>
            <a:spLocks noGrp="1"/>
          </p:cNvSpPr>
          <p:nvPr>
            <p:ph type="body" idx="1"/>
          </p:nvPr>
        </p:nvSpPr>
        <p:spPr>
          <a:xfrm>
            <a:off x="970330" y="1371599"/>
            <a:ext cx="7716470" cy="3971985"/>
          </a:xfrm>
          <a:prstGeom prst="rect">
            <a:avLst/>
          </a:prstGeom>
        </p:spPr>
        <p:txBody>
          <a:bodyPr vert="horz" lIns="0" tIns="0" rIns="91440" bIns="45720" rtlCol="0" anchor="t">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87973" y="5444226"/>
            <a:ext cx="2386688" cy="270774"/>
          </a:xfrm>
          <a:prstGeom prst="rect">
            <a:avLst/>
          </a:prstGeom>
        </p:spPr>
        <p:txBody>
          <a:bodyPr vert="horz" lIns="0" tIns="0" rIns="0" bIns="0" rtlCol="0" anchor="t"/>
          <a:lstStyle>
            <a:lvl1pPr algn="l">
              <a:defRPr sz="800">
                <a:solidFill>
                  <a:srgbClr val="0F1541"/>
                </a:solidFill>
                <a:latin typeface="Calibri"/>
                <a:cs typeface="Calibri"/>
              </a:defRPr>
            </a:lvl1pPr>
          </a:lstStyle>
          <a:p>
            <a:endParaRPr lang="en-US"/>
          </a:p>
        </p:txBody>
      </p:sp>
      <p:sp>
        <p:nvSpPr>
          <p:cNvPr id="5" name="Footer Placeholder 4"/>
          <p:cNvSpPr>
            <a:spLocks noGrp="1"/>
          </p:cNvSpPr>
          <p:nvPr>
            <p:ph type="ftr" sz="quarter" idx="3"/>
          </p:nvPr>
        </p:nvSpPr>
        <p:spPr>
          <a:xfrm>
            <a:off x="970330" y="5444226"/>
            <a:ext cx="3698826" cy="270774"/>
          </a:xfrm>
          <a:prstGeom prst="rect">
            <a:avLst/>
          </a:prstGeom>
        </p:spPr>
        <p:txBody>
          <a:bodyPr vert="horz" lIns="0" tIns="0" rIns="0" bIns="0" rtlCol="0" anchor="t"/>
          <a:lstStyle>
            <a:lvl1pPr algn="l">
              <a:defRPr sz="800">
                <a:solidFill>
                  <a:srgbClr val="0F1541"/>
                </a:solidFill>
                <a:latin typeface="Calibri"/>
                <a:cs typeface="Calibri"/>
              </a:defRPr>
            </a:lvl1pPr>
          </a:lstStyle>
          <a:p>
            <a:r>
              <a:rPr lang="en-US"/>
              <a:t>ACS 2019</a:t>
            </a:r>
          </a:p>
        </p:txBody>
      </p:sp>
      <p:sp>
        <p:nvSpPr>
          <p:cNvPr id="6" name="Slide Number Placeholder 5"/>
          <p:cNvSpPr>
            <a:spLocks noGrp="1"/>
          </p:cNvSpPr>
          <p:nvPr>
            <p:ph type="sldNum" sz="quarter" idx="4"/>
          </p:nvPr>
        </p:nvSpPr>
        <p:spPr>
          <a:xfrm>
            <a:off x="8230913" y="5444226"/>
            <a:ext cx="455887" cy="270774"/>
          </a:xfrm>
          <a:prstGeom prst="rect">
            <a:avLst/>
          </a:prstGeom>
        </p:spPr>
        <p:txBody>
          <a:bodyPr vert="horz" lIns="0" tIns="0" rIns="0" bIns="0" rtlCol="0" anchor="t"/>
          <a:lstStyle>
            <a:lvl1pPr algn="r">
              <a:defRPr sz="800">
                <a:solidFill>
                  <a:srgbClr val="0F1541"/>
                </a:solidFill>
                <a:latin typeface="Calibri"/>
                <a:cs typeface="Calibri"/>
              </a:defRPr>
            </a:lvl1pPr>
          </a:lstStyle>
          <a:p>
            <a:fld id="{300433A8-B688-449B-9BF8-ABB176901726}" type="slidenum">
              <a:rPr lang="en-US" smtClean="0"/>
              <a:pPr/>
              <a:t>‹#›</a:t>
            </a:fld>
            <a:endParaRPr lang="en-US"/>
          </a:p>
        </p:txBody>
      </p:sp>
      <p:pic>
        <p:nvPicPr>
          <p:cNvPr id="41" name="Picture 4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 y="0"/>
            <a:ext cx="956465" cy="450666"/>
          </a:xfrm>
          <a:prstGeom prst="rect">
            <a:avLst/>
          </a:prstGeom>
        </p:spPr>
      </p:pic>
      <p:grpSp>
        <p:nvGrpSpPr>
          <p:cNvPr id="42" name="Group 41"/>
          <p:cNvGrpSpPr/>
          <p:nvPr userDrawn="1"/>
        </p:nvGrpSpPr>
        <p:grpSpPr>
          <a:xfrm flipV="1">
            <a:off x="808144" y="-2"/>
            <a:ext cx="8335856" cy="450669"/>
            <a:chOff x="970331" y="0"/>
            <a:chExt cx="8335874" cy="450670"/>
          </a:xfrm>
          <a:solidFill>
            <a:srgbClr val="C5CBDD"/>
          </a:solidFill>
        </p:grpSpPr>
        <p:sp>
          <p:nvSpPr>
            <p:cNvPr id="44" name="Rectangle 43"/>
            <p:cNvSpPr/>
            <p:nvPr userDrawn="1"/>
          </p:nvSpPr>
          <p:spPr>
            <a:xfrm>
              <a:off x="1235075" y="1"/>
              <a:ext cx="8071130" cy="45066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rapezoid 44"/>
            <p:cNvSpPr/>
            <p:nvPr userDrawn="1"/>
          </p:nvSpPr>
          <p:spPr>
            <a:xfrm>
              <a:off x="970331" y="0"/>
              <a:ext cx="538043" cy="450669"/>
            </a:xfrm>
            <a:prstGeom prst="trapezoid">
              <a:avLst>
                <a:gd name="adj" fmla="val 32923"/>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85" r:id="rId2"/>
    <p:sldLayoutId id="2147483651" r:id="rId3"/>
    <p:sldLayoutId id="2147483686" r:id="rId4"/>
    <p:sldLayoutId id="2147483689" r:id="rId5"/>
    <p:sldLayoutId id="2147483687" r:id="rId6"/>
    <p:sldLayoutId id="2147483688" r:id="rId7"/>
    <p:sldLayoutId id="2147483690" r:id="rId8"/>
    <p:sldLayoutId id="2147483691" r:id="rId9"/>
  </p:sldLayoutIdLst>
  <p:hf hdr="0" dt="0"/>
  <p:txStyles>
    <p:titleStyle>
      <a:lvl1pPr algn="l" defTabSz="914400" rtl="0" eaLnBrk="1" latinLnBrk="0" hangingPunct="1">
        <a:spcBef>
          <a:spcPct val="0"/>
        </a:spcBef>
        <a:buNone/>
        <a:defRPr sz="2000" b="1" i="0" kern="1200">
          <a:solidFill>
            <a:schemeClr val="tx1"/>
          </a:solidFill>
          <a:latin typeface="Calibri"/>
          <a:ea typeface="+mj-ea"/>
          <a:cs typeface="Calibri"/>
        </a:defRPr>
      </a:lvl1pPr>
    </p:titleStyle>
    <p:bodyStyle>
      <a:lvl1pPr marL="115888" indent="-115888" algn="l" defTabSz="914400" rtl="0" eaLnBrk="1" latinLnBrk="0" hangingPunct="1">
        <a:lnSpc>
          <a:spcPct val="100000"/>
        </a:lnSpc>
        <a:spcBef>
          <a:spcPts val="0"/>
        </a:spcBef>
        <a:spcAft>
          <a:spcPts val="1200"/>
        </a:spcAft>
        <a:buClr>
          <a:srgbClr val="76704C"/>
        </a:buClr>
        <a:buFont typeface="Arial" pitchFamily="34" charset="0"/>
        <a:buChar char="•"/>
        <a:defRPr sz="1400" kern="1200">
          <a:solidFill>
            <a:srgbClr val="0F1541"/>
          </a:solidFill>
          <a:latin typeface="Calibri"/>
          <a:ea typeface="+mn-ea"/>
          <a:cs typeface="Calibri"/>
        </a:defRPr>
      </a:lvl1pPr>
      <a:lvl2pPr marL="228600" indent="-114300" algn="l" defTabSz="914400" rtl="0" eaLnBrk="1" latinLnBrk="0" hangingPunct="1">
        <a:lnSpc>
          <a:spcPct val="100000"/>
        </a:lnSpc>
        <a:spcBef>
          <a:spcPts val="0"/>
        </a:spcBef>
        <a:spcAft>
          <a:spcPts val="1200"/>
        </a:spcAft>
        <a:buClr>
          <a:srgbClr val="76704C"/>
        </a:buClr>
        <a:buSzPct val="75000"/>
        <a:buFont typeface="Wingdings" charset="2"/>
        <a:buChar char="§"/>
        <a:defRPr sz="1200" kern="1200">
          <a:solidFill>
            <a:srgbClr val="0F1541"/>
          </a:solidFill>
          <a:latin typeface="Calibri"/>
          <a:ea typeface="+mn-ea"/>
          <a:cs typeface="Calibri"/>
        </a:defRPr>
      </a:lvl2pPr>
      <a:lvl3pPr marL="346075" indent="-115888" algn="l" defTabSz="914400" rtl="0" eaLnBrk="1" latinLnBrk="0" hangingPunct="1">
        <a:lnSpc>
          <a:spcPct val="100000"/>
        </a:lnSpc>
        <a:spcBef>
          <a:spcPts val="0"/>
        </a:spcBef>
        <a:spcAft>
          <a:spcPts val="1200"/>
        </a:spcAft>
        <a:buClr>
          <a:srgbClr val="76704C"/>
        </a:buClr>
        <a:buFont typeface="Lucida Grande"/>
        <a:buChar char="–"/>
        <a:defRPr sz="1200" kern="1200">
          <a:solidFill>
            <a:srgbClr val="0F1541"/>
          </a:solidFill>
          <a:latin typeface="Calibri"/>
          <a:ea typeface="+mn-ea"/>
          <a:cs typeface="Calibri"/>
        </a:defRPr>
      </a:lvl3pPr>
      <a:lvl4pPr marL="458788" indent="-114300" algn="l" defTabSz="914400" rtl="0" eaLnBrk="1" latinLnBrk="0" hangingPunct="1">
        <a:lnSpc>
          <a:spcPct val="100000"/>
        </a:lnSpc>
        <a:spcBef>
          <a:spcPts val="0"/>
        </a:spcBef>
        <a:spcAft>
          <a:spcPts val="1200"/>
        </a:spcAft>
        <a:buClr>
          <a:srgbClr val="0F1541"/>
        </a:buClr>
        <a:buSzPct val="100000"/>
        <a:buFont typeface="Arial"/>
        <a:buChar char="•"/>
        <a:tabLst/>
        <a:defRPr sz="1100" kern="1200">
          <a:solidFill>
            <a:srgbClr val="0F1541"/>
          </a:solidFill>
          <a:latin typeface="Calibri"/>
          <a:ea typeface="+mn-ea"/>
          <a:cs typeface="Calibri"/>
        </a:defRPr>
      </a:lvl4pPr>
      <a:lvl5pPr marL="573088" indent="-114300" algn="l" defTabSz="914400" rtl="0" eaLnBrk="1" latinLnBrk="0" hangingPunct="1">
        <a:lnSpc>
          <a:spcPct val="100000"/>
        </a:lnSpc>
        <a:spcBef>
          <a:spcPts val="0"/>
        </a:spcBef>
        <a:spcAft>
          <a:spcPts val="1200"/>
        </a:spcAft>
        <a:buClr>
          <a:srgbClr val="0F1541"/>
        </a:buClr>
        <a:buSzPct val="80000"/>
        <a:buFont typeface="Wingdings" charset="2"/>
        <a:buChar char="§"/>
        <a:defRPr sz="1100" kern="1200">
          <a:solidFill>
            <a:srgbClr val="0F1541"/>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a:xfrm>
            <a:off x="555869" y="1842683"/>
            <a:ext cx="8032262" cy="568568"/>
          </a:xfrm>
        </p:spPr>
        <p:txBody>
          <a:bodyPr>
            <a:normAutofit fontScale="90000"/>
          </a:bodyPr>
          <a:lstStyle/>
          <a:p>
            <a:pPr algn="ctr"/>
            <a:r>
              <a:rPr lang="en-US" sz="3200">
                <a:solidFill>
                  <a:srgbClr val="000000"/>
                </a:solidFill>
                <a:latin typeface="+mj-lt"/>
                <a:cs typeface="Arial" panose="020B0604020202020204" pitchFamily="34" charset="0"/>
              </a:rPr>
              <a:t>Evaluation of asset pricing models on NASDAQ100</a:t>
            </a:r>
          </a:p>
        </p:txBody>
      </p:sp>
      <p:sp>
        <p:nvSpPr>
          <p:cNvPr id="12" name="Title 17">
            <a:extLst>
              <a:ext uri="{FF2B5EF4-FFF2-40B4-BE49-F238E27FC236}">
                <a16:creationId xmlns:a16="http://schemas.microsoft.com/office/drawing/2014/main" id="{4CA4A218-12F6-B5BC-FC49-88510FF212D7}"/>
              </a:ext>
            </a:extLst>
          </p:cNvPr>
          <p:cNvSpPr txBox="1">
            <a:spLocks/>
          </p:cNvSpPr>
          <p:nvPr/>
        </p:nvSpPr>
        <p:spPr>
          <a:xfrm>
            <a:off x="367323" y="2339643"/>
            <a:ext cx="8409354" cy="568568"/>
          </a:xfrm>
          <a:prstGeom prst="rect">
            <a:avLst/>
          </a:prstGeom>
        </p:spPr>
        <p:txBody>
          <a:bodyPr vert="horz" lIns="0" tIns="0" rIns="0" bIns="0" rtlCol="0" anchor="t">
            <a:normAutofit fontScale="97500"/>
          </a:bodyPr>
          <a:lstStyle>
            <a:lvl1pPr algn="l" defTabSz="914400" rtl="0" eaLnBrk="1" latinLnBrk="0" hangingPunct="1">
              <a:spcBef>
                <a:spcPct val="0"/>
              </a:spcBef>
              <a:buNone/>
              <a:defRPr sz="2600" b="1" i="0" kern="1200">
                <a:solidFill>
                  <a:schemeClr val="bg1"/>
                </a:solidFill>
                <a:latin typeface="Calibri"/>
                <a:ea typeface="+mj-ea"/>
                <a:cs typeface="Calibri"/>
              </a:defRPr>
            </a:lvl1pPr>
          </a:lstStyle>
          <a:p>
            <a:pPr algn="ctr"/>
            <a:endParaRPr lang="en-US" sz="2400" b="0">
              <a:solidFill>
                <a:srgbClr val="000000"/>
              </a:solidFill>
              <a:latin typeface="+mj-lt"/>
              <a:cs typeface="Arial" panose="020B0604020202020204" pitchFamily="34" charset="0"/>
            </a:endParaRPr>
          </a:p>
        </p:txBody>
      </p:sp>
      <p:cxnSp>
        <p:nvCxnSpPr>
          <p:cNvPr id="26" name="Straight Connector 25">
            <a:extLst>
              <a:ext uri="{FF2B5EF4-FFF2-40B4-BE49-F238E27FC236}">
                <a16:creationId xmlns:a16="http://schemas.microsoft.com/office/drawing/2014/main" id="{7F6916B0-C9C0-4D56-4D48-2DFEDE700879}"/>
              </a:ext>
            </a:extLst>
          </p:cNvPr>
          <p:cNvCxnSpPr>
            <a:cxnSpLocks/>
          </p:cNvCxnSpPr>
          <p:nvPr/>
        </p:nvCxnSpPr>
        <p:spPr>
          <a:xfrm>
            <a:off x="1351280" y="2910323"/>
            <a:ext cx="6532880" cy="0"/>
          </a:xfrm>
          <a:prstGeom prst="line">
            <a:avLst/>
          </a:prstGeom>
          <a:ln w="19050">
            <a:solidFill>
              <a:srgbClr val="0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405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87625" y="1363832"/>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3.4) Breusch-Godfrey test</a:t>
            </a: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mc:AlternateContent xmlns:mc="http://schemas.openxmlformats.org/markup-compatibility/2006" xmlns:a14="http://schemas.microsoft.com/office/drawing/2010/main">
        <mc:Choice Requires="a14">
          <p:sp>
            <p:nvSpPr>
              <p:cNvPr id="5" name="Title 17">
                <a:extLst>
                  <a:ext uri="{FF2B5EF4-FFF2-40B4-BE49-F238E27FC236}">
                    <a16:creationId xmlns:a16="http://schemas.microsoft.com/office/drawing/2014/main" id="{2028C2E3-026F-4797-13E0-B5226A48CFE9}"/>
                  </a:ext>
                </a:extLst>
              </p:cNvPr>
              <p:cNvSpPr txBox="1">
                <a:spLocks/>
              </p:cNvSpPr>
              <p:nvPr/>
            </p:nvSpPr>
            <p:spPr>
              <a:xfrm>
                <a:off x="2368734" y="1402517"/>
                <a:ext cx="3839143"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14:m>
                  <m:oMath xmlns:m="http://schemas.openxmlformats.org/officeDocument/2006/math">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𝑯</m:t>
                        </m:r>
                      </m:e>
                      <m:sub>
                        <m:r>
                          <a:rPr lang="en-US" sz="1400" b="1" i="1" smtClean="0">
                            <a:solidFill>
                              <a:srgbClr val="000000"/>
                            </a:solidFill>
                            <a:latin typeface="Cambria Math" panose="02040503050406030204" pitchFamily="18" charset="0"/>
                            <a:cs typeface="Arial" panose="020B0604020202020204" pitchFamily="34" charset="0"/>
                          </a:rPr>
                          <m:t>𝟎</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𝟏</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𝟐</m:t>
                        </m:r>
                      </m:sub>
                    </m:sSub>
                  </m:oMath>
                </a14:m>
                <a:r>
                  <a:rPr lang="en-US" sz="1400">
                    <a:solidFill>
                      <a:srgbClr val="000000"/>
                    </a:solidFill>
                    <a:latin typeface="+mj-lt"/>
                    <a:cs typeface="Arial" panose="020B0604020202020204" pitchFamily="34" charset="0"/>
                  </a:rPr>
                  <a:t> = </a:t>
                </a:r>
                <a14:m>
                  <m:oMath xmlns:m="http://schemas.openxmlformats.org/officeDocument/2006/math">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𝟑</m:t>
                        </m:r>
                      </m:sub>
                    </m:sSub>
                  </m:oMath>
                </a14:m>
                <a:r>
                  <a:rPr lang="en-US" sz="1400">
                    <a:solidFill>
                      <a:srgbClr val="000000"/>
                    </a:solidFill>
                    <a:latin typeface="+mj-lt"/>
                    <a:cs typeface="Arial" panose="020B0604020202020204" pitchFamily="34" charset="0"/>
                  </a:rPr>
                  <a:t> = … = </a:t>
                </a:r>
                <a14:m>
                  <m:oMath xmlns:m="http://schemas.openxmlformats.org/officeDocument/2006/math">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𝒑</m:t>
                        </m:r>
                      </m:sub>
                    </m:sSub>
                  </m:oMath>
                </a14:m>
                <a:r>
                  <a:rPr lang="en-US" sz="1400">
                    <a:solidFill>
                      <a:srgbClr val="000000"/>
                    </a:solidFill>
                    <a:latin typeface="+mj-lt"/>
                    <a:cs typeface="Arial" panose="020B0604020202020204" pitchFamily="34" charset="0"/>
                  </a:rPr>
                  <a:t> = 0</a:t>
                </a:r>
              </a:p>
            </p:txBody>
          </p:sp>
        </mc:Choice>
        <mc:Fallback xmlns="">
          <p:sp>
            <p:nvSpPr>
              <p:cNvPr id="5" name="Title 17">
                <a:extLst>
                  <a:ext uri="{FF2B5EF4-FFF2-40B4-BE49-F238E27FC236}">
                    <a16:creationId xmlns:a16="http://schemas.microsoft.com/office/drawing/2014/main" id="{2028C2E3-026F-4797-13E0-B5226A48CFE9}"/>
                  </a:ext>
                </a:extLst>
              </p:cNvPr>
              <p:cNvSpPr txBox="1">
                <a:spLocks noRot="1" noChangeAspect="1" noMove="1" noResize="1" noEditPoints="1" noAdjustHandles="1" noChangeArrowheads="1" noChangeShapeType="1" noTextEdit="1"/>
              </p:cNvSpPr>
              <p:nvPr/>
            </p:nvSpPr>
            <p:spPr>
              <a:xfrm>
                <a:off x="2368734" y="1402517"/>
                <a:ext cx="3839143" cy="455347"/>
              </a:xfrm>
              <a:prstGeom prst="rect">
                <a:avLst/>
              </a:prstGeom>
              <a:blipFill>
                <a:blip r:embed="rId3"/>
                <a:stretch>
                  <a:fillRect t="-10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0CBDE97-1C58-9B99-9BB7-666AB4167067}"/>
              </a:ext>
            </a:extLst>
          </p:cNvPr>
          <p:cNvSpPr/>
          <p:nvPr/>
        </p:nvSpPr>
        <p:spPr>
          <a:xfrm>
            <a:off x="2780974" y="1306237"/>
            <a:ext cx="2984184" cy="4553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E29208C-67E5-6D40-3B7D-C327F93A471E}"/>
              </a:ext>
            </a:extLst>
          </p:cNvPr>
          <p:cNvPicPr>
            <a:picLocks noChangeAspect="1"/>
          </p:cNvPicPr>
          <p:nvPr/>
        </p:nvPicPr>
        <p:blipFill>
          <a:blip r:embed="rId4"/>
          <a:stretch>
            <a:fillRect/>
          </a:stretch>
        </p:blipFill>
        <p:spPr>
          <a:xfrm>
            <a:off x="652624" y="2083586"/>
            <a:ext cx="7704534" cy="3391716"/>
          </a:xfrm>
          <a:prstGeom prst="rect">
            <a:avLst/>
          </a:prstGeom>
          <a:ln>
            <a:noFill/>
          </a:ln>
        </p:spPr>
      </p:pic>
      <p:sp>
        <p:nvSpPr>
          <p:cNvPr id="3" name="Title 17">
            <a:extLst>
              <a:ext uri="{FF2B5EF4-FFF2-40B4-BE49-F238E27FC236}">
                <a16:creationId xmlns:a16="http://schemas.microsoft.com/office/drawing/2014/main" id="{1EAA0254-B3C4-BDCB-6ADD-23DFA3C3A34D}"/>
              </a:ext>
            </a:extLst>
          </p:cNvPr>
          <p:cNvSpPr txBox="1">
            <a:spLocks/>
          </p:cNvSpPr>
          <p:nvPr/>
        </p:nvSpPr>
        <p:spPr>
          <a:xfrm>
            <a:off x="836002" y="1896549"/>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Result of BG test</a:t>
            </a:r>
          </a:p>
        </p:txBody>
      </p:sp>
    </p:spTree>
    <p:extLst>
      <p:ext uri="{BB962C8B-B14F-4D97-AF65-F5344CB8AC3E}">
        <p14:creationId xmlns:p14="http://schemas.microsoft.com/office/powerpoint/2010/main" val="334063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87625" y="1363832"/>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3.4) Breusch-Godfrey test</a:t>
            </a: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mc:AlternateContent xmlns:mc="http://schemas.openxmlformats.org/markup-compatibility/2006" xmlns:a14="http://schemas.microsoft.com/office/drawing/2010/main">
        <mc:Choice Requires="a14">
          <p:sp>
            <p:nvSpPr>
              <p:cNvPr id="5" name="Title 17">
                <a:extLst>
                  <a:ext uri="{FF2B5EF4-FFF2-40B4-BE49-F238E27FC236}">
                    <a16:creationId xmlns:a16="http://schemas.microsoft.com/office/drawing/2014/main" id="{2028C2E3-026F-4797-13E0-B5226A48CFE9}"/>
                  </a:ext>
                </a:extLst>
              </p:cNvPr>
              <p:cNvSpPr txBox="1">
                <a:spLocks/>
              </p:cNvSpPr>
              <p:nvPr/>
            </p:nvSpPr>
            <p:spPr>
              <a:xfrm>
                <a:off x="2368734" y="1402517"/>
                <a:ext cx="3839143"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14:m>
                  <m:oMath xmlns:m="http://schemas.openxmlformats.org/officeDocument/2006/math">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𝑯</m:t>
                        </m:r>
                      </m:e>
                      <m:sub>
                        <m:r>
                          <a:rPr lang="en-US" sz="1400" b="1" i="1" smtClean="0">
                            <a:solidFill>
                              <a:srgbClr val="000000"/>
                            </a:solidFill>
                            <a:latin typeface="Cambria Math" panose="02040503050406030204" pitchFamily="18" charset="0"/>
                            <a:cs typeface="Arial" panose="020B0604020202020204" pitchFamily="34" charset="0"/>
                          </a:rPr>
                          <m:t>𝟎</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𝟏</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𝟐</m:t>
                        </m:r>
                      </m:sub>
                    </m:sSub>
                  </m:oMath>
                </a14:m>
                <a:r>
                  <a:rPr lang="en-US" sz="1400">
                    <a:solidFill>
                      <a:srgbClr val="000000"/>
                    </a:solidFill>
                    <a:latin typeface="+mj-lt"/>
                    <a:cs typeface="Arial" panose="020B0604020202020204" pitchFamily="34" charset="0"/>
                  </a:rPr>
                  <a:t> = </a:t>
                </a:r>
                <a14:m>
                  <m:oMath xmlns:m="http://schemas.openxmlformats.org/officeDocument/2006/math">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𝟑</m:t>
                        </m:r>
                      </m:sub>
                    </m:sSub>
                  </m:oMath>
                </a14:m>
                <a:r>
                  <a:rPr lang="en-US" sz="1400">
                    <a:solidFill>
                      <a:srgbClr val="000000"/>
                    </a:solidFill>
                    <a:latin typeface="+mj-lt"/>
                    <a:cs typeface="Arial" panose="020B0604020202020204" pitchFamily="34" charset="0"/>
                  </a:rPr>
                  <a:t> = … = </a:t>
                </a:r>
                <a14:m>
                  <m:oMath xmlns:m="http://schemas.openxmlformats.org/officeDocument/2006/math">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𝝆</m:t>
                        </m:r>
                      </m:e>
                      <m:sub>
                        <m:r>
                          <a:rPr lang="en-US" sz="1400" b="1" i="1" smtClean="0">
                            <a:solidFill>
                              <a:srgbClr val="000000"/>
                            </a:solidFill>
                            <a:latin typeface="Cambria Math" panose="02040503050406030204" pitchFamily="18" charset="0"/>
                            <a:cs typeface="Arial" panose="020B0604020202020204" pitchFamily="34" charset="0"/>
                          </a:rPr>
                          <m:t>𝒑</m:t>
                        </m:r>
                      </m:sub>
                    </m:sSub>
                  </m:oMath>
                </a14:m>
                <a:r>
                  <a:rPr lang="en-US" sz="1400">
                    <a:solidFill>
                      <a:srgbClr val="000000"/>
                    </a:solidFill>
                    <a:latin typeface="+mj-lt"/>
                    <a:cs typeface="Arial" panose="020B0604020202020204" pitchFamily="34" charset="0"/>
                  </a:rPr>
                  <a:t> = 0</a:t>
                </a:r>
              </a:p>
            </p:txBody>
          </p:sp>
        </mc:Choice>
        <mc:Fallback xmlns="">
          <p:sp>
            <p:nvSpPr>
              <p:cNvPr id="5" name="Title 17">
                <a:extLst>
                  <a:ext uri="{FF2B5EF4-FFF2-40B4-BE49-F238E27FC236}">
                    <a16:creationId xmlns:a16="http://schemas.microsoft.com/office/drawing/2014/main" id="{2028C2E3-026F-4797-13E0-B5226A48CFE9}"/>
                  </a:ext>
                </a:extLst>
              </p:cNvPr>
              <p:cNvSpPr txBox="1">
                <a:spLocks noRot="1" noChangeAspect="1" noMove="1" noResize="1" noEditPoints="1" noAdjustHandles="1" noChangeArrowheads="1" noChangeShapeType="1" noTextEdit="1"/>
              </p:cNvSpPr>
              <p:nvPr/>
            </p:nvSpPr>
            <p:spPr>
              <a:xfrm>
                <a:off x="2368734" y="1402517"/>
                <a:ext cx="3839143" cy="455347"/>
              </a:xfrm>
              <a:prstGeom prst="rect">
                <a:avLst/>
              </a:prstGeom>
              <a:blipFill>
                <a:blip r:embed="rId3"/>
                <a:stretch>
                  <a:fillRect t="-10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0CBDE97-1C58-9B99-9BB7-666AB4167067}"/>
              </a:ext>
            </a:extLst>
          </p:cNvPr>
          <p:cNvSpPr/>
          <p:nvPr/>
        </p:nvSpPr>
        <p:spPr>
          <a:xfrm>
            <a:off x="2780974" y="1306237"/>
            <a:ext cx="2984184" cy="4553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7">
            <a:extLst>
              <a:ext uri="{FF2B5EF4-FFF2-40B4-BE49-F238E27FC236}">
                <a16:creationId xmlns:a16="http://schemas.microsoft.com/office/drawing/2014/main" id="{1EAA0254-B3C4-BDCB-6ADD-23DFA3C3A34D}"/>
              </a:ext>
            </a:extLst>
          </p:cNvPr>
          <p:cNvSpPr txBox="1">
            <a:spLocks/>
          </p:cNvSpPr>
          <p:nvPr/>
        </p:nvSpPr>
        <p:spPr>
          <a:xfrm>
            <a:off x="780123" y="1938768"/>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Explanation for BG test and result</a:t>
            </a:r>
          </a:p>
        </p:txBody>
      </p:sp>
      <p:sp>
        <p:nvSpPr>
          <p:cNvPr id="9" name="Rectangle: Rounded Corners 8">
            <a:extLst>
              <a:ext uri="{FF2B5EF4-FFF2-40B4-BE49-F238E27FC236}">
                <a16:creationId xmlns:a16="http://schemas.microsoft.com/office/drawing/2014/main" id="{D4B66861-EEF6-96A0-D7C7-0055197750DA}"/>
              </a:ext>
            </a:extLst>
          </p:cNvPr>
          <p:cNvSpPr/>
          <p:nvPr/>
        </p:nvSpPr>
        <p:spPr>
          <a:xfrm>
            <a:off x="255066" y="2250831"/>
            <a:ext cx="8624774" cy="3164951"/>
          </a:xfrm>
          <a:prstGeom prst="roundRect">
            <a:avLst>
              <a:gd name="adj" fmla="val 9136"/>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7">
            <a:extLst>
              <a:ext uri="{FF2B5EF4-FFF2-40B4-BE49-F238E27FC236}">
                <a16:creationId xmlns:a16="http://schemas.microsoft.com/office/drawing/2014/main" id="{43F8FC7C-8CC5-1CB7-4894-F5751DAE2494}"/>
              </a:ext>
            </a:extLst>
          </p:cNvPr>
          <p:cNvSpPr txBox="1">
            <a:spLocks/>
          </p:cNvSpPr>
          <p:nvPr/>
        </p:nvSpPr>
        <p:spPr>
          <a:xfrm>
            <a:off x="554628" y="2319528"/>
            <a:ext cx="8142916" cy="24588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SG" sz="1200" b="0" dirty="0">
                <a:solidFill>
                  <a:srgbClr val="000000"/>
                </a:solidFill>
              </a:rPr>
              <a:t>The Breusch-Godfrey test, often abbreviated as BG test, is a diagnostic tool used to detect the presence of autocorrelation in the residuals of a regression model. If present, autocorrelation can invalidate the results of our regression model, as it violates the assumption that the residuals are not autocorrelated.</a:t>
            </a:r>
          </a:p>
          <a:p>
            <a:endParaRPr lang="en-SG" sz="1200" b="0" dirty="0">
              <a:solidFill>
                <a:srgbClr val="000000"/>
              </a:solidFill>
            </a:endParaRPr>
          </a:p>
          <a:p>
            <a:r>
              <a:rPr lang="en-SG" sz="1200" b="0" dirty="0">
                <a:solidFill>
                  <a:srgbClr val="000000"/>
                </a:solidFill>
              </a:rPr>
              <a:t>We first estimate our regression model and obtain the residuals. Next, we regress these residuals on the original independent variable and the lagged values of the residuals.</a:t>
            </a:r>
            <a:r>
              <a:rPr lang="en-SG" sz="1200" b="0" dirty="0">
                <a:solidFill>
                  <a:srgbClr val="000000"/>
                </a:solidFill>
                <a:ea typeface="Calibri"/>
              </a:rPr>
              <a:t> </a:t>
            </a:r>
            <a:r>
              <a:rPr lang="en-SG" sz="1200" b="0" dirty="0">
                <a:solidFill>
                  <a:srgbClr val="000000"/>
                </a:solidFill>
              </a:rPr>
              <a:t>The test statistic is then computed, which follows a chi-squared distribution. We compare the test statistic to the critical value from the chi-squared distribution to determine the presence of autocorrelation. The null hypothesis, Ho, states that there is no autocorrelation up to the p-</a:t>
            </a:r>
            <a:r>
              <a:rPr lang="en-SG" sz="1200" b="0" dirty="0" err="1">
                <a:solidFill>
                  <a:srgbClr val="000000"/>
                </a:solidFill>
              </a:rPr>
              <a:t>th</a:t>
            </a:r>
            <a:r>
              <a:rPr lang="en-SG" sz="1200" b="0" dirty="0">
                <a:solidFill>
                  <a:srgbClr val="000000"/>
                </a:solidFill>
              </a:rPr>
              <a:t> order. If the p-value is below a 0.05 significance level, we reject the null hypothesis, indicating the presence of autocorrelation.</a:t>
            </a:r>
          </a:p>
          <a:p>
            <a:endParaRPr lang="en-SG" sz="1200" b="0" dirty="0">
              <a:solidFill>
                <a:srgbClr val="000000"/>
              </a:solidFill>
              <a:ea typeface="Calibri"/>
              <a:cs typeface="Calibri"/>
            </a:endParaRPr>
          </a:p>
          <a:p>
            <a:r>
              <a:rPr lang="en-SG" sz="1200" b="0" dirty="0">
                <a:solidFill>
                  <a:srgbClr val="000000"/>
                </a:solidFill>
              </a:rPr>
              <a:t>we've applied the BG test for each of four models: CAPM, FF3, CH4 and FF5. The dotted red line represents the significance level at 0.05. Looking at the p-values, any value below this line suggests the presence of autocorrelation in the residuals of that model.</a:t>
            </a:r>
            <a:endParaRPr lang="en-SG" sz="1200" b="0" dirty="0">
              <a:solidFill>
                <a:srgbClr val="000000"/>
              </a:solidFill>
              <a:ea typeface="Calibri"/>
              <a:cs typeface="Calibri"/>
            </a:endParaRPr>
          </a:p>
          <a:p>
            <a:endParaRPr lang="en-SG" sz="1200" b="0" dirty="0">
              <a:solidFill>
                <a:srgbClr val="000000"/>
              </a:solidFill>
              <a:ea typeface="Calibri"/>
              <a:cs typeface="Calibri"/>
            </a:endParaRPr>
          </a:p>
          <a:p>
            <a:r>
              <a:rPr lang="en-SG" sz="1200" b="0" dirty="0">
                <a:solidFill>
                  <a:srgbClr val="000000"/>
                </a:solidFill>
              </a:rPr>
              <a:t>From our BG test results, it show that </a:t>
            </a:r>
            <a:r>
              <a:rPr lang="en-SG" sz="1200" b="0" dirty="0">
                <a:solidFill>
                  <a:srgbClr val="000000"/>
                </a:solidFill>
                <a:ea typeface="Calibri"/>
              </a:rPr>
              <a:t>a</a:t>
            </a:r>
            <a:r>
              <a:rPr lang="en-SG" sz="1200" b="0" dirty="0">
                <a:solidFill>
                  <a:srgbClr val="000000"/>
                </a:solidFill>
                <a:ea typeface="Calibri"/>
                <a:cs typeface="Calibri"/>
              </a:rPr>
              <a:t>ll  model consistently shows p-values above the 0.05 significance line, indicating no significant autocorrelation in its residuals across all the time frames considered. </a:t>
            </a:r>
            <a:r>
              <a:rPr lang="en-SG" sz="1200" b="0" dirty="0">
                <a:solidFill>
                  <a:srgbClr val="000000"/>
                </a:solidFill>
              </a:rPr>
              <a:t>However, the absence of autocorrelation is just one aspect of model reliability. Other factors should also be considered when determining the overall best model.</a:t>
            </a:r>
            <a:endParaRPr lang="en-SG" sz="1200" b="0" dirty="0">
              <a:solidFill>
                <a:srgbClr val="000000"/>
              </a:solidFill>
              <a:ea typeface="Calibri"/>
              <a:cs typeface="Calibri"/>
            </a:endParaRPr>
          </a:p>
          <a:p>
            <a:endParaRPr lang="en-SG" sz="1200" b="0" dirty="0">
              <a:solidFill>
                <a:srgbClr val="000000"/>
              </a:solidFill>
              <a:ea typeface="Calibri"/>
              <a:cs typeface="Calibri"/>
            </a:endParaRPr>
          </a:p>
          <a:p>
            <a:endParaRPr lang="en-SG" sz="1200" b="0" dirty="0">
              <a:solidFill>
                <a:srgbClr val="000000"/>
              </a:solidFill>
            </a:endParaRPr>
          </a:p>
          <a:p>
            <a:endParaRPr lang="en-SG" sz="1200" b="0" dirty="0">
              <a:solidFill>
                <a:srgbClr val="000000"/>
              </a:solidFill>
              <a:ea typeface="Calibri"/>
              <a:cs typeface="Calibri"/>
            </a:endParaRPr>
          </a:p>
          <a:p>
            <a:endParaRPr lang="en-SG" sz="1200" b="0" dirty="0">
              <a:solidFill>
                <a:srgbClr val="000000"/>
              </a:solidFill>
              <a:ea typeface="Calibri"/>
              <a:cs typeface="Calibri"/>
            </a:endParaRPr>
          </a:p>
          <a:p>
            <a:r>
              <a:rPr lang="en-SG" sz="1200" b="0" dirty="0">
                <a:solidFill>
                  <a:srgbClr val="000000"/>
                </a:solidFill>
              </a:rPr>
              <a:t> </a:t>
            </a:r>
            <a:endParaRPr lang="en-SG" sz="1200" b="0" dirty="0">
              <a:solidFill>
                <a:srgbClr val="000000"/>
              </a:solidFill>
              <a:ea typeface="Calibri"/>
              <a:cs typeface="Calibri"/>
            </a:endParaRPr>
          </a:p>
          <a:p>
            <a:endParaRPr lang="en-US" sz="1200" b="0" dirty="0">
              <a:solidFill>
                <a:srgbClr val="000000"/>
              </a:solidFill>
              <a:ea typeface="Calibri"/>
              <a:cs typeface="Calibri"/>
            </a:endParaRPr>
          </a:p>
        </p:txBody>
      </p:sp>
    </p:spTree>
    <p:extLst>
      <p:ext uri="{BB962C8B-B14F-4D97-AF65-F5344CB8AC3E}">
        <p14:creationId xmlns:p14="http://schemas.microsoft.com/office/powerpoint/2010/main" val="203955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87625" y="1363832"/>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solidFill>
                  <a:srgbClr val="000000"/>
                </a:solidFill>
                <a:latin typeface="+mj-lt"/>
                <a:cs typeface="Arial" panose="020B0604020202020204" pitchFamily="34" charset="0"/>
              </a:rPr>
              <a:t>3.5) Performance measurement –</a:t>
            </a:r>
            <a:r>
              <a:rPr lang="en-US" sz="1600" b="0">
                <a:solidFill>
                  <a:srgbClr val="000000"/>
                </a:solidFill>
                <a:latin typeface="+mj-lt"/>
                <a:cs typeface="Arial" panose="020B0604020202020204" pitchFamily="34" charset="0"/>
              </a:rPr>
              <a:t> F-Statistic</a:t>
            </a:r>
            <a:endParaRPr lang="en-US" sz="1600">
              <a:solidFill>
                <a:srgbClr val="000000"/>
              </a:solidFill>
              <a:latin typeface="+mj-lt"/>
              <a:cs typeface="Arial" panose="020B0604020202020204" pitchFamily="34" charset="0"/>
            </a:endParaRP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p:pic>
        <p:nvPicPr>
          <p:cNvPr id="19" name="Picture 18">
            <a:extLst>
              <a:ext uri="{FF2B5EF4-FFF2-40B4-BE49-F238E27FC236}">
                <a16:creationId xmlns:a16="http://schemas.microsoft.com/office/drawing/2014/main" id="{F95DFB5E-EA07-9AFF-1D96-74734FE8B852}"/>
              </a:ext>
            </a:extLst>
          </p:cNvPr>
          <p:cNvPicPr>
            <a:picLocks noChangeAspect="1"/>
          </p:cNvPicPr>
          <p:nvPr/>
        </p:nvPicPr>
        <p:blipFill>
          <a:blip r:embed="rId3"/>
          <a:stretch>
            <a:fillRect/>
          </a:stretch>
        </p:blipFill>
        <p:spPr>
          <a:xfrm>
            <a:off x="297659" y="1669249"/>
            <a:ext cx="6294120" cy="3860890"/>
          </a:xfrm>
          <a:prstGeom prst="rect">
            <a:avLst/>
          </a:prstGeom>
          <a:ln>
            <a:noFill/>
          </a:ln>
        </p:spPr>
      </p:pic>
      <p:graphicFrame>
        <p:nvGraphicFramePr>
          <p:cNvPr id="20" name="Table 19">
            <a:extLst>
              <a:ext uri="{FF2B5EF4-FFF2-40B4-BE49-F238E27FC236}">
                <a16:creationId xmlns:a16="http://schemas.microsoft.com/office/drawing/2014/main" id="{0E0D2D60-DBD2-70D3-DADF-E81EF79A2D13}"/>
              </a:ext>
            </a:extLst>
          </p:cNvPr>
          <p:cNvGraphicFramePr>
            <a:graphicFrameLocks noGrp="1"/>
          </p:cNvGraphicFramePr>
          <p:nvPr>
            <p:extLst>
              <p:ext uri="{D42A27DB-BD31-4B8C-83A1-F6EECF244321}">
                <p14:modId xmlns:p14="http://schemas.microsoft.com/office/powerpoint/2010/main" val="2579340848"/>
              </p:ext>
            </p:extLst>
          </p:nvPr>
        </p:nvGraphicFramePr>
        <p:xfrm>
          <a:off x="6741940" y="1669248"/>
          <a:ext cx="2302240" cy="1541106"/>
        </p:xfrm>
        <a:graphic>
          <a:graphicData uri="http://schemas.openxmlformats.org/drawingml/2006/table">
            <a:tbl>
              <a:tblPr firstRow="1" bandRow="1">
                <a:tableStyleId>{5C22544A-7EE6-4342-B048-85BDC9FD1C3A}</a:tableStyleId>
              </a:tblPr>
              <a:tblGrid>
                <a:gridCol w="859536">
                  <a:extLst>
                    <a:ext uri="{9D8B030D-6E8A-4147-A177-3AD203B41FA5}">
                      <a16:colId xmlns:a16="http://schemas.microsoft.com/office/drawing/2014/main" val="2453461938"/>
                    </a:ext>
                  </a:extLst>
                </a:gridCol>
                <a:gridCol w="1442704">
                  <a:extLst>
                    <a:ext uri="{9D8B030D-6E8A-4147-A177-3AD203B41FA5}">
                      <a16:colId xmlns:a16="http://schemas.microsoft.com/office/drawing/2014/main" val="1136803497"/>
                    </a:ext>
                  </a:extLst>
                </a:gridCol>
              </a:tblGrid>
              <a:tr h="388152">
                <a:tc>
                  <a:txBody>
                    <a:bodyPr/>
                    <a:lstStyle/>
                    <a:p>
                      <a:pPr algn="ctr"/>
                      <a:r>
                        <a:rPr lang="en-US" sz="1200">
                          <a:solidFill>
                            <a:srgbClr val="000000"/>
                          </a:solidFill>
                        </a:rPr>
                        <a:t>Model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Average p-</a:t>
                      </a:r>
                      <a:r>
                        <a:rPr lang="en-US" sz="1200" err="1">
                          <a:solidFill>
                            <a:srgbClr val="000000"/>
                          </a:solidFill>
                        </a:rPr>
                        <a:t>val</a:t>
                      </a: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48314"/>
                  </a:ext>
                </a:extLst>
              </a:tr>
              <a:tr h="291556">
                <a:tc>
                  <a:txBody>
                    <a:bodyPr/>
                    <a:lstStyle/>
                    <a:p>
                      <a:pPr algn="ctr"/>
                      <a:r>
                        <a:rPr lang="en-US" sz="1200">
                          <a:solidFill>
                            <a:srgbClr val="000000"/>
                          </a:solidFill>
                        </a:rPr>
                        <a:t>CAPM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4.32e-09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1476174"/>
                  </a:ext>
                </a:extLst>
              </a:tr>
              <a:tr h="291556">
                <a:tc>
                  <a:txBody>
                    <a:bodyPr/>
                    <a:lstStyle/>
                    <a:p>
                      <a:pPr algn="ctr"/>
                      <a:r>
                        <a:rPr lang="en-US" sz="1200">
                          <a:solidFill>
                            <a:srgbClr val="000000"/>
                          </a:solidFill>
                        </a:rPr>
                        <a:t>FF3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8.43e-18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2138990"/>
                  </a:ext>
                </a:extLst>
              </a:tr>
              <a:tr h="295522">
                <a:tc>
                  <a:txBody>
                    <a:bodyPr/>
                    <a:lstStyle/>
                    <a:p>
                      <a:pPr algn="ctr"/>
                      <a:r>
                        <a:rPr lang="en-US" sz="1200">
                          <a:solidFill>
                            <a:srgbClr val="000000"/>
                          </a:solidFill>
                        </a:rPr>
                        <a:t>CH4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6.93e-19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4075107"/>
                  </a:ext>
                </a:extLst>
              </a:tr>
              <a:tr h="265300">
                <a:tc>
                  <a:txBody>
                    <a:bodyPr/>
                    <a:lstStyle/>
                    <a:p>
                      <a:pPr algn="ctr"/>
                      <a:r>
                        <a:rPr lang="en-US" sz="1200">
                          <a:solidFill>
                            <a:srgbClr val="000000"/>
                          </a:solidFill>
                        </a:rPr>
                        <a:t>FF5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2.33e-17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331509"/>
                  </a:ext>
                </a:extLst>
              </a:tr>
            </a:tbl>
          </a:graphicData>
        </a:graphic>
      </p:graphicFrame>
      <p:sp>
        <p:nvSpPr>
          <p:cNvPr id="3" name="Rectangle: Rounded Corners 2">
            <a:extLst>
              <a:ext uri="{FF2B5EF4-FFF2-40B4-BE49-F238E27FC236}">
                <a16:creationId xmlns:a16="http://schemas.microsoft.com/office/drawing/2014/main" id="{A48C2EC7-25C3-010B-95CD-062ECEAEB887}"/>
              </a:ext>
            </a:extLst>
          </p:cNvPr>
          <p:cNvSpPr/>
          <p:nvPr/>
        </p:nvSpPr>
        <p:spPr>
          <a:xfrm>
            <a:off x="6760110" y="3327647"/>
            <a:ext cx="2284070" cy="2202492"/>
          </a:xfrm>
          <a:prstGeom prst="roundRect">
            <a:avLst>
              <a:gd name="adj" fmla="val 7109"/>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7">
            <a:extLst>
              <a:ext uri="{FF2B5EF4-FFF2-40B4-BE49-F238E27FC236}">
                <a16:creationId xmlns:a16="http://schemas.microsoft.com/office/drawing/2014/main" id="{FE1D73B9-674F-F289-CE87-01113F769BF3}"/>
              </a:ext>
            </a:extLst>
          </p:cNvPr>
          <p:cNvSpPr txBox="1">
            <a:spLocks/>
          </p:cNvSpPr>
          <p:nvPr/>
        </p:nvSpPr>
        <p:spPr>
          <a:xfrm>
            <a:off x="6878073" y="3462520"/>
            <a:ext cx="2176155" cy="2037475"/>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SG" sz="1200" b="0" dirty="0">
                <a:solidFill>
                  <a:srgbClr val="000000"/>
                </a:solidFill>
              </a:rPr>
              <a:t>- F-statistic is used to measure the performance of the models.</a:t>
            </a:r>
            <a:r>
              <a:rPr lang="en-SG" sz="1200" b="0" dirty="0">
                <a:solidFill>
                  <a:srgbClr val="000000"/>
                </a:solidFill>
                <a:ea typeface="Calibri"/>
              </a:rPr>
              <a:t> If the p-value is lower that 0.05, it means that the overall of our regression model is significant</a:t>
            </a:r>
          </a:p>
          <a:p>
            <a:endParaRPr lang="en-SG" sz="1200" b="0" dirty="0">
              <a:solidFill>
                <a:srgbClr val="000000"/>
              </a:solidFill>
              <a:ea typeface="Calibri"/>
            </a:endParaRPr>
          </a:p>
          <a:p>
            <a:r>
              <a:rPr lang="en-SG" sz="1200" b="0" dirty="0">
                <a:solidFill>
                  <a:srgbClr val="000000"/>
                </a:solidFill>
                <a:ea typeface="Calibri"/>
              </a:rPr>
              <a:t>- </a:t>
            </a:r>
            <a:r>
              <a:rPr lang="en-US" sz="1200" b="0" dirty="0">
                <a:solidFill>
                  <a:srgbClr val="000000"/>
                </a:solidFill>
                <a:ea typeface="Calibri"/>
              </a:rPr>
              <a:t>Based on these results, all the models are statistically significant since their p-values are very close to zero. </a:t>
            </a:r>
          </a:p>
          <a:p>
            <a:endParaRPr lang="en-SG" sz="1200" b="0" dirty="0">
              <a:solidFill>
                <a:srgbClr val="000000"/>
              </a:solidFill>
            </a:endParaRPr>
          </a:p>
        </p:txBody>
      </p:sp>
    </p:spTree>
    <p:extLst>
      <p:ext uri="{BB962C8B-B14F-4D97-AF65-F5344CB8AC3E}">
        <p14:creationId xmlns:p14="http://schemas.microsoft.com/office/powerpoint/2010/main" val="50597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mc:AlternateContent xmlns:mc="http://schemas.openxmlformats.org/markup-compatibility/2006" xmlns:a14="http://schemas.microsoft.com/office/drawing/2010/main">
        <mc:Choice Requires="a14">
          <p:sp>
            <p:nvSpPr>
              <p:cNvPr id="10" name="Title 17">
                <a:extLst>
                  <a:ext uri="{FF2B5EF4-FFF2-40B4-BE49-F238E27FC236}">
                    <a16:creationId xmlns:a16="http://schemas.microsoft.com/office/drawing/2014/main" id="{C33FDD2D-CF13-0268-BAD6-521161E0F1BA}"/>
                  </a:ext>
                </a:extLst>
              </p:cNvPr>
              <p:cNvSpPr txBox="1">
                <a:spLocks/>
              </p:cNvSpPr>
              <p:nvPr/>
            </p:nvSpPr>
            <p:spPr>
              <a:xfrm>
                <a:off x="387625" y="1363832"/>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solidFill>
                      <a:srgbClr val="000000"/>
                    </a:solidFill>
                    <a:latin typeface="+mj-lt"/>
                    <a:cs typeface="Arial" panose="020B0604020202020204" pitchFamily="34" charset="0"/>
                  </a:rPr>
                  <a:t>3.6) Performance measurement –</a:t>
                </a:r>
                <a:r>
                  <a:rPr lang="en-US" sz="1600" b="0">
                    <a:solidFill>
                      <a:srgbClr val="000000"/>
                    </a:solidFill>
                    <a:latin typeface="+mj-lt"/>
                    <a:cs typeface="Arial" panose="020B0604020202020204" pitchFamily="34" charset="0"/>
                  </a:rPr>
                  <a:t> Adjusted </a:t>
                </a:r>
                <a14:m>
                  <m:oMath xmlns:m="http://schemas.openxmlformats.org/officeDocument/2006/math">
                    <m:sSup>
                      <m:sSupPr>
                        <m:ctrlPr>
                          <a:rPr lang="en-US" sz="1600" b="0" i="1" smtClean="0">
                            <a:solidFill>
                              <a:srgbClr val="000000"/>
                            </a:solidFill>
                            <a:latin typeface="Cambria Math" panose="02040503050406030204" pitchFamily="18" charset="0"/>
                            <a:cs typeface="Arial" panose="020B0604020202020204" pitchFamily="34" charset="0"/>
                          </a:rPr>
                        </m:ctrlPr>
                      </m:sSupPr>
                      <m:e>
                        <m:r>
                          <a:rPr lang="en-US" sz="1600" b="0" i="1" smtClean="0">
                            <a:solidFill>
                              <a:srgbClr val="000000"/>
                            </a:solidFill>
                            <a:latin typeface="Cambria Math" panose="02040503050406030204" pitchFamily="18" charset="0"/>
                            <a:cs typeface="Arial" panose="020B0604020202020204" pitchFamily="34" charset="0"/>
                          </a:rPr>
                          <m:t>𝑅</m:t>
                        </m:r>
                      </m:e>
                      <m:sup>
                        <m:r>
                          <a:rPr lang="en-US" sz="1600" b="0" i="1" smtClean="0">
                            <a:solidFill>
                              <a:srgbClr val="000000"/>
                            </a:solidFill>
                            <a:latin typeface="Cambria Math" panose="02040503050406030204" pitchFamily="18" charset="0"/>
                            <a:cs typeface="Arial" panose="020B0604020202020204" pitchFamily="34" charset="0"/>
                          </a:rPr>
                          <m:t>2</m:t>
                        </m:r>
                      </m:sup>
                    </m:sSup>
                  </m:oMath>
                </a14:m>
                <a:endParaRPr lang="en-US" sz="1600">
                  <a:solidFill>
                    <a:srgbClr val="000000"/>
                  </a:solidFill>
                  <a:latin typeface="+mj-lt"/>
                  <a:cs typeface="Arial" panose="020B0604020202020204" pitchFamily="34" charset="0"/>
                </a:endParaRPr>
              </a:p>
            </p:txBody>
          </p:sp>
        </mc:Choice>
        <mc:Fallback xmlns="">
          <p:sp>
            <p:nvSpPr>
              <p:cNvPr id="10" name="Title 17">
                <a:extLst>
                  <a:ext uri="{FF2B5EF4-FFF2-40B4-BE49-F238E27FC236}">
                    <a16:creationId xmlns:a16="http://schemas.microsoft.com/office/drawing/2014/main" id="{C33FDD2D-CF13-0268-BAD6-521161E0F1BA}"/>
                  </a:ext>
                </a:extLst>
              </p:cNvPr>
              <p:cNvSpPr txBox="1">
                <a:spLocks noRot="1" noChangeAspect="1" noMove="1" noResize="1" noEditPoints="1" noAdjustHandles="1" noChangeArrowheads="1" noChangeShapeType="1" noTextEdit="1"/>
              </p:cNvSpPr>
              <p:nvPr/>
            </p:nvSpPr>
            <p:spPr>
              <a:xfrm>
                <a:off x="387625" y="1363832"/>
                <a:ext cx="8043838" cy="455347"/>
              </a:xfrm>
              <a:prstGeom prst="rect">
                <a:avLst/>
              </a:prstGeom>
              <a:blipFill>
                <a:blip r:embed="rId3"/>
                <a:stretch>
                  <a:fillRect l="-1592" t="-14865"/>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p:pic>
        <p:nvPicPr>
          <p:cNvPr id="12" name="Picture 11">
            <a:extLst>
              <a:ext uri="{FF2B5EF4-FFF2-40B4-BE49-F238E27FC236}">
                <a16:creationId xmlns:a16="http://schemas.microsoft.com/office/drawing/2014/main" id="{FE6CD6C9-722B-D627-12B1-44B6E2C165BD}"/>
              </a:ext>
            </a:extLst>
          </p:cNvPr>
          <p:cNvPicPr>
            <a:picLocks noChangeAspect="1"/>
          </p:cNvPicPr>
          <p:nvPr/>
        </p:nvPicPr>
        <p:blipFill>
          <a:blip r:embed="rId4"/>
          <a:stretch>
            <a:fillRect/>
          </a:stretch>
        </p:blipFill>
        <p:spPr>
          <a:xfrm>
            <a:off x="384835" y="1752919"/>
            <a:ext cx="6011474" cy="3781922"/>
          </a:xfrm>
          <a:prstGeom prst="rect">
            <a:avLst/>
          </a:prstGeom>
          <a:ln>
            <a:noFill/>
          </a:ln>
        </p:spPr>
      </p:pic>
      <p:graphicFrame>
        <p:nvGraphicFramePr>
          <p:cNvPr id="13" name="Table 12">
            <a:extLst>
              <a:ext uri="{FF2B5EF4-FFF2-40B4-BE49-F238E27FC236}">
                <a16:creationId xmlns:a16="http://schemas.microsoft.com/office/drawing/2014/main" id="{CDDC1A1B-E38C-693C-B4D4-0796C76640EA}"/>
              </a:ext>
            </a:extLst>
          </p:cNvPr>
          <p:cNvGraphicFramePr>
            <a:graphicFrameLocks noGrp="1"/>
          </p:cNvGraphicFramePr>
          <p:nvPr>
            <p:extLst>
              <p:ext uri="{D42A27DB-BD31-4B8C-83A1-F6EECF244321}">
                <p14:modId xmlns:p14="http://schemas.microsoft.com/office/powerpoint/2010/main" val="2224609050"/>
              </p:ext>
            </p:extLst>
          </p:nvPr>
        </p:nvGraphicFramePr>
        <p:xfrm>
          <a:off x="6596020" y="1764291"/>
          <a:ext cx="2302240" cy="1371600"/>
        </p:xfrm>
        <a:graphic>
          <a:graphicData uri="http://schemas.openxmlformats.org/drawingml/2006/table">
            <a:tbl>
              <a:tblPr firstRow="1" bandRow="1">
                <a:tableStyleId>{5C22544A-7EE6-4342-B048-85BDC9FD1C3A}</a:tableStyleId>
              </a:tblPr>
              <a:tblGrid>
                <a:gridCol w="859536">
                  <a:extLst>
                    <a:ext uri="{9D8B030D-6E8A-4147-A177-3AD203B41FA5}">
                      <a16:colId xmlns:a16="http://schemas.microsoft.com/office/drawing/2014/main" val="2453461938"/>
                    </a:ext>
                  </a:extLst>
                </a:gridCol>
                <a:gridCol w="1442704">
                  <a:extLst>
                    <a:ext uri="{9D8B030D-6E8A-4147-A177-3AD203B41FA5}">
                      <a16:colId xmlns:a16="http://schemas.microsoft.com/office/drawing/2014/main" val="1136803497"/>
                    </a:ext>
                  </a:extLst>
                </a:gridCol>
              </a:tblGrid>
              <a:tr h="265766">
                <a:tc>
                  <a:txBody>
                    <a:bodyPr/>
                    <a:lstStyle/>
                    <a:p>
                      <a:pPr algn="ctr"/>
                      <a:r>
                        <a:rPr lang="en-US" sz="1200">
                          <a:solidFill>
                            <a:srgbClr val="000000"/>
                          </a:solidFill>
                        </a:rPr>
                        <a:t>Model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Average Adj. R2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48314"/>
                  </a:ext>
                </a:extLst>
              </a:tr>
              <a:tr h="257169">
                <a:tc>
                  <a:txBody>
                    <a:bodyPr/>
                    <a:lstStyle/>
                    <a:p>
                      <a:pPr algn="ctr"/>
                      <a:r>
                        <a:rPr lang="en-US" sz="1200">
                          <a:solidFill>
                            <a:srgbClr val="000000"/>
                          </a:solidFill>
                        </a:rPr>
                        <a:t>CAPM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0.705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1476174"/>
                  </a:ext>
                </a:extLst>
              </a:tr>
              <a:tr h="260100">
                <a:tc>
                  <a:txBody>
                    <a:bodyPr/>
                    <a:lstStyle/>
                    <a:p>
                      <a:pPr algn="ctr"/>
                      <a:r>
                        <a:rPr lang="en-US" sz="1200">
                          <a:solidFill>
                            <a:srgbClr val="000000"/>
                          </a:solidFill>
                        </a:rPr>
                        <a:t>FF3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0.829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2138990"/>
                  </a:ext>
                </a:extLst>
              </a:tr>
              <a:tr h="265723">
                <a:tc>
                  <a:txBody>
                    <a:bodyPr/>
                    <a:lstStyle/>
                    <a:p>
                      <a:pPr algn="ctr"/>
                      <a:r>
                        <a:rPr lang="en-US" sz="1200">
                          <a:solidFill>
                            <a:srgbClr val="000000"/>
                          </a:solidFill>
                        </a:rPr>
                        <a:t>CH4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0.840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4075107"/>
                  </a:ext>
                </a:extLst>
              </a:tr>
              <a:tr h="247331">
                <a:tc>
                  <a:txBody>
                    <a:bodyPr/>
                    <a:lstStyle/>
                    <a:p>
                      <a:pPr algn="ctr"/>
                      <a:r>
                        <a:rPr lang="en-US" sz="1200">
                          <a:solidFill>
                            <a:srgbClr val="000000"/>
                          </a:solidFill>
                        </a:rPr>
                        <a:t>FF5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b="0" dirty="0">
                          <a:solidFill>
                            <a:srgbClr val="000000"/>
                          </a:solidFill>
                        </a:rPr>
                        <a:t>0.859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331509"/>
                  </a:ext>
                </a:extLst>
              </a:tr>
            </a:tbl>
          </a:graphicData>
        </a:graphic>
      </p:graphicFrame>
      <p:sp>
        <p:nvSpPr>
          <p:cNvPr id="3" name="Rectangle: Rounded Corners 2">
            <a:extLst>
              <a:ext uri="{FF2B5EF4-FFF2-40B4-BE49-F238E27FC236}">
                <a16:creationId xmlns:a16="http://schemas.microsoft.com/office/drawing/2014/main" id="{BB91C1CF-D193-865F-6573-4ED2E6FCC000}"/>
              </a:ext>
            </a:extLst>
          </p:cNvPr>
          <p:cNvSpPr/>
          <p:nvPr/>
        </p:nvSpPr>
        <p:spPr>
          <a:xfrm>
            <a:off x="6583468" y="3249921"/>
            <a:ext cx="2314792" cy="2284919"/>
          </a:xfrm>
          <a:prstGeom prst="roundRect">
            <a:avLst>
              <a:gd name="adj" fmla="val 7109"/>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7">
            <a:extLst>
              <a:ext uri="{FF2B5EF4-FFF2-40B4-BE49-F238E27FC236}">
                <a16:creationId xmlns:a16="http://schemas.microsoft.com/office/drawing/2014/main" id="{EF1D3F8E-8A79-ADDC-73D7-2016C48FA3DB}"/>
              </a:ext>
            </a:extLst>
          </p:cNvPr>
          <p:cNvSpPr txBox="1">
            <a:spLocks/>
          </p:cNvSpPr>
          <p:nvPr/>
        </p:nvSpPr>
        <p:spPr>
          <a:xfrm>
            <a:off x="6741940" y="3315496"/>
            <a:ext cx="2176155" cy="2037475"/>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SG" sz="1200" b="0" dirty="0">
                <a:solidFill>
                  <a:srgbClr val="000000"/>
                </a:solidFill>
              </a:rPr>
              <a:t>- We used adjusted R2 to measure the performance of our models. It </a:t>
            </a:r>
            <a:r>
              <a:rPr lang="en-US" sz="1200" b="0" dirty="0">
                <a:solidFill>
                  <a:srgbClr val="000000"/>
                </a:solidFill>
              </a:rPr>
              <a:t>refers to how much of total variation is  explained, with a penalizing factor for more parameters.</a:t>
            </a:r>
          </a:p>
          <a:p>
            <a:r>
              <a:rPr lang="en-SG" sz="1200" b="0" dirty="0">
                <a:solidFill>
                  <a:srgbClr val="000000"/>
                </a:solidFill>
              </a:rPr>
              <a:t>- Based on the result on the adjusted R2, </a:t>
            </a:r>
            <a:r>
              <a:rPr lang="en-US" sz="1200" b="0" dirty="0">
                <a:solidFill>
                  <a:srgbClr val="000000"/>
                </a:solidFill>
              </a:rPr>
              <a:t>FF5 seems to have the best explanatory power among all the models, followed closely by CH4, then FF3, and lastly, CAPM.</a:t>
            </a:r>
            <a:r>
              <a:rPr lang="en-SG" sz="1200" b="0" dirty="0">
                <a:solidFill>
                  <a:srgbClr val="000000"/>
                </a:solidFill>
              </a:rPr>
              <a:t> </a:t>
            </a:r>
            <a:endParaRPr lang="en-US" sz="1200" b="0" dirty="0">
              <a:solidFill>
                <a:srgbClr val="000000"/>
              </a:solidFill>
            </a:endParaRPr>
          </a:p>
        </p:txBody>
      </p:sp>
    </p:spTree>
    <p:extLst>
      <p:ext uri="{BB962C8B-B14F-4D97-AF65-F5344CB8AC3E}">
        <p14:creationId xmlns:p14="http://schemas.microsoft.com/office/powerpoint/2010/main" val="209043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87625" y="1363832"/>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3.7) Performance measurement –</a:t>
            </a:r>
            <a:r>
              <a:rPr lang="en-US" sz="1600" b="0" dirty="0">
                <a:solidFill>
                  <a:srgbClr val="000000"/>
                </a:solidFill>
                <a:latin typeface="+mj-lt"/>
                <a:cs typeface="Arial" panose="020B0604020202020204" pitchFamily="34" charset="0"/>
              </a:rPr>
              <a:t> Bayesian Information Criterion (BIC)</a:t>
            </a:r>
          </a:p>
          <a:p>
            <a:endParaRPr lang="en-US" sz="1600" dirty="0">
              <a:solidFill>
                <a:srgbClr val="000000"/>
              </a:solidFill>
              <a:latin typeface="+mj-lt"/>
              <a:cs typeface="Arial" panose="020B0604020202020204" pitchFamily="34" charset="0"/>
            </a:endParaRP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p:graphicFrame>
        <p:nvGraphicFramePr>
          <p:cNvPr id="13" name="Table 12">
            <a:extLst>
              <a:ext uri="{FF2B5EF4-FFF2-40B4-BE49-F238E27FC236}">
                <a16:creationId xmlns:a16="http://schemas.microsoft.com/office/drawing/2014/main" id="{CDDC1A1B-E38C-693C-B4D4-0796C76640EA}"/>
              </a:ext>
            </a:extLst>
          </p:cNvPr>
          <p:cNvGraphicFramePr>
            <a:graphicFrameLocks noGrp="1"/>
          </p:cNvGraphicFramePr>
          <p:nvPr>
            <p:extLst>
              <p:ext uri="{D42A27DB-BD31-4B8C-83A1-F6EECF244321}">
                <p14:modId xmlns:p14="http://schemas.microsoft.com/office/powerpoint/2010/main" val="4058797676"/>
              </p:ext>
            </p:extLst>
          </p:nvPr>
        </p:nvGraphicFramePr>
        <p:xfrm>
          <a:off x="6577600" y="1726712"/>
          <a:ext cx="2302240" cy="1376389"/>
        </p:xfrm>
        <a:graphic>
          <a:graphicData uri="http://schemas.openxmlformats.org/drawingml/2006/table">
            <a:tbl>
              <a:tblPr firstRow="1" bandRow="1">
                <a:tableStyleId>{5C22544A-7EE6-4342-B048-85BDC9FD1C3A}</a:tableStyleId>
              </a:tblPr>
              <a:tblGrid>
                <a:gridCol w="859536">
                  <a:extLst>
                    <a:ext uri="{9D8B030D-6E8A-4147-A177-3AD203B41FA5}">
                      <a16:colId xmlns:a16="http://schemas.microsoft.com/office/drawing/2014/main" val="2453461938"/>
                    </a:ext>
                  </a:extLst>
                </a:gridCol>
                <a:gridCol w="1442704">
                  <a:extLst>
                    <a:ext uri="{9D8B030D-6E8A-4147-A177-3AD203B41FA5}">
                      <a16:colId xmlns:a16="http://schemas.microsoft.com/office/drawing/2014/main" val="1136803497"/>
                    </a:ext>
                  </a:extLst>
                </a:gridCol>
              </a:tblGrid>
              <a:tr h="272335">
                <a:tc>
                  <a:txBody>
                    <a:bodyPr/>
                    <a:lstStyle/>
                    <a:p>
                      <a:pPr algn="ctr"/>
                      <a:r>
                        <a:rPr lang="en-US" sz="1200">
                          <a:solidFill>
                            <a:srgbClr val="000000"/>
                          </a:solidFill>
                        </a:rPr>
                        <a:t>Model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Average BIC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48314"/>
                  </a:ext>
                </a:extLst>
              </a:tr>
              <a:tr h="240162">
                <a:tc>
                  <a:txBody>
                    <a:bodyPr/>
                    <a:lstStyle/>
                    <a:p>
                      <a:pPr algn="ctr"/>
                      <a:r>
                        <a:rPr lang="en-US" sz="1200">
                          <a:solidFill>
                            <a:srgbClr val="000000"/>
                          </a:solidFill>
                        </a:rPr>
                        <a:t>CAPM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-238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1476174"/>
                  </a:ext>
                </a:extLst>
              </a:tr>
              <a:tr h="273737">
                <a:tc>
                  <a:txBody>
                    <a:bodyPr/>
                    <a:lstStyle/>
                    <a:p>
                      <a:pPr algn="ctr"/>
                      <a:r>
                        <a:rPr lang="en-US" sz="1200">
                          <a:solidFill>
                            <a:srgbClr val="000000"/>
                          </a:solidFill>
                        </a:rPr>
                        <a:t>FF3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-261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2138990"/>
                  </a:ext>
                </a:extLst>
              </a:tr>
              <a:tr h="279109">
                <a:tc>
                  <a:txBody>
                    <a:bodyPr/>
                    <a:lstStyle/>
                    <a:p>
                      <a:pPr algn="ctr"/>
                      <a:r>
                        <a:rPr lang="en-US" sz="1200">
                          <a:solidFill>
                            <a:srgbClr val="000000"/>
                          </a:solidFill>
                        </a:rPr>
                        <a:t>CH4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solidFill>
                            <a:srgbClr val="000000"/>
                          </a:solidFill>
                        </a:rPr>
                        <a:t>-261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4075107"/>
                  </a:ext>
                </a:extLst>
              </a:tr>
              <a:tr h="237507">
                <a:tc>
                  <a:txBody>
                    <a:bodyPr/>
                    <a:lstStyle/>
                    <a:p>
                      <a:pPr algn="ctr"/>
                      <a:r>
                        <a:rPr lang="en-US" sz="1200">
                          <a:solidFill>
                            <a:srgbClr val="000000"/>
                          </a:solidFill>
                        </a:rPr>
                        <a:t>FF5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-266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331509"/>
                  </a:ext>
                </a:extLst>
              </a:tr>
            </a:tbl>
          </a:graphicData>
        </a:graphic>
      </p:graphicFrame>
      <p:pic>
        <p:nvPicPr>
          <p:cNvPr id="3" name="Picture 2">
            <a:extLst>
              <a:ext uri="{FF2B5EF4-FFF2-40B4-BE49-F238E27FC236}">
                <a16:creationId xmlns:a16="http://schemas.microsoft.com/office/drawing/2014/main" id="{64EA13AC-A2C1-0BBA-6456-44A4AC19475F}"/>
              </a:ext>
            </a:extLst>
          </p:cNvPr>
          <p:cNvPicPr>
            <a:picLocks noChangeAspect="1"/>
          </p:cNvPicPr>
          <p:nvPr/>
        </p:nvPicPr>
        <p:blipFill>
          <a:blip r:embed="rId3"/>
          <a:stretch>
            <a:fillRect/>
          </a:stretch>
        </p:blipFill>
        <p:spPr>
          <a:xfrm>
            <a:off x="245739" y="1726712"/>
            <a:ext cx="6208069" cy="3664906"/>
          </a:xfrm>
          <a:prstGeom prst="rect">
            <a:avLst/>
          </a:prstGeom>
          <a:ln>
            <a:noFill/>
          </a:ln>
        </p:spPr>
      </p:pic>
      <p:sp>
        <p:nvSpPr>
          <p:cNvPr id="5" name="Rectangle: Rounded Corners 4">
            <a:extLst>
              <a:ext uri="{FF2B5EF4-FFF2-40B4-BE49-F238E27FC236}">
                <a16:creationId xmlns:a16="http://schemas.microsoft.com/office/drawing/2014/main" id="{0E4BBC0E-4C3D-E4A2-0C38-45D5FAA070FE}"/>
              </a:ext>
            </a:extLst>
          </p:cNvPr>
          <p:cNvSpPr/>
          <p:nvPr/>
        </p:nvSpPr>
        <p:spPr>
          <a:xfrm>
            <a:off x="6583468" y="3208708"/>
            <a:ext cx="2314792" cy="2284919"/>
          </a:xfrm>
          <a:prstGeom prst="roundRect">
            <a:avLst>
              <a:gd name="adj" fmla="val 7109"/>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7">
            <a:extLst>
              <a:ext uri="{FF2B5EF4-FFF2-40B4-BE49-F238E27FC236}">
                <a16:creationId xmlns:a16="http://schemas.microsoft.com/office/drawing/2014/main" id="{4C566F6A-310D-3D3D-8FA4-A0D1C040A81E}"/>
              </a:ext>
            </a:extLst>
          </p:cNvPr>
          <p:cNvSpPr txBox="1">
            <a:spLocks/>
          </p:cNvSpPr>
          <p:nvPr/>
        </p:nvSpPr>
        <p:spPr>
          <a:xfrm>
            <a:off x="6703685" y="3551753"/>
            <a:ext cx="2176155" cy="1538785"/>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dirty="0">
                <a:solidFill>
                  <a:srgbClr val="000000"/>
                </a:solidFill>
              </a:rPr>
              <a:t>- We also used BIC to measure the performance of models. a lower BIC value indicates a better model fit. </a:t>
            </a:r>
          </a:p>
          <a:p>
            <a:r>
              <a:rPr lang="en-US" sz="1200" b="0" dirty="0">
                <a:solidFill>
                  <a:srgbClr val="000000"/>
                </a:solidFill>
              </a:rPr>
              <a:t>- The result of BIC aligns in the same way as adjusted R2, that FF5 is the best fit model followed by CH4, FF3 and CAPM</a:t>
            </a:r>
          </a:p>
          <a:p>
            <a:endParaRPr lang="en-US" sz="1200" b="0" dirty="0">
              <a:solidFill>
                <a:srgbClr val="000000"/>
              </a:solidFill>
            </a:endParaRPr>
          </a:p>
          <a:p>
            <a:endParaRPr lang="en-US" sz="1200" b="0" dirty="0">
              <a:solidFill>
                <a:srgbClr val="000000"/>
              </a:solidFill>
            </a:endParaRPr>
          </a:p>
        </p:txBody>
      </p:sp>
    </p:spTree>
    <p:extLst>
      <p:ext uri="{BB962C8B-B14F-4D97-AF65-F5344CB8AC3E}">
        <p14:creationId xmlns:p14="http://schemas.microsoft.com/office/powerpoint/2010/main" val="130720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7">
            <a:extLst>
              <a:ext uri="{FF2B5EF4-FFF2-40B4-BE49-F238E27FC236}">
                <a16:creationId xmlns:a16="http://schemas.microsoft.com/office/drawing/2014/main" id="{7C3A4328-711A-8A12-78FE-7D36F58C820D}"/>
              </a:ext>
            </a:extLst>
          </p:cNvPr>
          <p:cNvSpPr txBox="1">
            <a:spLocks/>
          </p:cNvSpPr>
          <p:nvPr/>
        </p:nvSpPr>
        <p:spPr>
          <a:xfrm>
            <a:off x="381483" y="1435814"/>
            <a:ext cx="1578864"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u="sng">
                <a:solidFill>
                  <a:srgbClr val="000000"/>
                </a:solidFill>
                <a:latin typeface="+mj-lt"/>
                <a:cs typeface="Arial" panose="020B0604020202020204" pitchFamily="34" charset="0"/>
              </a:rPr>
              <a:t>Overview </a:t>
            </a:r>
            <a:r>
              <a:rPr lang="en-US">
                <a:solidFill>
                  <a:srgbClr val="000000"/>
                </a:solidFill>
                <a:latin typeface="+mj-lt"/>
                <a:cs typeface="Arial" panose="020B0604020202020204" pitchFamily="34" charset="0"/>
              </a:rPr>
              <a:t>:</a:t>
            </a:r>
          </a:p>
        </p:txBody>
      </p:sp>
      <p:sp>
        <p:nvSpPr>
          <p:cNvPr id="11" name="Rectangle: Rounded Corners 10">
            <a:extLst>
              <a:ext uri="{FF2B5EF4-FFF2-40B4-BE49-F238E27FC236}">
                <a16:creationId xmlns:a16="http://schemas.microsoft.com/office/drawing/2014/main" id="{0E498FA2-EEAD-FCE8-4CCD-EEAD72AD2120}"/>
              </a:ext>
            </a:extLst>
          </p:cNvPr>
          <p:cNvSpPr/>
          <p:nvPr/>
        </p:nvSpPr>
        <p:spPr>
          <a:xfrm>
            <a:off x="406358" y="1880114"/>
            <a:ext cx="1922583" cy="3470030"/>
          </a:xfrm>
          <a:prstGeom prst="roundRect">
            <a:avLst>
              <a:gd name="adj" fmla="val 960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D52E3C9-7FFA-E046-48AF-7AC9DEB4530C}"/>
              </a:ext>
            </a:extLst>
          </p:cNvPr>
          <p:cNvSpPr/>
          <p:nvPr/>
        </p:nvSpPr>
        <p:spPr>
          <a:xfrm>
            <a:off x="2559496" y="1880114"/>
            <a:ext cx="1922583" cy="3470030"/>
          </a:xfrm>
          <a:prstGeom prst="roundRect">
            <a:avLst>
              <a:gd name="adj" fmla="val 960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E940766-BB96-0DB3-AD9E-FBE05ED49D6C}"/>
              </a:ext>
            </a:extLst>
          </p:cNvPr>
          <p:cNvSpPr/>
          <p:nvPr/>
        </p:nvSpPr>
        <p:spPr>
          <a:xfrm>
            <a:off x="4712634" y="1880114"/>
            <a:ext cx="4060089" cy="3470030"/>
          </a:xfrm>
          <a:prstGeom prst="roundRect">
            <a:avLst>
              <a:gd name="adj" fmla="val 769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770260" y="1964028"/>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2400">
                <a:solidFill>
                  <a:srgbClr val="000000"/>
                </a:solidFill>
                <a:latin typeface="+mj-lt"/>
                <a:cs typeface="Arial" panose="020B0604020202020204" pitchFamily="34" charset="0"/>
              </a:rPr>
              <a:t>1.</a:t>
            </a:r>
          </a:p>
        </p:txBody>
      </p:sp>
      <p:sp>
        <p:nvSpPr>
          <p:cNvPr id="19" name="Title 17">
            <a:extLst>
              <a:ext uri="{FF2B5EF4-FFF2-40B4-BE49-F238E27FC236}">
                <a16:creationId xmlns:a16="http://schemas.microsoft.com/office/drawing/2014/main" id="{A9492F1B-6121-ADC6-53D4-2331CD0B86A1}"/>
              </a:ext>
            </a:extLst>
          </p:cNvPr>
          <p:cNvSpPr txBox="1">
            <a:spLocks/>
          </p:cNvSpPr>
          <p:nvPr/>
        </p:nvSpPr>
        <p:spPr>
          <a:xfrm>
            <a:off x="3001552" y="1964028"/>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2400">
                <a:solidFill>
                  <a:srgbClr val="000000"/>
                </a:solidFill>
                <a:latin typeface="+mj-lt"/>
                <a:cs typeface="Arial" panose="020B0604020202020204" pitchFamily="34" charset="0"/>
              </a:rPr>
              <a:t>2.</a:t>
            </a:r>
          </a:p>
        </p:txBody>
      </p:sp>
      <p:sp>
        <p:nvSpPr>
          <p:cNvPr id="21" name="Title 17">
            <a:extLst>
              <a:ext uri="{FF2B5EF4-FFF2-40B4-BE49-F238E27FC236}">
                <a16:creationId xmlns:a16="http://schemas.microsoft.com/office/drawing/2014/main" id="{17F07CDA-2AF0-61F9-FB61-7EE86CDB66EF}"/>
              </a:ext>
            </a:extLst>
          </p:cNvPr>
          <p:cNvSpPr txBox="1">
            <a:spLocks/>
          </p:cNvSpPr>
          <p:nvPr/>
        </p:nvSpPr>
        <p:spPr>
          <a:xfrm>
            <a:off x="6216205" y="1979339"/>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2400">
                <a:solidFill>
                  <a:srgbClr val="000000"/>
                </a:solidFill>
                <a:latin typeface="+mj-lt"/>
                <a:cs typeface="Arial" panose="020B0604020202020204" pitchFamily="34" charset="0"/>
              </a:rPr>
              <a:t>3.</a:t>
            </a:r>
          </a:p>
        </p:txBody>
      </p:sp>
      <p:cxnSp>
        <p:nvCxnSpPr>
          <p:cNvPr id="23" name="Straight Connector 22">
            <a:extLst>
              <a:ext uri="{FF2B5EF4-FFF2-40B4-BE49-F238E27FC236}">
                <a16:creationId xmlns:a16="http://schemas.microsoft.com/office/drawing/2014/main" id="{AB2609B4-E981-C360-990C-7F3483E594EB}"/>
              </a:ext>
            </a:extLst>
          </p:cNvPr>
          <p:cNvCxnSpPr/>
          <p:nvPr/>
        </p:nvCxnSpPr>
        <p:spPr>
          <a:xfrm>
            <a:off x="515767" y="2380298"/>
            <a:ext cx="1649046"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54465D-7F9F-BBFF-12D6-4D2D750F5D48}"/>
              </a:ext>
            </a:extLst>
          </p:cNvPr>
          <p:cNvCxnSpPr/>
          <p:nvPr/>
        </p:nvCxnSpPr>
        <p:spPr>
          <a:xfrm>
            <a:off x="2696264" y="2380298"/>
            <a:ext cx="1649046"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D7E714-5555-EC20-03EC-5E89B7905305}"/>
              </a:ext>
            </a:extLst>
          </p:cNvPr>
          <p:cNvCxnSpPr>
            <a:cxnSpLocks/>
          </p:cNvCxnSpPr>
          <p:nvPr/>
        </p:nvCxnSpPr>
        <p:spPr>
          <a:xfrm>
            <a:off x="4955236" y="2380298"/>
            <a:ext cx="3716717"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536125" y="2616643"/>
            <a:ext cx="1663045" cy="585123"/>
          </a:xfrm>
          <a:prstGeom prst="rect">
            <a:avLst/>
          </a:prstGeom>
        </p:spPr>
        <p:txBody>
          <a:bodyPr vert="horz" lIns="0" tIns="0" rIns="91440" bIns="45720" rtlCol="0" anchor="t">
            <a:normAutofit fontScale="975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Data </a:t>
            </a:r>
            <a:br>
              <a:rPr lang="en-US" sz="1800">
                <a:solidFill>
                  <a:srgbClr val="000000"/>
                </a:solidFill>
                <a:latin typeface="+mj-lt"/>
                <a:cs typeface="Arial" panose="020B0604020202020204" pitchFamily="34" charset="0"/>
              </a:rPr>
            </a:br>
            <a:r>
              <a:rPr lang="en-US" sz="1800">
                <a:solidFill>
                  <a:srgbClr val="000000"/>
                </a:solidFill>
                <a:latin typeface="+mj-lt"/>
                <a:cs typeface="Arial" panose="020B0604020202020204" pitchFamily="34" charset="0"/>
              </a:rPr>
              <a:t>Collection</a:t>
            </a:r>
          </a:p>
        </p:txBody>
      </p:sp>
      <p:sp>
        <p:nvSpPr>
          <p:cNvPr id="28" name="Title 17">
            <a:extLst>
              <a:ext uri="{FF2B5EF4-FFF2-40B4-BE49-F238E27FC236}">
                <a16:creationId xmlns:a16="http://schemas.microsoft.com/office/drawing/2014/main" id="{BD8CDB56-8D20-350C-9612-8766611F08C1}"/>
              </a:ext>
            </a:extLst>
          </p:cNvPr>
          <p:cNvSpPr txBox="1">
            <a:spLocks/>
          </p:cNvSpPr>
          <p:nvPr/>
        </p:nvSpPr>
        <p:spPr>
          <a:xfrm>
            <a:off x="2714669" y="2616644"/>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Portfolio</a:t>
            </a:r>
          </a:p>
          <a:p>
            <a:pPr algn="ctr"/>
            <a:r>
              <a:rPr lang="en-US" sz="1800">
                <a:solidFill>
                  <a:srgbClr val="000000"/>
                </a:solidFill>
                <a:latin typeface="+mj-lt"/>
                <a:cs typeface="Arial" panose="020B0604020202020204" pitchFamily="34" charset="0"/>
              </a:rPr>
              <a:t>Construction</a:t>
            </a:r>
          </a:p>
        </p:txBody>
      </p:sp>
      <p:sp>
        <p:nvSpPr>
          <p:cNvPr id="30" name="Title 17">
            <a:extLst>
              <a:ext uri="{FF2B5EF4-FFF2-40B4-BE49-F238E27FC236}">
                <a16:creationId xmlns:a16="http://schemas.microsoft.com/office/drawing/2014/main" id="{5E34E452-66F9-7C77-F13B-C64008B67BE9}"/>
              </a:ext>
            </a:extLst>
          </p:cNvPr>
          <p:cNvSpPr txBox="1">
            <a:spLocks/>
          </p:cNvSpPr>
          <p:nvPr/>
        </p:nvSpPr>
        <p:spPr>
          <a:xfrm>
            <a:off x="4512348" y="2525388"/>
            <a:ext cx="4515686" cy="81619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Model Validation</a:t>
            </a:r>
            <a:br>
              <a:rPr lang="en-US" sz="1800">
                <a:solidFill>
                  <a:srgbClr val="000000"/>
                </a:solidFill>
                <a:latin typeface="+mj-lt"/>
                <a:cs typeface="Arial" panose="020B0604020202020204" pitchFamily="34" charset="0"/>
              </a:rPr>
            </a:br>
            <a:r>
              <a:rPr lang="en-US" sz="1800">
                <a:solidFill>
                  <a:srgbClr val="000000"/>
                </a:solidFill>
                <a:latin typeface="+mj-lt"/>
                <a:cs typeface="Arial" panose="020B0604020202020204" pitchFamily="34" charset="0"/>
              </a:rPr>
              <a:t> and Performance Measure</a:t>
            </a:r>
          </a:p>
        </p:txBody>
      </p:sp>
      <p:sp>
        <p:nvSpPr>
          <p:cNvPr id="31" name="Title 17">
            <a:extLst>
              <a:ext uri="{FF2B5EF4-FFF2-40B4-BE49-F238E27FC236}">
                <a16:creationId xmlns:a16="http://schemas.microsoft.com/office/drawing/2014/main" id="{2CBA01C4-2375-C822-0BCB-A798F493B649}"/>
              </a:ext>
            </a:extLst>
          </p:cNvPr>
          <p:cNvSpPr txBox="1">
            <a:spLocks/>
          </p:cNvSpPr>
          <p:nvPr/>
        </p:nvSpPr>
        <p:spPr>
          <a:xfrm>
            <a:off x="5170321" y="3337904"/>
            <a:ext cx="1663045" cy="409796"/>
          </a:xfrm>
          <a:prstGeom prst="rect">
            <a:avLst/>
          </a:prstGeom>
        </p:spPr>
        <p:txBody>
          <a:bodyPr vert="horz" lIns="0" tIns="0" rIns="91440" bIns="45720" rtlCol="0" anchor="t">
            <a:normAutofit fontScale="900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Variance Inflation Factor (VIF)</a:t>
            </a:r>
          </a:p>
          <a:p>
            <a:endParaRPr lang="en-US" sz="1400" b="0">
              <a:solidFill>
                <a:srgbClr val="000000"/>
              </a:solidFill>
              <a:latin typeface="+mj-lt"/>
              <a:cs typeface="Arial" panose="020B0604020202020204" pitchFamily="34" charset="0"/>
            </a:endParaRPr>
          </a:p>
        </p:txBody>
      </p:sp>
      <p:sp>
        <p:nvSpPr>
          <p:cNvPr id="32" name="Title 17">
            <a:extLst>
              <a:ext uri="{FF2B5EF4-FFF2-40B4-BE49-F238E27FC236}">
                <a16:creationId xmlns:a16="http://schemas.microsoft.com/office/drawing/2014/main" id="{C6906ECF-1A6D-FDCE-6092-FAE5480AA1E8}"/>
              </a:ext>
            </a:extLst>
          </p:cNvPr>
          <p:cNvSpPr txBox="1">
            <a:spLocks/>
          </p:cNvSpPr>
          <p:nvPr/>
        </p:nvSpPr>
        <p:spPr>
          <a:xfrm>
            <a:off x="5181229" y="4598246"/>
            <a:ext cx="1663045" cy="409796"/>
          </a:xfrm>
          <a:prstGeom prst="rect">
            <a:avLst/>
          </a:prstGeom>
        </p:spPr>
        <p:txBody>
          <a:bodyPr vert="horz" lIns="0" tIns="0" rIns="91440" bIns="45720" rtlCol="0" anchor="t">
            <a:normAutofit fontScale="900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ACF – Autocorrelation Function</a:t>
            </a:r>
          </a:p>
          <a:p>
            <a:endParaRPr lang="en-US" sz="1400" b="0">
              <a:solidFill>
                <a:srgbClr val="000000"/>
              </a:solidFill>
              <a:latin typeface="+mj-lt"/>
              <a:cs typeface="Arial" panose="020B0604020202020204" pitchFamily="34" charset="0"/>
            </a:endParaRPr>
          </a:p>
        </p:txBody>
      </p:sp>
      <p:sp>
        <p:nvSpPr>
          <p:cNvPr id="33" name="Oval 32">
            <a:extLst>
              <a:ext uri="{FF2B5EF4-FFF2-40B4-BE49-F238E27FC236}">
                <a16:creationId xmlns:a16="http://schemas.microsoft.com/office/drawing/2014/main" id="{BC235F53-0B5D-D803-F30D-143F5728BDD4}"/>
              </a:ext>
            </a:extLst>
          </p:cNvPr>
          <p:cNvSpPr/>
          <p:nvPr/>
        </p:nvSpPr>
        <p:spPr>
          <a:xfrm>
            <a:off x="4938806" y="3440809"/>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FFCB6FD-1ED5-D61F-EF7E-F728CE4A89A0}"/>
              </a:ext>
            </a:extLst>
          </p:cNvPr>
          <p:cNvSpPr/>
          <p:nvPr/>
        </p:nvSpPr>
        <p:spPr>
          <a:xfrm>
            <a:off x="6953036" y="4248153"/>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7">
            <a:extLst>
              <a:ext uri="{FF2B5EF4-FFF2-40B4-BE49-F238E27FC236}">
                <a16:creationId xmlns:a16="http://schemas.microsoft.com/office/drawing/2014/main" id="{ACE5BEB7-53BA-D2FE-6C49-558A5CF8C4EA}"/>
              </a:ext>
            </a:extLst>
          </p:cNvPr>
          <p:cNvSpPr txBox="1">
            <a:spLocks/>
          </p:cNvSpPr>
          <p:nvPr/>
        </p:nvSpPr>
        <p:spPr>
          <a:xfrm>
            <a:off x="5181229" y="3781405"/>
            <a:ext cx="1663045" cy="409796"/>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a:solidFill>
                  <a:srgbClr val="000000"/>
                </a:solidFill>
                <a:latin typeface="+mj-lt"/>
                <a:cs typeface="Arial" panose="020B0604020202020204" pitchFamily="34" charset="0"/>
              </a:rPr>
              <a:t>Studentized Breusch-Pegan</a:t>
            </a:r>
          </a:p>
        </p:txBody>
      </p:sp>
      <p:sp>
        <p:nvSpPr>
          <p:cNvPr id="37" name="Title 17">
            <a:extLst>
              <a:ext uri="{FF2B5EF4-FFF2-40B4-BE49-F238E27FC236}">
                <a16:creationId xmlns:a16="http://schemas.microsoft.com/office/drawing/2014/main" id="{5C701BCD-8A79-952B-8BB0-3EF264BE6B02}"/>
              </a:ext>
            </a:extLst>
          </p:cNvPr>
          <p:cNvSpPr txBox="1">
            <a:spLocks/>
          </p:cNvSpPr>
          <p:nvPr/>
        </p:nvSpPr>
        <p:spPr>
          <a:xfrm>
            <a:off x="5181228" y="4299607"/>
            <a:ext cx="1663045" cy="409796"/>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a:solidFill>
                  <a:srgbClr val="000000"/>
                </a:solidFill>
                <a:latin typeface="+mj-lt"/>
                <a:cs typeface="Arial" panose="020B0604020202020204" pitchFamily="34" charset="0"/>
              </a:rPr>
              <a:t>Breusch-Godfrey test</a:t>
            </a:r>
          </a:p>
        </p:txBody>
      </p:sp>
      <p:sp>
        <p:nvSpPr>
          <p:cNvPr id="38" name="Title 17">
            <a:extLst>
              <a:ext uri="{FF2B5EF4-FFF2-40B4-BE49-F238E27FC236}">
                <a16:creationId xmlns:a16="http://schemas.microsoft.com/office/drawing/2014/main" id="{39A2D796-BBE8-7667-FCBA-89A40FD57FD6}"/>
              </a:ext>
            </a:extLst>
          </p:cNvPr>
          <p:cNvSpPr txBox="1">
            <a:spLocks/>
          </p:cNvSpPr>
          <p:nvPr/>
        </p:nvSpPr>
        <p:spPr>
          <a:xfrm>
            <a:off x="7098259" y="3363706"/>
            <a:ext cx="1663045" cy="409796"/>
          </a:xfrm>
          <a:prstGeom prst="rect">
            <a:avLst/>
          </a:prstGeom>
        </p:spPr>
        <p:txBody>
          <a:bodyPr vert="horz" lIns="0" tIns="0" rIns="91440" bIns="45720" rtlCol="0" anchor="t">
            <a:normAutofit fontScale="975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a:solidFill>
                  <a:srgbClr val="000000"/>
                </a:solidFill>
                <a:latin typeface="+mj-lt"/>
                <a:cs typeface="Arial" panose="020B0604020202020204" pitchFamily="34" charset="0"/>
              </a:rPr>
              <a:t>Bayesian Information Criterion (BIC)</a:t>
            </a:r>
          </a:p>
        </p:txBody>
      </p:sp>
      <mc:AlternateContent xmlns:mc="http://schemas.openxmlformats.org/markup-compatibility/2006" xmlns:a14="http://schemas.microsoft.com/office/drawing/2010/main">
        <mc:Choice Requires="a14">
          <p:sp>
            <p:nvSpPr>
              <p:cNvPr id="41" name="Title 17">
                <a:extLst>
                  <a:ext uri="{FF2B5EF4-FFF2-40B4-BE49-F238E27FC236}">
                    <a16:creationId xmlns:a16="http://schemas.microsoft.com/office/drawing/2014/main" id="{CE1171E8-BAD9-6F10-6FFD-D2A6451BA438}"/>
                  </a:ext>
                </a:extLst>
              </p:cNvPr>
              <p:cNvSpPr txBox="1">
                <a:spLocks/>
              </p:cNvSpPr>
              <p:nvPr/>
            </p:nvSpPr>
            <p:spPr>
              <a:xfrm>
                <a:off x="7138811" y="3799555"/>
                <a:ext cx="1663045" cy="409796"/>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a:solidFill>
                      <a:srgbClr val="000000"/>
                    </a:solidFill>
                    <a:latin typeface="+mj-lt"/>
                    <a:cs typeface="Arial" panose="020B0604020202020204" pitchFamily="34" charset="0"/>
                  </a:rPr>
                  <a:t>Adjusted </a:t>
                </a:r>
                <a14:m>
                  <m:oMath xmlns:m="http://schemas.openxmlformats.org/officeDocument/2006/math">
                    <m:sSup>
                      <m:sSupPr>
                        <m:ctrlPr>
                          <a:rPr lang="en-US" sz="1200" b="0" i="1" smtClean="0">
                            <a:solidFill>
                              <a:srgbClr val="000000"/>
                            </a:solidFill>
                            <a:latin typeface="Cambria Math" panose="02040503050406030204" pitchFamily="18" charset="0"/>
                            <a:cs typeface="Arial" panose="020B0604020202020204" pitchFamily="34" charset="0"/>
                          </a:rPr>
                        </m:ctrlPr>
                      </m:sSupPr>
                      <m:e>
                        <m:r>
                          <a:rPr lang="en-US" sz="1200" b="0" i="1" smtClean="0">
                            <a:solidFill>
                              <a:srgbClr val="000000"/>
                            </a:solidFill>
                            <a:latin typeface="Cambria Math" panose="02040503050406030204" pitchFamily="18" charset="0"/>
                            <a:cs typeface="Arial" panose="020B0604020202020204" pitchFamily="34" charset="0"/>
                          </a:rPr>
                          <m:t>𝑅</m:t>
                        </m:r>
                      </m:e>
                      <m:sup>
                        <m:r>
                          <a:rPr lang="en-US" sz="1200" b="0" i="1" smtClean="0">
                            <a:solidFill>
                              <a:srgbClr val="000000"/>
                            </a:solidFill>
                            <a:latin typeface="Cambria Math" panose="02040503050406030204" pitchFamily="18" charset="0"/>
                            <a:cs typeface="Arial" panose="020B0604020202020204" pitchFamily="34" charset="0"/>
                          </a:rPr>
                          <m:t>2</m:t>
                        </m:r>
                      </m:sup>
                    </m:sSup>
                  </m:oMath>
                </a14:m>
                <a:endParaRPr lang="en-US" sz="1200" b="0">
                  <a:solidFill>
                    <a:srgbClr val="000000"/>
                  </a:solidFill>
                  <a:latin typeface="+mj-lt"/>
                  <a:cs typeface="Arial" panose="020B0604020202020204" pitchFamily="34" charset="0"/>
                </a:endParaRPr>
              </a:p>
            </p:txBody>
          </p:sp>
        </mc:Choice>
        <mc:Fallback xmlns="">
          <p:sp>
            <p:nvSpPr>
              <p:cNvPr id="41" name="Title 17">
                <a:extLst>
                  <a:ext uri="{FF2B5EF4-FFF2-40B4-BE49-F238E27FC236}">
                    <a16:creationId xmlns:a16="http://schemas.microsoft.com/office/drawing/2014/main" id="{CE1171E8-BAD9-6F10-6FFD-D2A6451BA438}"/>
                  </a:ext>
                </a:extLst>
              </p:cNvPr>
              <p:cNvSpPr txBox="1">
                <a:spLocks noRot="1" noChangeAspect="1" noMove="1" noResize="1" noEditPoints="1" noAdjustHandles="1" noChangeArrowheads="1" noChangeShapeType="1" noTextEdit="1"/>
              </p:cNvSpPr>
              <p:nvPr/>
            </p:nvSpPr>
            <p:spPr>
              <a:xfrm>
                <a:off x="7138811" y="3799555"/>
                <a:ext cx="1663045" cy="409796"/>
              </a:xfrm>
              <a:prstGeom prst="rect">
                <a:avLst/>
              </a:prstGeom>
              <a:blipFill>
                <a:blip r:embed="rId3"/>
                <a:stretch>
                  <a:fillRect l="-5495" t="-10294"/>
                </a:stretch>
              </a:blipFill>
            </p:spPr>
            <p:txBody>
              <a:bodyPr/>
              <a:lstStyle/>
              <a:p>
                <a:r>
                  <a:rPr lang="en-US">
                    <a:noFill/>
                  </a:rPr>
                  <a:t> </a:t>
                </a:r>
              </a:p>
            </p:txBody>
          </p:sp>
        </mc:Fallback>
      </mc:AlternateContent>
      <p:sp>
        <p:nvSpPr>
          <p:cNvPr id="46" name="Oval 45">
            <a:extLst>
              <a:ext uri="{FF2B5EF4-FFF2-40B4-BE49-F238E27FC236}">
                <a16:creationId xmlns:a16="http://schemas.microsoft.com/office/drawing/2014/main" id="{836CE861-A005-DC88-FE72-98E23E3985FA}"/>
              </a:ext>
            </a:extLst>
          </p:cNvPr>
          <p:cNvSpPr/>
          <p:nvPr/>
        </p:nvSpPr>
        <p:spPr>
          <a:xfrm>
            <a:off x="6959213" y="3422094"/>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2D0EBDA-18BE-6E57-B9BC-2EB1257FCF63}"/>
              </a:ext>
            </a:extLst>
          </p:cNvPr>
          <p:cNvSpPr/>
          <p:nvPr/>
        </p:nvSpPr>
        <p:spPr>
          <a:xfrm>
            <a:off x="6959213" y="3857983"/>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1742994A-A017-D194-B610-28063A4C3D90}"/>
              </a:ext>
            </a:extLst>
          </p:cNvPr>
          <p:cNvCxnSpPr>
            <a:cxnSpLocks/>
          </p:cNvCxnSpPr>
          <p:nvPr/>
        </p:nvCxnSpPr>
        <p:spPr>
          <a:xfrm>
            <a:off x="406358" y="1328206"/>
            <a:ext cx="832565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BEDB8C94-4826-5FF0-EF68-B35F37356175}"/>
              </a:ext>
            </a:extLst>
          </p:cNvPr>
          <p:cNvGrpSpPr/>
          <p:nvPr/>
        </p:nvGrpSpPr>
        <p:grpSpPr>
          <a:xfrm>
            <a:off x="386173" y="642726"/>
            <a:ext cx="9707351" cy="682461"/>
            <a:chOff x="378724" y="572734"/>
            <a:chExt cx="9707351" cy="682461"/>
          </a:xfrm>
        </p:grpSpPr>
        <p:sp>
          <p:nvSpPr>
            <p:cNvPr id="52" name="Title 17">
              <a:extLst>
                <a:ext uri="{FF2B5EF4-FFF2-40B4-BE49-F238E27FC236}">
                  <a16:creationId xmlns:a16="http://schemas.microsoft.com/office/drawing/2014/main" id="{3CD5CCF7-3D26-2B6D-63C1-8C3B000A06E8}"/>
                </a:ext>
              </a:extLst>
            </p:cNvPr>
            <p:cNvSpPr txBox="1">
              <a:spLocks/>
            </p:cNvSpPr>
            <p:nvPr/>
          </p:nvSpPr>
          <p:spPr>
            <a:xfrm>
              <a:off x="378724" y="572734"/>
              <a:ext cx="8386551" cy="393606"/>
            </a:xfrm>
            <a:prstGeom prst="rect">
              <a:avLst/>
            </a:prstGeom>
          </p:spPr>
          <p:txBody>
            <a:bodyPr vert="horz" lIns="0" tIns="0" rIns="91440" bIns="45720" rtlCol="0" anchor="t">
              <a:normAutofit fontScale="975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2100" u="sng">
                  <a:solidFill>
                    <a:srgbClr val="000000"/>
                  </a:solidFill>
                  <a:latin typeface="+mj-lt"/>
                  <a:cs typeface="Arial" panose="020B0604020202020204" pitchFamily="34" charset="0"/>
                </a:rPr>
                <a:t>Question</a:t>
              </a:r>
              <a:r>
                <a:rPr lang="en-US" sz="2400">
                  <a:solidFill>
                    <a:srgbClr val="000000"/>
                  </a:solidFill>
                  <a:latin typeface="+mj-lt"/>
                  <a:cs typeface="Arial" panose="020B0604020202020204" pitchFamily="34" charset="0"/>
                </a:rPr>
                <a:t> : </a:t>
              </a:r>
              <a:r>
                <a:rPr lang="en-US" sz="1600" b="0">
                  <a:solidFill>
                    <a:srgbClr val="000000"/>
                  </a:solidFill>
                  <a:latin typeface="+mj-lt"/>
                  <a:cs typeface="Arial" panose="020B0604020202020204" pitchFamily="34" charset="0"/>
                </a:rPr>
                <a:t>To what extent can the variance of NASDAQ 100 be explained by one of the four</a:t>
              </a:r>
              <a:endParaRPr lang="en-US" sz="2400" b="0">
                <a:solidFill>
                  <a:srgbClr val="000000"/>
                </a:solidFill>
                <a:latin typeface="+mj-lt"/>
                <a:cs typeface="Arial" panose="020B0604020202020204" pitchFamily="34" charset="0"/>
              </a:endParaRPr>
            </a:p>
          </p:txBody>
        </p:sp>
        <p:sp>
          <p:nvSpPr>
            <p:cNvPr id="53" name="Title 17">
              <a:extLst>
                <a:ext uri="{FF2B5EF4-FFF2-40B4-BE49-F238E27FC236}">
                  <a16:creationId xmlns:a16="http://schemas.microsoft.com/office/drawing/2014/main" id="{97AE215A-71F5-DC86-3257-AE11BBDE74A3}"/>
                </a:ext>
              </a:extLst>
            </p:cNvPr>
            <p:cNvSpPr txBox="1">
              <a:spLocks/>
            </p:cNvSpPr>
            <p:nvPr/>
          </p:nvSpPr>
          <p:spPr>
            <a:xfrm>
              <a:off x="1699524" y="861589"/>
              <a:ext cx="8386551" cy="393606"/>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b="0">
                  <a:solidFill>
                    <a:srgbClr val="000000"/>
                  </a:solidFill>
                  <a:latin typeface="+mj-lt"/>
                  <a:cs typeface="Arial" panose="020B0604020202020204" pitchFamily="34" charset="0"/>
                </a:rPr>
                <a:t>models? Which model can explain the variance the best?</a:t>
              </a:r>
              <a:endParaRPr lang="en-US" sz="2400" b="0">
                <a:solidFill>
                  <a:srgbClr val="000000"/>
                </a:solidFill>
                <a:latin typeface="+mj-lt"/>
                <a:cs typeface="Arial" panose="020B0604020202020204" pitchFamily="34" charset="0"/>
              </a:endParaRPr>
            </a:p>
          </p:txBody>
        </p:sp>
      </p:grpSp>
      <p:sp>
        <p:nvSpPr>
          <p:cNvPr id="56" name="Isosceles Triangle 55">
            <a:extLst>
              <a:ext uri="{FF2B5EF4-FFF2-40B4-BE49-F238E27FC236}">
                <a16:creationId xmlns:a16="http://schemas.microsoft.com/office/drawing/2014/main" id="{2867D4A8-D986-F417-8006-7D579A8D65F4}"/>
              </a:ext>
            </a:extLst>
          </p:cNvPr>
          <p:cNvSpPr/>
          <p:nvPr/>
        </p:nvSpPr>
        <p:spPr>
          <a:xfrm rot="5400000">
            <a:off x="194034" y="715790"/>
            <a:ext cx="132905" cy="114573"/>
          </a:xfrm>
          <a:prstGeom prst="triangl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30BF860F-3CFC-D8E5-4014-442982D2D1C2}"/>
              </a:ext>
            </a:extLst>
          </p:cNvPr>
          <p:cNvSpPr/>
          <p:nvPr/>
        </p:nvSpPr>
        <p:spPr>
          <a:xfrm rot="5400000">
            <a:off x="183874" y="1564055"/>
            <a:ext cx="132905" cy="114573"/>
          </a:xfrm>
          <a:prstGeom prst="triangl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665B507-1ACC-7C3E-B455-258AE0481C2B}"/>
              </a:ext>
            </a:extLst>
          </p:cNvPr>
          <p:cNvSpPr/>
          <p:nvPr/>
        </p:nvSpPr>
        <p:spPr>
          <a:xfrm>
            <a:off x="4938805" y="3857983"/>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9A8232D-41FA-5BFF-8BB1-40EEA3E9518E}"/>
              </a:ext>
            </a:extLst>
          </p:cNvPr>
          <p:cNvSpPr/>
          <p:nvPr/>
        </p:nvSpPr>
        <p:spPr>
          <a:xfrm>
            <a:off x="4950673" y="4372616"/>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E91F713-6905-2B52-BCC0-C4706287763A}"/>
              </a:ext>
            </a:extLst>
          </p:cNvPr>
          <p:cNvSpPr/>
          <p:nvPr/>
        </p:nvSpPr>
        <p:spPr>
          <a:xfrm>
            <a:off x="4948595" y="4658920"/>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17DF4B4-48F7-97F9-DBE1-818C185B0B64}"/>
              </a:ext>
            </a:extLst>
          </p:cNvPr>
          <p:cNvCxnSpPr>
            <a:cxnSpLocks/>
          </p:cNvCxnSpPr>
          <p:nvPr/>
        </p:nvCxnSpPr>
        <p:spPr>
          <a:xfrm>
            <a:off x="6824522" y="3337904"/>
            <a:ext cx="0" cy="1792221"/>
          </a:xfrm>
          <a:prstGeom prst="line">
            <a:avLst/>
          </a:prstGeom>
          <a:ln w="9525">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10" name="Title 17">
            <a:extLst>
              <a:ext uri="{FF2B5EF4-FFF2-40B4-BE49-F238E27FC236}">
                <a16:creationId xmlns:a16="http://schemas.microsoft.com/office/drawing/2014/main" id="{BF7CC99A-F83C-2DB1-6F49-289A5D4B6CE9}"/>
              </a:ext>
            </a:extLst>
          </p:cNvPr>
          <p:cNvSpPr txBox="1">
            <a:spLocks/>
          </p:cNvSpPr>
          <p:nvPr/>
        </p:nvSpPr>
        <p:spPr>
          <a:xfrm>
            <a:off x="7133488" y="4181896"/>
            <a:ext cx="1663045" cy="409796"/>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a:solidFill>
                  <a:srgbClr val="000000"/>
                </a:solidFill>
                <a:latin typeface="+mj-lt"/>
                <a:cs typeface="Arial" panose="020B0604020202020204" pitchFamily="34" charset="0"/>
              </a:rPr>
              <a:t>F-Statistics</a:t>
            </a:r>
          </a:p>
        </p:txBody>
      </p:sp>
      <p:sp>
        <p:nvSpPr>
          <p:cNvPr id="2" name="Title 17">
            <a:extLst>
              <a:ext uri="{FF2B5EF4-FFF2-40B4-BE49-F238E27FC236}">
                <a16:creationId xmlns:a16="http://schemas.microsoft.com/office/drawing/2014/main" id="{15BA3F5C-40B5-734C-225C-8A3DF4738C61}"/>
              </a:ext>
            </a:extLst>
          </p:cNvPr>
          <p:cNvSpPr txBox="1">
            <a:spLocks/>
          </p:cNvSpPr>
          <p:nvPr/>
        </p:nvSpPr>
        <p:spPr>
          <a:xfrm>
            <a:off x="3085052" y="3341585"/>
            <a:ext cx="600196" cy="409796"/>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CAPM</a:t>
            </a:r>
          </a:p>
        </p:txBody>
      </p:sp>
      <p:sp>
        <p:nvSpPr>
          <p:cNvPr id="8" name="Title 17">
            <a:extLst>
              <a:ext uri="{FF2B5EF4-FFF2-40B4-BE49-F238E27FC236}">
                <a16:creationId xmlns:a16="http://schemas.microsoft.com/office/drawing/2014/main" id="{80E400F0-DEB2-AD27-674D-84E25FFFA4FD}"/>
              </a:ext>
            </a:extLst>
          </p:cNvPr>
          <p:cNvSpPr txBox="1">
            <a:spLocks/>
          </p:cNvSpPr>
          <p:nvPr/>
        </p:nvSpPr>
        <p:spPr>
          <a:xfrm>
            <a:off x="3085051" y="3675944"/>
            <a:ext cx="1397027" cy="409796"/>
          </a:xfrm>
          <a:prstGeom prst="rect">
            <a:avLst/>
          </a:prstGeom>
        </p:spPr>
        <p:txBody>
          <a:bodyPr vert="horz" lIns="0" tIns="0" rIns="91440" bIns="45720" rtlCol="0" anchor="t">
            <a:normAutofit fontScale="900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err="1">
                <a:solidFill>
                  <a:srgbClr val="000000"/>
                </a:solidFill>
                <a:latin typeface="+mj-lt"/>
                <a:cs typeface="Arial" panose="020B0604020202020204" pitchFamily="34" charset="0"/>
              </a:rPr>
              <a:t>Fama</a:t>
            </a:r>
            <a:r>
              <a:rPr lang="en-US" sz="1400" b="0">
                <a:solidFill>
                  <a:srgbClr val="000000"/>
                </a:solidFill>
                <a:latin typeface="+mj-lt"/>
                <a:cs typeface="Arial" panose="020B0604020202020204" pitchFamily="34" charset="0"/>
              </a:rPr>
              <a:t>-French 3 Factor model</a:t>
            </a:r>
          </a:p>
        </p:txBody>
      </p:sp>
      <p:sp>
        <p:nvSpPr>
          <p:cNvPr id="9" name="Title 17">
            <a:extLst>
              <a:ext uri="{FF2B5EF4-FFF2-40B4-BE49-F238E27FC236}">
                <a16:creationId xmlns:a16="http://schemas.microsoft.com/office/drawing/2014/main" id="{FB5E6D76-F858-D008-D692-9BBBDA4E75E7}"/>
              </a:ext>
            </a:extLst>
          </p:cNvPr>
          <p:cNvSpPr txBox="1">
            <a:spLocks/>
          </p:cNvSpPr>
          <p:nvPr/>
        </p:nvSpPr>
        <p:spPr>
          <a:xfrm>
            <a:off x="3087713" y="4167718"/>
            <a:ext cx="1369610" cy="409796"/>
          </a:xfrm>
          <a:prstGeom prst="rect">
            <a:avLst/>
          </a:prstGeom>
        </p:spPr>
        <p:txBody>
          <a:bodyPr vert="horz" lIns="0" tIns="0" rIns="91440" bIns="45720" rtlCol="0" anchor="t">
            <a:normAutofit fontScale="900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err="1">
                <a:solidFill>
                  <a:srgbClr val="000000"/>
                </a:solidFill>
                <a:latin typeface="+mj-lt"/>
                <a:cs typeface="Arial" panose="020B0604020202020204" pitchFamily="34" charset="0"/>
              </a:rPr>
              <a:t>Cahart</a:t>
            </a:r>
            <a:r>
              <a:rPr lang="en-US" sz="1400" b="0">
                <a:solidFill>
                  <a:srgbClr val="000000"/>
                </a:solidFill>
                <a:latin typeface="+mj-lt"/>
                <a:cs typeface="Arial" panose="020B0604020202020204" pitchFamily="34" charset="0"/>
              </a:rPr>
              <a:t> 4 Factor model</a:t>
            </a:r>
          </a:p>
        </p:txBody>
      </p:sp>
      <p:sp>
        <p:nvSpPr>
          <p:cNvPr id="12" name="Title 17">
            <a:extLst>
              <a:ext uri="{FF2B5EF4-FFF2-40B4-BE49-F238E27FC236}">
                <a16:creationId xmlns:a16="http://schemas.microsoft.com/office/drawing/2014/main" id="{4ECA0106-E0A8-2BFD-EC2F-1DC53E8FB1B1}"/>
              </a:ext>
            </a:extLst>
          </p:cNvPr>
          <p:cNvSpPr txBox="1">
            <a:spLocks/>
          </p:cNvSpPr>
          <p:nvPr/>
        </p:nvSpPr>
        <p:spPr>
          <a:xfrm>
            <a:off x="3087713" y="4662882"/>
            <a:ext cx="1369610" cy="409796"/>
          </a:xfrm>
          <a:prstGeom prst="rect">
            <a:avLst/>
          </a:prstGeom>
        </p:spPr>
        <p:txBody>
          <a:bodyPr vert="horz" lIns="0" tIns="0" rIns="91440" bIns="45720" rtlCol="0" anchor="t">
            <a:normAutofit fontScale="90000" lnSpcReduction="1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err="1">
                <a:solidFill>
                  <a:srgbClr val="000000"/>
                </a:solidFill>
                <a:latin typeface="+mj-lt"/>
                <a:cs typeface="Arial" panose="020B0604020202020204" pitchFamily="34" charset="0"/>
              </a:rPr>
              <a:t>Fama</a:t>
            </a:r>
            <a:r>
              <a:rPr lang="en-US" sz="1400" b="0">
                <a:solidFill>
                  <a:srgbClr val="000000"/>
                </a:solidFill>
                <a:latin typeface="+mj-lt"/>
                <a:cs typeface="Arial" panose="020B0604020202020204" pitchFamily="34" charset="0"/>
              </a:rPr>
              <a:t>-French 5 Factor model</a:t>
            </a:r>
          </a:p>
        </p:txBody>
      </p:sp>
      <p:sp>
        <p:nvSpPr>
          <p:cNvPr id="13" name="Oval 12">
            <a:extLst>
              <a:ext uri="{FF2B5EF4-FFF2-40B4-BE49-F238E27FC236}">
                <a16:creationId xmlns:a16="http://schemas.microsoft.com/office/drawing/2014/main" id="{74225E78-4E9D-439D-66A7-3C2FE85CEC51}"/>
              </a:ext>
            </a:extLst>
          </p:cNvPr>
          <p:cNvSpPr/>
          <p:nvPr/>
        </p:nvSpPr>
        <p:spPr>
          <a:xfrm>
            <a:off x="2876396" y="3440809"/>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8D1E9D7-371B-21E3-3B0E-B1F7B02CE655}"/>
              </a:ext>
            </a:extLst>
          </p:cNvPr>
          <p:cNvSpPr/>
          <p:nvPr/>
        </p:nvSpPr>
        <p:spPr>
          <a:xfrm>
            <a:off x="2876396" y="3724840"/>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83FAA8B-E938-9AC4-D36F-4353555511D7}"/>
              </a:ext>
            </a:extLst>
          </p:cNvPr>
          <p:cNvSpPr/>
          <p:nvPr/>
        </p:nvSpPr>
        <p:spPr>
          <a:xfrm>
            <a:off x="2876396" y="4225293"/>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C92136B-F705-4076-E1F4-BF193503558D}"/>
              </a:ext>
            </a:extLst>
          </p:cNvPr>
          <p:cNvSpPr/>
          <p:nvPr/>
        </p:nvSpPr>
        <p:spPr>
          <a:xfrm>
            <a:off x="2876396" y="4725746"/>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4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D52E3C9-7FFA-E046-48AF-7AC9DEB4530C}"/>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sp>
        <p:nvSpPr>
          <p:cNvPr id="19" name="Title 17">
            <a:extLst>
              <a:ext uri="{FF2B5EF4-FFF2-40B4-BE49-F238E27FC236}">
                <a16:creationId xmlns:a16="http://schemas.microsoft.com/office/drawing/2014/main" id="{A9492F1B-6121-ADC6-53D4-2331CD0B86A1}"/>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chemeClr val="tx2">
                    <a:lumMod val="75000"/>
                  </a:schemeClr>
                </a:solidFill>
                <a:latin typeface="+mj-lt"/>
                <a:cs typeface="Arial" panose="020B0604020202020204" pitchFamily="34" charset="0"/>
              </a:rPr>
              <a:t>Data Collection</a:t>
            </a:r>
          </a:p>
        </p:txBody>
      </p:sp>
      <p:sp>
        <p:nvSpPr>
          <p:cNvPr id="28" name="Title 17">
            <a:extLst>
              <a:ext uri="{FF2B5EF4-FFF2-40B4-BE49-F238E27FC236}">
                <a16:creationId xmlns:a16="http://schemas.microsoft.com/office/drawing/2014/main" id="{BD8CDB56-8D20-350C-9612-8766611F08C1}"/>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3" name="Title 17">
            <a:extLst>
              <a:ext uri="{FF2B5EF4-FFF2-40B4-BE49-F238E27FC236}">
                <a16:creationId xmlns:a16="http://schemas.microsoft.com/office/drawing/2014/main" id="{86AC93BA-1864-8AC3-9E4E-FE4D9F5BF422}"/>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grpSp>
        <p:nvGrpSpPr>
          <p:cNvPr id="2" name="Group 1">
            <a:extLst>
              <a:ext uri="{FF2B5EF4-FFF2-40B4-BE49-F238E27FC236}">
                <a16:creationId xmlns:a16="http://schemas.microsoft.com/office/drawing/2014/main" id="{08606B91-3016-F964-D380-5E3DC417CA3B}"/>
              </a:ext>
            </a:extLst>
          </p:cNvPr>
          <p:cNvGrpSpPr/>
          <p:nvPr/>
        </p:nvGrpSpPr>
        <p:grpSpPr>
          <a:xfrm>
            <a:off x="4204654" y="579634"/>
            <a:ext cx="4803186" cy="698426"/>
            <a:chOff x="4204654" y="579634"/>
            <a:chExt cx="4803186" cy="698426"/>
          </a:xfrm>
        </p:grpSpPr>
        <p:sp>
          <p:nvSpPr>
            <p:cNvPr id="17" name="Rectangle: Rounded Corners 16">
              <a:extLst>
                <a:ext uri="{FF2B5EF4-FFF2-40B4-BE49-F238E27FC236}">
                  <a16:creationId xmlns:a16="http://schemas.microsoft.com/office/drawing/2014/main" id="{6E940766-BB96-0DB3-AD9E-FBE05ED49D6C}"/>
                </a:ext>
              </a:extLst>
            </p:cNvPr>
            <p:cNvSpPr/>
            <p:nvPr/>
          </p:nvSpPr>
          <p:spPr>
            <a:xfrm>
              <a:off x="4585621" y="579634"/>
              <a:ext cx="4312639"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7">
              <a:extLst>
                <a:ext uri="{FF2B5EF4-FFF2-40B4-BE49-F238E27FC236}">
                  <a16:creationId xmlns:a16="http://schemas.microsoft.com/office/drawing/2014/main" id="{C94A6F2A-EC2D-4E5B-9D13-74EC1CC0AB0C}"/>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3.</a:t>
              </a:r>
            </a:p>
          </p:txBody>
        </p:sp>
        <p:sp>
          <p:nvSpPr>
            <p:cNvPr id="9" name="Title 17">
              <a:extLst>
                <a:ext uri="{FF2B5EF4-FFF2-40B4-BE49-F238E27FC236}">
                  <a16:creationId xmlns:a16="http://schemas.microsoft.com/office/drawing/2014/main" id="{5385404F-1D46-86AB-5960-58DAC1D7D664}"/>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solidFill>
                    <a:srgbClr val="000000"/>
                  </a:solidFill>
                  <a:latin typeface="+mj-lt"/>
                  <a:cs typeface="Arial" panose="020B0604020202020204" pitchFamily="34" charset="0"/>
                </a:rPr>
                <a:t>Model Validation and Performance measure</a:t>
              </a:r>
            </a:p>
          </p:txBody>
        </p:sp>
      </p:grpSp>
      <p:grpSp>
        <p:nvGrpSpPr>
          <p:cNvPr id="103" name="Group 102">
            <a:extLst>
              <a:ext uri="{FF2B5EF4-FFF2-40B4-BE49-F238E27FC236}">
                <a16:creationId xmlns:a16="http://schemas.microsoft.com/office/drawing/2014/main" id="{CE308068-A61F-0E29-ADFD-3C60E2645532}"/>
              </a:ext>
            </a:extLst>
          </p:cNvPr>
          <p:cNvGrpSpPr/>
          <p:nvPr/>
        </p:nvGrpSpPr>
        <p:grpSpPr>
          <a:xfrm>
            <a:off x="334188" y="1358356"/>
            <a:ext cx="6236424" cy="2541809"/>
            <a:chOff x="852130" y="1456886"/>
            <a:chExt cx="7813006" cy="3286172"/>
          </a:xfrm>
        </p:grpSpPr>
        <p:sp>
          <p:nvSpPr>
            <p:cNvPr id="7" name="Title 17">
              <a:extLst>
                <a:ext uri="{FF2B5EF4-FFF2-40B4-BE49-F238E27FC236}">
                  <a16:creationId xmlns:a16="http://schemas.microsoft.com/office/drawing/2014/main" id="{467E7F03-F60B-FBC6-FF8F-EAC55C2E6A74}"/>
                </a:ext>
              </a:extLst>
            </p:cNvPr>
            <p:cNvSpPr txBox="1">
              <a:spLocks/>
            </p:cNvSpPr>
            <p:nvPr/>
          </p:nvSpPr>
          <p:spPr>
            <a:xfrm>
              <a:off x="4043909" y="1755641"/>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400">
                  <a:solidFill>
                    <a:srgbClr val="002060"/>
                  </a:solidFill>
                  <a:latin typeface="+mj-lt"/>
                  <a:cs typeface="Arial" panose="020B0604020202020204" pitchFamily="34" charset="0"/>
                </a:rPr>
                <a:t>Data for modeling</a:t>
              </a:r>
            </a:p>
          </p:txBody>
        </p:sp>
        <p:cxnSp>
          <p:nvCxnSpPr>
            <p:cNvPr id="14" name="Straight Connector 13">
              <a:extLst>
                <a:ext uri="{FF2B5EF4-FFF2-40B4-BE49-F238E27FC236}">
                  <a16:creationId xmlns:a16="http://schemas.microsoft.com/office/drawing/2014/main" id="{11080838-F621-6C6C-BF8E-64A58A8A618E}"/>
                </a:ext>
              </a:extLst>
            </p:cNvPr>
            <p:cNvCxnSpPr>
              <a:cxnSpLocks/>
            </p:cNvCxnSpPr>
            <p:nvPr/>
          </p:nvCxnSpPr>
          <p:spPr>
            <a:xfrm>
              <a:off x="1254946"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4109A2-A1D7-E2CB-41F7-B8FF4988B734}"/>
                </a:ext>
              </a:extLst>
            </p:cNvPr>
            <p:cNvCxnSpPr>
              <a:cxnSpLocks/>
            </p:cNvCxnSpPr>
            <p:nvPr/>
          </p:nvCxnSpPr>
          <p:spPr>
            <a:xfrm>
              <a:off x="2205354"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E4F191-46F7-0452-8B0F-6BF9A4272350}"/>
                </a:ext>
              </a:extLst>
            </p:cNvPr>
            <p:cNvCxnSpPr>
              <a:cxnSpLocks/>
            </p:cNvCxnSpPr>
            <p:nvPr/>
          </p:nvCxnSpPr>
          <p:spPr>
            <a:xfrm>
              <a:off x="3155762"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09C3D2A-5E30-4FAB-8DBF-F4D95D8220E2}"/>
                </a:ext>
              </a:extLst>
            </p:cNvPr>
            <p:cNvCxnSpPr>
              <a:cxnSpLocks/>
            </p:cNvCxnSpPr>
            <p:nvPr/>
          </p:nvCxnSpPr>
          <p:spPr>
            <a:xfrm>
              <a:off x="4106170"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8142F64-AE93-E153-15A0-8067B8EB5931}"/>
                </a:ext>
              </a:extLst>
            </p:cNvPr>
            <p:cNvCxnSpPr>
              <a:cxnSpLocks/>
            </p:cNvCxnSpPr>
            <p:nvPr/>
          </p:nvCxnSpPr>
          <p:spPr>
            <a:xfrm>
              <a:off x="6006986"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5F967D0-6C23-3E43-0229-5B3DED545C26}"/>
                </a:ext>
              </a:extLst>
            </p:cNvPr>
            <p:cNvCxnSpPr>
              <a:cxnSpLocks/>
            </p:cNvCxnSpPr>
            <p:nvPr/>
          </p:nvCxnSpPr>
          <p:spPr>
            <a:xfrm>
              <a:off x="6957394"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FBEA95-4A42-F781-4C5C-E1B2FA83FE03}"/>
                </a:ext>
              </a:extLst>
            </p:cNvPr>
            <p:cNvCxnSpPr>
              <a:cxnSpLocks/>
            </p:cNvCxnSpPr>
            <p:nvPr/>
          </p:nvCxnSpPr>
          <p:spPr>
            <a:xfrm>
              <a:off x="5056578" y="2723352"/>
              <a:ext cx="0" cy="182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D38680B-15EB-09DE-9FCD-9767B451CB91}"/>
                </a:ext>
              </a:extLst>
            </p:cNvPr>
            <p:cNvSpPr txBox="1"/>
            <p:nvPr/>
          </p:nvSpPr>
          <p:spPr>
            <a:xfrm>
              <a:off x="1783707" y="3025027"/>
              <a:ext cx="875084" cy="374626"/>
            </a:xfrm>
            <a:prstGeom prst="rect">
              <a:avLst/>
            </a:prstGeom>
            <a:noFill/>
          </p:spPr>
          <p:txBody>
            <a:bodyPr wrap="square" rtlCol="0">
              <a:spAutoFit/>
            </a:bodyPr>
            <a:lstStyle/>
            <a:p>
              <a:pPr algn="ctr"/>
              <a:r>
                <a:rPr lang="en-US" sz="1600" b="1">
                  <a:solidFill>
                    <a:srgbClr val="000000"/>
                  </a:solidFill>
                </a:rPr>
                <a:t>2017</a:t>
              </a:r>
            </a:p>
          </p:txBody>
        </p:sp>
        <p:sp>
          <p:nvSpPr>
            <p:cNvPr id="64" name="TextBox 63">
              <a:extLst>
                <a:ext uri="{FF2B5EF4-FFF2-40B4-BE49-F238E27FC236}">
                  <a16:creationId xmlns:a16="http://schemas.microsoft.com/office/drawing/2014/main" id="{EB136142-CC19-677F-2F6E-EEE13F9A55C2}"/>
                </a:ext>
              </a:extLst>
            </p:cNvPr>
            <p:cNvSpPr txBox="1"/>
            <p:nvPr/>
          </p:nvSpPr>
          <p:spPr>
            <a:xfrm>
              <a:off x="2755120" y="3025027"/>
              <a:ext cx="875084" cy="374626"/>
            </a:xfrm>
            <a:prstGeom prst="rect">
              <a:avLst/>
            </a:prstGeom>
            <a:noFill/>
          </p:spPr>
          <p:txBody>
            <a:bodyPr wrap="square" rtlCol="0">
              <a:spAutoFit/>
            </a:bodyPr>
            <a:lstStyle/>
            <a:p>
              <a:pPr algn="ctr"/>
              <a:r>
                <a:rPr lang="en-US" sz="1600" b="1">
                  <a:solidFill>
                    <a:srgbClr val="000000"/>
                  </a:solidFill>
                </a:rPr>
                <a:t>2018</a:t>
              </a:r>
            </a:p>
          </p:txBody>
        </p:sp>
        <p:sp>
          <p:nvSpPr>
            <p:cNvPr id="65" name="TextBox 64">
              <a:extLst>
                <a:ext uri="{FF2B5EF4-FFF2-40B4-BE49-F238E27FC236}">
                  <a16:creationId xmlns:a16="http://schemas.microsoft.com/office/drawing/2014/main" id="{9E05955A-1616-B546-E072-5109FB542FF5}"/>
                </a:ext>
              </a:extLst>
            </p:cNvPr>
            <p:cNvSpPr txBox="1"/>
            <p:nvPr/>
          </p:nvSpPr>
          <p:spPr>
            <a:xfrm>
              <a:off x="3640309" y="3025027"/>
              <a:ext cx="875084" cy="374626"/>
            </a:xfrm>
            <a:prstGeom prst="rect">
              <a:avLst/>
            </a:prstGeom>
            <a:noFill/>
          </p:spPr>
          <p:txBody>
            <a:bodyPr wrap="square" rtlCol="0">
              <a:spAutoFit/>
            </a:bodyPr>
            <a:lstStyle/>
            <a:p>
              <a:pPr algn="ctr"/>
              <a:r>
                <a:rPr lang="en-US" sz="1600" b="1">
                  <a:solidFill>
                    <a:srgbClr val="000000"/>
                  </a:solidFill>
                </a:rPr>
                <a:t>2019</a:t>
              </a:r>
            </a:p>
          </p:txBody>
        </p:sp>
        <p:sp>
          <p:nvSpPr>
            <p:cNvPr id="66" name="TextBox 65">
              <a:extLst>
                <a:ext uri="{FF2B5EF4-FFF2-40B4-BE49-F238E27FC236}">
                  <a16:creationId xmlns:a16="http://schemas.microsoft.com/office/drawing/2014/main" id="{2709AC3A-B671-6500-114E-4B452AD562E6}"/>
                </a:ext>
              </a:extLst>
            </p:cNvPr>
            <p:cNvSpPr txBox="1"/>
            <p:nvPr/>
          </p:nvSpPr>
          <p:spPr>
            <a:xfrm>
              <a:off x="4581374" y="3025027"/>
              <a:ext cx="875084" cy="374626"/>
            </a:xfrm>
            <a:prstGeom prst="rect">
              <a:avLst/>
            </a:prstGeom>
            <a:noFill/>
          </p:spPr>
          <p:txBody>
            <a:bodyPr wrap="square" rtlCol="0">
              <a:spAutoFit/>
            </a:bodyPr>
            <a:lstStyle/>
            <a:p>
              <a:pPr algn="ctr"/>
              <a:r>
                <a:rPr lang="en-US" sz="1600" b="1">
                  <a:solidFill>
                    <a:srgbClr val="000000"/>
                  </a:solidFill>
                </a:rPr>
                <a:t>2020</a:t>
              </a:r>
            </a:p>
          </p:txBody>
        </p:sp>
        <p:sp>
          <p:nvSpPr>
            <p:cNvPr id="67" name="TextBox 66">
              <a:extLst>
                <a:ext uri="{FF2B5EF4-FFF2-40B4-BE49-F238E27FC236}">
                  <a16:creationId xmlns:a16="http://schemas.microsoft.com/office/drawing/2014/main" id="{D0513ED5-C19C-E29D-51AE-C9F8AC5A6B1B}"/>
                </a:ext>
              </a:extLst>
            </p:cNvPr>
            <p:cNvSpPr txBox="1"/>
            <p:nvPr/>
          </p:nvSpPr>
          <p:spPr>
            <a:xfrm>
              <a:off x="5569443" y="3025027"/>
              <a:ext cx="875084" cy="374626"/>
            </a:xfrm>
            <a:prstGeom prst="rect">
              <a:avLst/>
            </a:prstGeom>
            <a:noFill/>
          </p:spPr>
          <p:txBody>
            <a:bodyPr wrap="square" rtlCol="0">
              <a:spAutoFit/>
            </a:bodyPr>
            <a:lstStyle/>
            <a:p>
              <a:pPr algn="ctr"/>
              <a:r>
                <a:rPr lang="en-US" sz="1600" b="1">
                  <a:solidFill>
                    <a:srgbClr val="000000"/>
                  </a:solidFill>
                </a:rPr>
                <a:t>2021</a:t>
              </a:r>
            </a:p>
          </p:txBody>
        </p:sp>
        <p:sp>
          <p:nvSpPr>
            <p:cNvPr id="68" name="TextBox 67">
              <a:extLst>
                <a:ext uri="{FF2B5EF4-FFF2-40B4-BE49-F238E27FC236}">
                  <a16:creationId xmlns:a16="http://schemas.microsoft.com/office/drawing/2014/main" id="{E75EEBC7-8BB3-4A7C-52D9-E1324283C197}"/>
                </a:ext>
              </a:extLst>
            </p:cNvPr>
            <p:cNvSpPr txBox="1"/>
            <p:nvPr/>
          </p:nvSpPr>
          <p:spPr>
            <a:xfrm>
              <a:off x="6511893" y="3025027"/>
              <a:ext cx="875084" cy="374626"/>
            </a:xfrm>
            <a:prstGeom prst="rect">
              <a:avLst/>
            </a:prstGeom>
            <a:noFill/>
          </p:spPr>
          <p:txBody>
            <a:bodyPr wrap="square" rtlCol="0">
              <a:spAutoFit/>
            </a:bodyPr>
            <a:lstStyle/>
            <a:p>
              <a:pPr algn="ctr"/>
              <a:r>
                <a:rPr lang="en-US" sz="1600" b="1">
                  <a:solidFill>
                    <a:srgbClr val="000000"/>
                  </a:solidFill>
                </a:rPr>
                <a:t>2022</a:t>
              </a:r>
            </a:p>
          </p:txBody>
        </p:sp>
        <p:sp>
          <p:nvSpPr>
            <p:cNvPr id="69" name="TextBox 68">
              <a:extLst>
                <a:ext uri="{FF2B5EF4-FFF2-40B4-BE49-F238E27FC236}">
                  <a16:creationId xmlns:a16="http://schemas.microsoft.com/office/drawing/2014/main" id="{1DE31EED-1E89-FF77-3537-E358DFB07B5B}"/>
                </a:ext>
              </a:extLst>
            </p:cNvPr>
            <p:cNvSpPr txBox="1"/>
            <p:nvPr/>
          </p:nvSpPr>
          <p:spPr>
            <a:xfrm>
              <a:off x="852130" y="3025027"/>
              <a:ext cx="875084" cy="374626"/>
            </a:xfrm>
            <a:prstGeom prst="rect">
              <a:avLst/>
            </a:prstGeom>
            <a:noFill/>
          </p:spPr>
          <p:txBody>
            <a:bodyPr wrap="square" rtlCol="0">
              <a:spAutoFit/>
            </a:bodyPr>
            <a:lstStyle/>
            <a:p>
              <a:pPr algn="ctr"/>
              <a:r>
                <a:rPr lang="en-US" sz="1600" b="1">
                  <a:solidFill>
                    <a:srgbClr val="000000"/>
                  </a:solidFill>
                </a:rPr>
                <a:t>2016</a:t>
              </a:r>
            </a:p>
          </p:txBody>
        </p:sp>
        <p:sp>
          <p:nvSpPr>
            <p:cNvPr id="72" name="Left Brace 71">
              <a:extLst>
                <a:ext uri="{FF2B5EF4-FFF2-40B4-BE49-F238E27FC236}">
                  <a16:creationId xmlns:a16="http://schemas.microsoft.com/office/drawing/2014/main" id="{F473110B-894A-90C7-4D02-C4231EDB8659}"/>
                </a:ext>
              </a:extLst>
            </p:cNvPr>
            <p:cNvSpPr/>
            <p:nvPr/>
          </p:nvSpPr>
          <p:spPr>
            <a:xfrm rot="5400000">
              <a:off x="4871096" y="-28388"/>
              <a:ext cx="410775" cy="4835387"/>
            </a:xfrm>
            <a:prstGeom prst="leftBrace">
              <a:avLst>
                <a:gd name="adj1" fmla="val 8333"/>
                <a:gd name="adj2" fmla="val 5038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3" name="Left Brace 72">
              <a:extLst>
                <a:ext uri="{FF2B5EF4-FFF2-40B4-BE49-F238E27FC236}">
                  <a16:creationId xmlns:a16="http://schemas.microsoft.com/office/drawing/2014/main" id="{673F673B-417E-6435-4269-D0282A6864DA}"/>
                </a:ext>
              </a:extLst>
            </p:cNvPr>
            <p:cNvSpPr/>
            <p:nvPr/>
          </p:nvSpPr>
          <p:spPr>
            <a:xfrm rot="16200000">
              <a:off x="4187891" y="752045"/>
              <a:ext cx="410775" cy="6326847"/>
            </a:xfrm>
            <a:prstGeom prst="leftBrace">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4" name="Title 17">
              <a:extLst>
                <a:ext uri="{FF2B5EF4-FFF2-40B4-BE49-F238E27FC236}">
                  <a16:creationId xmlns:a16="http://schemas.microsoft.com/office/drawing/2014/main" id="{ED171C3E-DC2C-0678-376B-0D84A401F347}"/>
                </a:ext>
              </a:extLst>
            </p:cNvPr>
            <p:cNvSpPr txBox="1">
              <a:spLocks/>
            </p:cNvSpPr>
            <p:nvPr/>
          </p:nvSpPr>
          <p:spPr>
            <a:xfrm>
              <a:off x="3398403" y="4157935"/>
              <a:ext cx="2058055" cy="585123"/>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400">
                  <a:solidFill>
                    <a:srgbClr val="000000"/>
                  </a:solidFill>
                  <a:latin typeface="+mj-lt"/>
                  <a:cs typeface="Arial" panose="020B0604020202020204" pitchFamily="34" charset="0"/>
                </a:rPr>
                <a:t>Collecting Data</a:t>
              </a:r>
            </a:p>
          </p:txBody>
        </p:sp>
        <p:sp>
          <p:nvSpPr>
            <p:cNvPr id="79" name="Arrow: Down 78">
              <a:extLst>
                <a:ext uri="{FF2B5EF4-FFF2-40B4-BE49-F238E27FC236}">
                  <a16:creationId xmlns:a16="http://schemas.microsoft.com/office/drawing/2014/main" id="{E5524E99-2A13-7424-A7A6-4586849C9F12}"/>
                </a:ext>
              </a:extLst>
            </p:cNvPr>
            <p:cNvSpPr/>
            <p:nvPr/>
          </p:nvSpPr>
          <p:spPr>
            <a:xfrm>
              <a:off x="2546639" y="2093603"/>
              <a:ext cx="259672" cy="224232"/>
            </a:xfrm>
            <a:prstGeom prst="downArrow">
              <a:avLst/>
            </a:prstGeom>
            <a:solidFill>
              <a:srgbClr val="5E66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Title 17">
              <a:extLst>
                <a:ext uri="{FF2B5EF4-FFF2-40B4-BE49-F238E27FC236}">
                  <a16:creationId xmlns:a16="http://schemas.microsoft.com/office/drawing/2014/main" id="{00270336-AB73-6301-7B01-0E4C2C8A1CFA}"/>
                </a:ext>
              </a:extLst>
            </p:cNvPr>
            <p:cNvSpPr txBox="1">
              <a:spLocks/>
            </p:cNvSpPr>
            <p:nvPr/>
          </p:nvSpPr>
          <p:spPr>
            <a:xfrm>
              <a:off x="1776152" y="1456886"/>
              <a:ext cx="2058055" cy="585123"/>
            </a:xfrm>
            <a:prstGeom prst="rect">
              <a:avLst/>
            </a:prstGeom>
          </p:spPr>
          <p:txBody>
            <a:bodyPr vert="horz" lIns="0" tIns="0" rIns="91440" bIns="45720" rtlCol="0" anchor="t">
              <a:normAutofit fontScale="90000" lnSpcReduction="2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200">
                  <a:solidFill>
                    <a:srgbClr val="002060"/>
                  </a:solidFill>
                  <a:latin typeface="+mj-lt"/>
                  <a:cs typeface="Arial" panose="020B0604020202020204" pitchFamily="34" charset="0"/>
                </a:rPr>
                <a:t>Start constructing portfolios for factors calculation</a:t>
              </a:r>
            </a:p>
          </p:txBody>
        </p:sp>
        <p:cxnSp>
          <p:nvCxnSpPr>
            <p:cNvPr id="89" name="Straight Arrow Connector 88">
              <a:extLst>
                <a:ext uri="{FF2B5EF4-FFF2-40B4-BE49-F238E27FC236}">
                  <a16:creationId xmlns:a16="http://schemas.microsoft.com/office/drawing/2014/main" id="{5AAB84AA-A6F9-B2DD-7867-FEE86EB2AF81}"/>
                </a:ext>
              </a:extLst>
            </p:cNvPr>
            <p:cNvCxnSpPr>
              <a:cxnSpLocks/>
            </p:cNvCxnSpPr>
            <p:nvPr/>
          </p:nvCxnSpPr>
          <p:spPr>
            <a:xfrm>
              <a:off x="1256358" y="2804633"/>
              <a:ext cx="6300343"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F01CB1C-AF53-8BE2-5485-2BCFF9CEA430}"/>
                </a:ext>
              </a:extLst>
            </p:cNvPr>
            <p:cNvCxnSpPr>
              <a:cxnSpLocks/>
            </p:cNvCxnSpPr>
            <p:nvPr/>
          </p:nvCxnSpPr>
          <p:spPr>
            <a:xfrm>
              <a:off x="2666547" y="2906232"/>
              <a:ext cx="0" cy="488127"/>
            </a:xfrm>
            <a:prstGeom prst="line">
              <a:avLst/>
            </a:prstGeom>
            <a:ln w="19050">
              <a:solidFill>
                <a:srgbClr val="5E6686"/>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9F07AF3-7379-CE1B-BF7E-617141C10A68}"/>
                </a:ext>
              </a:extLst>
            </p:cNvPr>
            <p:cNvCxnSpPr>
              <a:cxnSpLocks/>
            </p:cNvCxnSpPr>
            <p:nvPr/>
          </p:nvCxnSpPr>
          <p:spPr>
            <a:xfrm>
              <a:off x="7556702" y="2906231"/>
              <a:ext cx="0" cy="488127"/>
            </a:xfrm>
            <a:prstGeom prst="line">
              <a:avLst/>
            </a:prstGeom>
            <a:ln w="19050">
              <a:solidFill>
                <a:srgbClr val="5E6686"/>
              </a:solidFill>
              <a:prstDash val="dash"/>
            </a:ln>
          </p:spPr>
          <p:style>
            <a:lnRef idx="1">
              <a:schemeClr val="accent1"/>
            </a:lnRef>
            <a:fillRef idx="0">
              <a:schemeClr val="accent1"/>
            </a:fillRef>
            <a:effectRef idx="0">
              <a:schemeClr val="accent1"/>
            </a:effectRef>
            <a:fontRef idx="minor">
              <a:schemeClr val="tx1"/>
            </a:fontRef>
          </p:style>
        </p:cxnSp>
        <p:sp>
          <p:nvSpPr>
            <p:cNvPr id="100" name="Title 17">
              <a:extLst>
                <a:ext uri="{FF2B5EF4-FFF2-40B4-BE49-F238E27FC236}">
                  <a16:creationId xmlns:a16="http://schemas.microsoft.com/office/drawing/2014/main" id="{1B4242E1-26B7-9DCB-61EC-3FB51FCC617F}"/>
                </a:ext>
              </a:extLst>
            </p:cNvPr>
            <p:cNvSpPr txBox="1">
              <a:spLocks/>
            </p:cNvSpPr>
            <p:nvPr/>
          </p:nvSpPr>
          <p:spPr>
            <a:xfrm>
              <a:off x="1718818" y="344848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100" b="0">
                  <a:solidFill>
                    <a:srgbClr val="002060"/>
                  </a:solidFill>
                  <a:latin typeface="+mj-lt"/>
                  <a:cs typeface="Arial" panose="020B0604020202020204" pitchFamily="34" charset="0"/>
                </a:rPr>
                <a:t>Start of July 2017</a:t>
              </a:r>
            </a:p>
          </p:txBody>
        </p:sp>
        <p:sp>
          <p:nvSpPr>
            <p:cNvPr id="101" name="Title 17">
              <a:extLst>
                <a:ext uri="{FF2B5EF4-FFF2-40B4-BE49-F238E27FC236}">
                  <a16:creationId xmlns:a16="http://schemas.microsoft.com/office/drawing/2014/main" id="{EB6959F2-8121-1470-D46F-0136B086FBDB}"/>
                </a:ext>
              </a:extLst>
            </p:cNvPr>
            <p:cNvSpPr txBox="1">
              <a:spLocks/>
            </p:cNvSpPr>
            <p:nvPr/>
          </p:nvSpPr>
          <p:spPr>
            <a:xfrm>
              <a:off x="6607081" y="347087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100" b="0">
                  <a:solidFill>
                    <a:srgbClr val="002060"/>
                  </a:solidFill>
                  <a:latin typeface="+mj-lt"/>
                  <a:cs typeface="Arial" panose="020B0604020202020204" pitchFamily="34" charset="0"/>
                </a:rPr>
                <a:t>End of June 2022</a:t>
              </a:r>
            </a:p>
          </p:txBody>
        </p:sp>
      </p:grpSp>
      <p:pic>
        <p:nvPicPr>
          <p:cNvPr id="1026" name="Picture 2" descr="How to take a screenshot on the Bloomberg terminal">
            <a:extLst>
              <a:ext uri="{FF2B5EF4-FFF2-40B4-BE49-F238E27FC236}">
                <a16:creationId xmlns:a16="http://schemas.microsoft.com/office/drawing/2014/main" id="{462ABF6E-D1A4-C385-9C4A-4ABE608AC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930" y="1319540"/>
            <a:ext cx="2321882" cy="12497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a:extLst>
              <a:ext uri="{FF2B5EF4-FFF2-40B4-BE49-F238E27FC236}">
                <a16:creationId xmlns:a16="http://schemas.microsoft.com/office/drawing/2014/main" id="{2637A62E-FA7F-AF5A-225C-5B1DF931DE73}"/>
              </a:ext>
            </a:extLst>
          </p:cNvPr>
          <p:cNvPicPr>
            <a:picLocks noChangeAspect="1"/>
          </p:cNvPicPr>
          <p:nvPr/>
        </p:nvPicPr>
        <p:blipFill>
          <a:blip r:embed="rId4"/>
          <a:stretch>
            <a:fillRect/>
          </a:stretch>
        </p:blipFill>
        <p:spPr>
          <a:xfrm>
            <a:off x="6468328" y="3093930"/>
            <a:ext cx="2352996" cy="1186146"/>
          </a:xfrm>
          <a:prstGeom prst="rect">
            <a:avLst/>
          </a:prstGeom>
        </p:spPr>
      </p:pic>
      <p:sp>
        <p:nvSpPr>
          <p:cNvPr id="106" name="Arrow: Down 105">
            <a:extLst>
              <a:ext uri="{FF2B5EF4-FFF2-40B4-BE49-F238E27FC236}">
                <a16:creationId xmlns:a16="http://schemas.microsoft.com/office/drawing/2014/main" id="{D3D5F338-3597-CDB6-251A-9A07F70BA603}"/>
              </a:ext>
            </a:extLst>
          </p:cNvPr>
          <p:cNvSpPr/>
          <p:nvPr/>
        </p:nvSpPr>
        <p:spPr>
          <a:xfrm>
            <a:off x="7497122" y="2668184"/>
            <a:ext cx="329761" cy="367323"/>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EA63FCC7-E5AF-3935-497E-8440315D7AFE}"/>
              </a:ext>
            </a:extLst>
          </p:cNvPr>
          <p:cNvCxnSpPr>
            <a:cxnSpLocks/>
          </p:cNvCxnSpPr>
          <p:nvPr/>
        </p:nvCxnSpPr>
        <p:spPr>
          <a:xfrm>
            <a:off x="334188" y="3715560"/>
            <a:ext cx="5944134"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111" name="Title 17">
            <a:extLst>
              <a:ext uri="{FF2B5EF4-FFF2-40B4-BE49-F238E27FC236}">
                <a16:creationId xmlns:a16="http://schemas.microsoft.com/office/drawing/2014/main" id="{D60A0C7B-782C-E9D7-5CFC-4A862E71C039}"/>
              </a:ext>
            </a:extLst>
          </p:cNvPr>
          <p:cNvSpPr txBox="1">
            <a:spLocks/>
          </p:cNvSpPr>
          <p:nvPr/>
        </p:nvSpPr>
        <p:spPr>
          <a:xfrm>
            <a:off x="398087" y="3791226"/>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a:solidFill>
                  <a:srgbClr val="000000"/>
                </a:solidFill>
                <a:latin typeface="+mj-lt"/>
                <a:cs typeface="Arial" panose="020B0604020202020204" pitchFamily="34" charset="0"/>
              </a:rPr>
              <a:t>For each of stock in Nasdaq 100:</a:t>
            </a:r>
          </a:p>
        </p:txBody>
      </p:sp>
      <p:sp>
        <p:nvSpPr>
          <p:cNvPr id="112" name="Title 17">
            <a:extLst>
              <a:ext uri="{FF2B5EF4-FFF2-40B4-BE49-F238E27FC236}">
                <a16:creationId xmlns:a16="http://schemas.microsoft.com/office/drawing/2014/main" id="{7A34818C-19A7-4849-34A2-6364ABEEBB9B}"/>
              </a:ext>
            </a:extLst>
          </p:cNvPr>
          <p:cNvSpPr txBox="1">
            <a:spLocks/>
          </p:cNvSpPr>
          <p:nvPr/>
        </p:nvSpPr>
        <p:spPr>
          <a:xfrm>
            <a:off x="427614" y="4037967"/>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Monthly Closing Price</a:t>
            </a:r>
          </a:p>
        </p:txBody>
      </p:sp>
      <p:sp>
        <p:nvSpPr>
          <p:cNvPr id="113" name="Title 17">
            <a:extLst>
              <a:ext uri="{FF2B5EF4-FFF2-40B4-BE49-F238E27FC236}">
                <a16:creationId xmlns:a16="http://schemas.microsoft.com/office/drawing/2014/main" id="{F0859CCC-CAEC-ECB4-2021-0A647477A199}"/>
              </a:ext>
            </a:extLst>
          </p:cNvPr>
          <p:cNvSpPr txBox="1">
            <a:spLocks/>
          </p:cNvSpPr>
          <p:nvPr/>
        </p:nvSpPr>
        <p:spPr>
          <a:xfrm>
            <a:off x="425046" y="4277088"/>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Quarterly Shares Outstanding</a:t>
            </a:r>
          </a:p>
        </p:txBody>
      </p:sp>
      <p:sp>
        <p:nvSpPr>
          <p:cNvPr id="114" name="Title 17">
            <a:extLst>
              <a:ext uri="{FF2B5EF4-FFF2-40B4-BE49-F238E27FC236}">
                <a16:creationId xmlns:a16="http://schemas.microsoft.com/office/drawing/2014/main" id="{850B00E2-A3D6-0759-49A4-4F3357F48867}"/>
              </a:ext>
            </a:extLst>
          </p:cNvPr>
          <p:cNvSpPr txBox="1">
            <a:spLocks/>
          </p:cNvSpPr>
          <p:nvPr/>
        </p:nvSpPr>
        <p:spPr>
          <a:xfrm>
            <a:off x="425046" y="4516351"/>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Annual Operating Income</a:t>
            </a:r>
          </a:p>
        </p:txBody>
      </p:sp>
      <p:sp>
        <p:nvSpPr>
          <p:cNvPr id="116" name="Title 17">
            <a:extLst>
              <a:ext uri="{FF2B5EF4-FFF2-40B4-BE49-F238E27FC236}">
                <a16:creationId xmlns:a16="http://schemas.microsoft.com/office/drawing/2014/main" id="{34935B9C-E742-ACF3-7642-F8BF09FA5F77}"/>
              </a:ext>
            </a:extLst>
          </p:cNvPr>
          <p:cNvSpPr txBox="1">
            <a:spLocks/>
          </p:cNvSpPr>
          <p:nvPr/>
        </p:nvSpPr>
        <p:spPr>
          <a:xfrm>
            <a:off x="425046" y="4769029"/>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Annual Interest Expense</a:t>
            </a:r>
          </a:p>
        </p:txBody>
      </p:sp>
      <p:sp>
        <p:nvSpPr>
          <p:cNvPr id="117" name="Title 17">
            <a:extLst>
              <a:ext uri="{FF2B5EF4-FFF2-40B4-BE49-F238E27FC236}">
                <a16:creationId xmlns:a16="http://schemas.microsoft.com/office/drawing/2014/main" id="{0E86F7C1-BAC7-1FEF-42DF-AF899B37CC49}"/>
              </a:ext>
            </a:extLst>
          </p:cNvPr>
          <p:cNvSpPr txBox="1">
            <a:spLocks/>
          </p:cNvSpPr>
          <p:nvPr/>
        </p:nvSpPr>
        <p:spPr>
          <a:xfrm>
            <a:off x="425046" y="5015864"/>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Annual Total Assets</a:t>
            </a:r>
          </a:p>
        </p:txBody>
      </p:sp>
      <p:sp>
        <p:nvSpPr>
          <p:cNvPr id="118" name="Title 17">
            <a:extLst>
              <a:ext uri="{FF2B5EF4-FFF2-40B4-BE49-F238E27FC236}">
                <a16:creationId xmlns:a16="http://schemas.microsoft.com/office/drawing/2014/main" id="{CF861035-DA3D-DF40-9A59-BA42AD3ACA49}"/>
              </a:ext>
            </a:extLst>
          </p:cNvPr>
          <p:cNvSpPr txBox="1">
            <a:spLocks/>
          </p:cNvSpPr>
          <p:nvPr/>
        </p:nvSpPr>
        <p:spPr>
          <a:xfrm>
            <a:off x="425045" y="5252359"/>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Annual Total Equity</a:t>
            </a:r>
          </a:p>
        </p:txBody>
      </p:sp>
      <p:sp>
        <p:nvSpPr>
          <p:cNvPr id="1024" name="Title 17">
            <a:extLst>
              <a:ext uri="{FF2B5EF4-FFF2-40B4-BE49-F238E27FC236}">
                <a16:creationId xmlns:a16="http://schemas.microsoft.com/office/drawing/2014/main" id="{BE7C61A1-A70C-9257-6C1A-819E627835A5}"/>
              </a:ext>
            </a:extLst>
          </p:cNvPr>
          <p:cNvSpPr txBox="1">
            <a:spLocks/>
          </p:cNvSpPr>
          <p:nvPr/>
        </p:nvSpPr>
        <p:spPr>
          <a:xfrm>
            <a:off x="3798508" y="4431811"/>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dirty="0">
                <a:solidFill>
                  <a:srgbClr val="000000"/>
                </a:solidFill>
                <a:latin typeface="+mj-lt"/>
                <a:cs typeface="Arial" panose="020B0604020202020204" pitchFamily="34" charset="0"/>
              </a:rPr>
              <a:t>- US treasury yield (Monthly) </a:t>
            </a:r>
          </a:p>
        </p:txBody>
      </p:sp>
      <p:cxnSp>
        <p:nvCxnSpPr>
          <p:cNvPr id="121" name="Straight Connector 120">
            <a:extLst>
              <a:ext uri="{FF2B5EF4-FFF2-40B4-BE49-F238E27FC236}">
                <a16:creationId xmlns:a16="http://schemas.microsoft.com/office/drawing/2014/main" id="{7AC73A0C-C5E8-0F7C-555F-02B53426F867}"/>
              </a:ext>
            </a:extLst>
          </p:cNvPr>
          <p:cNvCxnSpPr>
            <a:cxnSpLocks/>
          </p:cNvCxnSpPr>
          <p:nvPr/>
        </p:nvCxnSpPr>
        <p:spPr>
          <a:xfrm>
            <a:off x="6260123" y="1222058"/>
            <a:ext cx="0" cy="4357555"/>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126" name="Title 17">
            <a:extLst>
              <a:ext uri="{FF2B5EF4-FFF2-40B4-BE49-F238E27FC236}">
                <a16:creationId xmlns:a16="http://schemas.microsoft.com/office/drawing/2014/main" id="{3FF580BA-B0D4-A6EC-98F6-1ECE2D48FE71}"/>
              </a:ext>
            </a:extLst>
          </p:cNvPr>
          <p:cNvSpPr txBox="1">
            <a:spLocks/>
          </p:cNvSpPr>
          <p:nvPr/>
        </p:nvSpPr>
        <p:spPr>
          <a:xfrm>
            <a:off x="3628139" y="3873527"/>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endParaRPr lang="en-US" sz="1400">
              <a:solidFill>
                <a:srgbClr val="000000"/>
              </a:solidFill>
              <a:latin typeface="+mj-lt"/>
              <a:cs typeface="Arial" panose="020B0604020202020204" pitchFamily="34" charset="0"/>
            </a:endParaRPr>
          </a:p>
        </p:txBody>
      </p:sp>
      <p:sp>
        <p:nvSpPr>
          <p:cNvPr id="127" name="Title 17">
            <a:extLst>
              <a:ext uri="{FF2B5EF4-FFF2-40B4-BE49-F238E27FC236}">
                <a16:creationId xmlns:a16="http://schemas.microsoft.com/office/drawing/2014/main" id="{426EDB98-29AD-19AB-4159-E314B07AF908}"/>
              </a:ext>
            </a:extLst>
          </p:cNvPr>
          <p:cNvSpPr txBox="1">
            <a:spLocks/>
          </p:cNvSpPr>
          <p:nvPr/>
        </p:nvSpPr>
        <p:spPr>
          <a:xfrm>
            <a:off x="3606949" y="4206252"/>
            <a:ext cx="922584" cy="269831"/>
          </a:xfrm>
          <a:prstGeom prst="rect">
            <a:avLst/>
          </a:prstGeom>
          <a:ln>
            <a:noFill/>
          </a:ln>
        </p:spPr>
        <p:txBody>
          <a:bodyPr vert="horz" lIns="0" tIns="0" rIns="91440" bIns="45720" rtlCol="0" anchor="t">
            <a:normAutofit fontScale="900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a:solidFill>
                  <a:srgbClr val="000000"/>
                </a:solidFill>
                <a:latin typeface="+mj-lt"/>
                <a:cs typeface="Arial" panose="020B0604020202020204" pitchFamily="34" charset="0"/>
              </a:rPr>
              <a:t>Other data:</a:t>
            </a:r>
          </a:p>
        </p:txBody>
      </p:sp>
      <p:sp>
        <p:nvSpPr>
          <p:cNvPr id="1027" name="Title 17">
            <a:extLst>
              <a:ext uri="{FF2B5EF4-FFF2-40B4-BE49-F238E27FC236}">
                <a16:creationId xmlns:a16="http://schemas.microsoft.com/office/drawing/2014/main" id="{812B385C-FCA8-3915-B07A-585D69CDD7A8}"/>
              </a:ext>
            </a:extLst>
          </p:cNvPr>
          <p:cNvSpPr txBox="1">
            <a:spLocks/>
          </p:cNvSpPr>
          <p:nvPr/>
        </p:nvSpPr>
        <p:spPr>
          <a:xfrm>
            <a:off x="3775655" y="4677991"/>
            <a:ext cx="3542585" cy="452585"/>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a:solidFill>
                  <a:srgbClr val="000000"/>
                </a:solidFill>
                <a:latin typeface="+mj-lt"/>
                <a:cs typeface="Arial" panose="020B0604020202020204" pitchFamily="34" charset="0"/>
              </a:rPr>
              <a:t>- S&amp;P 500 monthly index</a:t>
            </a:r>
          </a:p>
        </p:txBody>
      </p:sp>
      <p:cxnSp>
        <p:nvCxnSpPr>
          <p:cNvPr id="1030" name="Straight Connector 1029">
            <a:extLst>
              <a:ext uri="{FF2B5EF4-FFF2-40B4-BE49-F238E27FC236}">
                <a16:creationId xmlns:a16="http://schemas.microsoft.com/office/drawing/2014/main" id="{F8BC8853-8F3F-B476-2207-E8B34200D0D7}"/>
              </a:ext>
            </a:extLst>
          </p:cNvPr>
          <p:cNvCxnSpPr>
            <a:cxnSpLocks/>
          </p:cNvCxnSpPr>
          <p:nvPr/>
        </p:nvCxnSpPr>
        <p:spPr>
          <a:xfrm>
            <a:off x="3220198" y="3806570"/>
            <a:ext cx="0" cy="1685029"/>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4" name="Title 17">
            <a:extLst>
              <a:ext uri="{FF2B5EF4-FFF2-40B4-BE49-F238E27FC236}">
                <a16:creationId xmlns:a16="http://schemas.microsoft.com/office/drawing/2014/main" id="{355C1524-F461-5ED7-1BD5-A98E7B5AE2D0}"/>
              </a:ext>
            </a:extLst>
          </p:cNvPr>
          <p:cNvSpPr txBox="1">
            <a:spLocks/>
          </p:cNvSpPr>
          <p:nvPr/>
        </p:nvSpPr>
        <p:spPr>
          <a:xfrm>
            <a:off x="6578549" y="4579517"/>
            <a:ext cx="2301291" cy="778837"/>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dirty="0">
                <a:solidFill>
                  <a:srgbClr val="000000"/>
                </a:solidFill>
                <a:latin typeface="+mj-lt"/>
                <a:cs typeface="Arial" panose="020B0604020202020204" pitchFamily="34" charset="0"/>
              </a:rPr>
              <a:t>Our main source of financial data are Bloomberg and alpha vantage library in Python.</a:t>
            </a:r>
          </a:p>
        </p:txBody>
      </p:sp>
      <p:sp>
        <p:nvSpPr>
          <p:cNvPr id="5" name="Rectangle: Rounded Corners 4">
            <a:extLst>
              <a:ext uri="{FF2B5EF4-FFF2-40B4-BE49-F238E27FC236}">
                <a16:creationId xmlns:a16="http://schemas.microsoft.com/office/drawing/2014/main" id="{EBF5B0C0-AFC6-CC64-36DF-AE23C1518153}"/>
              </a:ext>
            </a:extLst>
          </p:cNvPr>
          <p:cNvSpPr/>
          <p:nvPr/>
        </p:nvSpPr>
        <p:spPr>
          <a:xfrm>
            <a:off x="6405718" y="4524264"/>
            <a:ext cx="2602120" cy="778837"/>
          </a:xfrm>
          <a:prstGeom prst="roundRect">
            <a:avLst>
              <a:gd name="adj" fmla="val 9136"/>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09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D52E3C9-7FFA-E046-48AF-7AC9DEB4530C}"/>
              </a:ext>
            </a:extLst>
          </p:cNvPr>
          <p:cNvSpPr/>
          <p:nvPr/>
        </p:nvSpPr>
        <p:spPr>
          <a:xfrm>
            <a:off x="2502707" y="579634"/>
            <a:ext cx="1922583"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sp>
        <p:nvSpPr>
          <p:cNvPr id="19" name="Title 17">
            <a:extLst>
              <a:ext uri="{FF2B5EF4-FFF2-40B4-BE49-F238E27FC236}">
                <a16:creationId xmlns:a16="http://schemas.microsoft.com/office/drawing/2014/main" id="{A9492F1B-6121-ADC6-53D4-2331CD0B86A1}"/>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chemeClr val="tx2">
                    <a:lumMod val="75000"/>
                  </a:schemeClr>
                </a:solidFill>
                <a:latin typeface="+mj-lt"/>
                <a:cs typeface="Arial" panose="020B0604020202020204" pitchFamily="34" charset="0"/>
              </a:rPr>
              <a:t>2.</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8" name="Title 17">
            <a:extLst>
              <a:ext uri="{FF2B5EF4-FFF2-40B4-BE49-F238E27FC236}">
                <a16:creationId xmlns:a16="http://schemas.microsoft.com/office/drawing/2014/main" id="{BD8CDB56-8D20-350C-9612-8766611F08C1}"/>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chemeClr val="tx2">
                    <a:lumMod val="75000"/>
                  </a:schemeClr>
                </a:solidFill>
                <a:latin typeface="+mj-lt"/>
                <a:cs typeface="Arial" panose="020B0604020202020204" pitchFamily="34" charset="0"/>
              </a:rPr>
              <a:t>Portfolio</a:t>
            </a:r>
          </a:p>
        </p:txBody>
      </p:sp>
      <p:sp>
        <p:nvSpPr>
          <p:cNvPr id="3" name="Title 17">
            <a:extLst>
              <a:ext uri="{FF2B5EF4-FFF2-40B4-BE49-F238E27FC236}">
                <a16:creationId xmlns:a16="http://schemas.microsoft.com/office/drawing/2014/main" id="{86AC93BA-1864-8AC3-9E4E-FE4D9F5BF422}"/>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chemeClr val="tx2">
                    <a:lumMod val="75000"/>
                  </a:schemeClr>
                </a:solidFill>
                <a:latin typeface="+mj-lt"/>
                <a:cs typeface="Arial" panose="020B0604020202020204" pitchFamily="34" charset="0"/>
              </a:rPr>
              <a:t>Construction</a:t>
            </a:r>
          </a:p>
        </p:txBody>
      </p:sp>
      <p:grpSp>
        <p:nvGrpSpPr>
          <p:cNvPr id="1319" name="Group 1318">
            <a:extLst>
              <a:ext uri="{FF2B5EF4-FFF2-40B4-BE49-F238E27FC236}">
                <a16:creationId xmlns:a16="http://schemas.microsoft.com/office/drawing/2014/main" id="{844A3E55-9CF5-549C-B310-87FE890014AA}"/>
              </a:ext>
            </a:extLst>
          </p:cNvPr>
          <p:cNvGrpSpPr/>
          <p:nvPr/>
        </p:nvGrpSpPr>
        <p:grpSpPr>
          <a:xfrm>
            <a:off x="356309" y="1295889"/>
            <a:ext cx="9883154" cy="2376638"/>
            <a:chOff x="499436" y="1228250"/>
            <a:chExt cx="9883154" cy="2376638"/>
          </a:xfrm>
        </p:grpSpPr>
        <p:sp>
          <p:nvSpPr>
            <p:cNvPr id="1305" name="Title 17">
              <a:extLst>
                <a:ext uri="{FF2B5EF4-FFF2-40B4-BE49-F238E27FC236}">
                  <a16:creationId xmlns:a16="http://schemas.microsoft.com/office/drawing/2014/main" id="{4E43F2A0-309B-4C20-690C-581BA0BE019F}"/>
                </a:ext>
              </a:extLst>
            </p:cNvPr>
            <p:cNvSpPr txBox="1">
              <a:spLocks/>
            </p:cNvSpPr>
            <p:nvPr/>
          </p:nvSpPr>
          <p:spPr>
            <a:xfrm>
              <a:off x="751623" y="1228250"/>
              <a:ext cx="3302041"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u="sng">
                  <a:solidFill>
                    <a:srgbClr val="000000"/>
                  </a:solidFill>
                  <a:latin typeface="+mj-lt"/>
                  <a:cs typeface="Arial" panose="020B0604020202020204" pitchFamily="34" charset="0"/>
                </a:rPr>
                <a:t>Models</a:t>
              </a:r>
            </a:p>
          </p:txBody>
        </p:sp>
        <p:sp>
          <p:nvSpPr>
            <p:cNvPr id="1307" name="Isosceles Triangle 1306">
              <a:extLst>
                <a:ext uri="{FF2B5EF4-FFF2-40B4-BE49-F238E27FC236}">
                  <a16:creationId xmlns:a16="http://schemas.microsoft.com/office/drawing/2014/main" id="{D233ABD9-4B24-240C-B07F-EDB667F60F9D}"/>
                </a:ext>
              </a:extLst>
            </p:cNvPr>
            <p:cNvSpPr/>
            <p:nvPr/>
          </p:nvSpPr>
          <p:spPr>
            <a:xfrm rot="5400000">
              <a:off x="532048" y="1324068"/>
              <a:ext cx="132905" cy="114573"/>
            </a:xfrm>
            <a:prstGeom prst="triangl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11" name="Title 17">
                  <a:extLst>
                    <a:ext uri="{FF2B5EF4-FFF2-40B4-BE49-F238E27FC236}">
                      <a16:creationId xmlns:a16="http://schemas.microsoft.com/office/drawing/2014/main" id="{855F14BA-6344-14F5-3A45-A3B7FADA340E}"/>
                    </a:ext>
                  </a:extLst>
                </p:cNvPr>
                <p:cNvSpPr txBox="1">
                  <a:spLocks/>
                </p:cNvSpPr>
                <p:nvPr/>
              </p:nvSpPr>
              <p:spPr>
                <a:xfrm>
                  <a:off x="499437" y="1623902"/>
                  <a:ext cx="8064097"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a:solidFill>
                        <a:srgbClr val="000000"/>
                      </a:solidFill>
                      <a:latin typeface="+mj-lt"/>
                      <a:cs typeface="Arial" panose="020B0604020202020204" pitchFamily="34" charset="0"/>
                    </a:rPr>
                    <a:t>1.) Capital market model (CAPM) </a:t>
                  </a:r>
                  <a:r>
                    <a:rPr lang="en-US" sz="1400" b="0">
                      <a:solidFill>
                        <a:srgbClr val="000000"/>
                      </a:solidFill>
                      <a:latin typeface="+mj-lt"/>
                      <a:cs typeface="Arial" panose="020B0604020202020204" pitchFamily="34" charset="0"/>
                    </a:rPr>
                    <a:t>: </a:t>
                  </a:r>
                  <a14:m>
                    <m:oMath xmlns:m="http://schemas.openxmlformats.org/officeDocument/2006/math">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𝑅</m:t>
                          </m:r>
                        </m:e>
                        <m:sub>
                          <m:r>
                            <a:rPr lang="en-US" sz="1400" b="0" i="1" smtClean="0">
                              <a:solidFill>
                                <a:srgbClr val="000000"/>
                              </a:solidFill>
                              <a:latin typeface="Cambria Math" panose="02040503050406030204" pitchFamily="18" charset="0"/>
                              <a:cs typeface="Arial" panose="020B0604020202020204" pitchFamily="34" charset="0"/>
                            </a:rPr>
                            <m:t>𝑖</m:t>
                          </m:r>
                        </m:sub>
                      </m:sSub>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𝑅</m:t>
                          </m:r>
                        </m:e>
                        <m:sub>
                          <m:r>
                            <a:rPr lang="en-US" sz="1400" b="0" i="1" smtClean="0">
                              <a:solidFill>
                                <a:srgbClr val="000000"/>
                              </a:solidFill>
                              <a:latin typeface="Cambria Math" panose="02040503050406030204" pitchFamily="18" charset="0"/>
                              <a:cs typeface="Arial" panose="020B0604020202020204" pitchFamily="34" charset="0"/>
                            </a:rPr>
                            <m:t>𝑓</m:t>
                          </m:r>
                        </m:sub>
                      </m:sSub>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𝛼</m:t>
                          </m:r>
                        </m:e>
                        <m:sub>
                          <m:r>
                            <a:rPr lang="en-US" sz="1400" b="0" i="1" smtClean="0">
                              <a:solidFill>
                                <a:srgbClr val="000000"/>
                              </a:solidFill>
                              <a:latin typeface="Cambria Math" panose="02040503050406030204" pitchFamily="18" charset="0"/>
                              <a:cs typeface="Arial" panose="020B0604020202020204" pitchFamily="34" charset="0"/>
                            </a:rPr>
                            <m:t>𝑖</m:t>
                          </m:r>
                        </m:sub>
                      </m:sSub>
                      <m:r>
                        <a:rPr lang="en-US" sz="1400" b="0" i="1" smtClean="0">
                          <a:solidFill>
                            <a:srgbClr val="000000"/>
                          </a:solidFill>
                          <a:latin typeface="Cambria Math" panose="02040503050406030204" pitchFamily="18" charset="0"/>
                          <a:cs typeface="Arial" panose="020B0604020202020204" pitchFamily="34" charset="0"/>
                        </a:rPr>
                        <m:t>+ </m:t>
                      </m:r>
                      <m:r>
                        <a:rPr lang="en-US" sz="1400" b="0" i="1" smtClean="0">
                          <a:solidFill>
                            <a:srgbClr val="000000"/>
                          </a:solidFill>
                          <a:latin typeface="Cambria Math" panose="02040503050406030204" pitchFamily="18" charset="0"/>
                          <a:cs typeface="Arial" panose="020B0604020202020204" pitchFamily="34" charset="0"/>
                        </a:rPr>
                        <m:t>𝛽</m:t>
                      </m:r>
                      <m:d>
                        <m:dPr>
                          <m:ctrlPr>
                            <a:rPr lang="en-US" sz="1400" b="0" i="1" smtClean="0">
                              <a:solidFill>
                                <a:srgbClr val="000000"/>
                              </a:solidFill>
                              <a:latin typeface="Cambria Math" panose="02040503050406030204" pitchFamily="18" charset="0"/>
                              <a:cs typeface="Arial" panose="020B0604020202020204" pitchFamily="34" charset="0"/>
                            </a:rPr>
                          </m:ctrlPr>
                        </m:dPr>
                        <m:e>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𝑹</m:t>
                              </m:r>
                            </m:e>
                            <m:sub>
                              <m:r>
                                <a:rPr lang="en-US" sz="1400" b="1" i="1" smtClean="0">
                                  <a:solidFill>
                                    <a:schemeClr val="tx1"/>
                                  </a:solidFill>
                                  <a:latin typeface="Cambria Math" panose="02040503050406030204" pitchFamily="18" charset="0"/>
                                  <a:cs typeface="Arial" panose="020B0604020202020204" pitchFamily="34" charset="0"/>
                                </a:rPr>
                                <m:t>𝒎</m:t>
                              </m:r>
                            </m:sub>
                          </m:sSub>
                          <m:r>
                            <a:rPr lang="en-US" sz="1400" b="1" i="1" smtClean="0">
                              <a:solidFill>
                                <a:schemeClr val="tx1"/>
                              </a:solidFill>
                              <a:latin typeface="Cambria Math" panose="02040503050406030204" pitchFamily="18" charset="0"/>
                              <a:cs typeface="Arial" panose="020B0604020202020204" pitchFamily="34" charset="0"/>
                            </a:rPr>
                            <m:t>−</m:t>
                          </m:r>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𝑹</m:t>
                              </m:r>
                            </m:e>
                            <m:sub>
                              <m:r>
                                <a:rPr lang="en-US" sz="1400" b="1" i="1" smtClean="0">
                                  <a:solidFill>
                                    <a:schemeClr val="tx1"/>
                                  </a:solidFill>
                                  <a:latin typeface="Cambria Math" panose="02040503050406030204" pitchFamily="18" charset="0"/>
                                  <a:cs typeface="Arial" panose="020B0604020202020204" pitchFamily="34" charset="0"/>
                                </a:rPr>
                                <m:t>𝒇</m:t>
                              </m:r>
                            </m:sub>
                          </m:sSub>
                        </m:e>
                      </m:d>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𝜖</m:t>
                              </m:r>
                            </m:e>
                            <m:sub>
                              <m:r>
                                <a:rPr lang="en-US" sz="1400" b="0" i="1" smtClean="0">
                                  <a:solidFill>
                                    <a:srgbClr val="000000"/>
                                  </a:solidFill>
                                  <a:latin typeface="Cambria Math" panose="02040503050406030204" pitchFamily="18" charset="0"/>
                                  <a:cs typeface="Arial" panose="020B0604020202020204" pitchFamily="34" charset="0"/>
                                </a:rPr>
                                <m:t>𝑖</m:t>
                              </m:r>
                            </m:sub>
                          </m:sSub>
                        </m:e>
                        <m:sub>
                          <m:r>
                            <a:rPr lang="en-US" sz="1400" b="0" i="1" smtClean="0">
                              <a:solidFill>
                                <a:srgbClr val="000000"/>
                              </a:solidFill>
                              <a:latin typeface="Cambria Math" panose="02040503050406030204" pitchFamily="18" charset="0"/>
                              <a:cs typeface="Arial" panose="020B0604020202020204" pitchFamily="34" charset="0"/>
                            </a:rPr>
                            <m:t>𝑡</m:t>
                          </m:r>
                        </m:sub>
                      </m:sSub>
                    </m:oMath>
                  </a14:m>
                  <a:endParaRPr lang="en-US" sz="1400" b="0">
                    <a:solidFill>
                      <a:srgbClr val="000000"/>
                    </a:solidFill>
                    <a:latin typeface="+mj-lt"/>
                    <a:cs typeface="Arial" panose="020B0604020202020204" pitchFamily="34" charset="0"/>
                  </a:endParaRPr>
                </a:p>
              </p:txBody>
            </p:sp>
          </mc:Choice>
          <mc:Fallback xmlns="">
            <p:sp>
              <p:nvSpPr>
                <p:cNvPr id="1311" name="Title 17">
                  <a:extLst>
                    <a:ext uri="{FF2B5EF4-FFF2-40B4-BE49-F238E27FC236}">
                      <a16:creationId xmlns:a16="http://schemas.microsoft.com/office/drawing/2014/main" id="{855F14BA-6344-14F5-3A45-A3B7FADA340E}"/>
                    </a:ext>
                  </a:extLst>
                </p:cNvPr>
                <p:cNvSpPr txBox="1">
                  <a:spLocks noRot="1" noChangeAspect="1" noMove="1" noResize="1" noEditPoints="1" noAdjustHandles="1" noChangeArrowheads="1" noChangeShapeType="1" noTextEdit="1"/>
                </p:cNvSpPr>
                <p:nvPr/>
              </p:nvSpPr>
              <p:spPr>
                <a:xfrm>
                  <a:off x="499437" y="1623902"/>
                  <a:ext cx="8064097" cy="397480"/>
                </a:xfrm>
                <a:prstGeom prst="rect">
                  <a:avLst/>
                </a:prstGeom>
                <a:blipFill>
                  <a:blip r:embed="rId3"/>
                  <a:stretch>
                    <a:fillRect l="-1361" t="-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2" name="Title 17">
                  <a:extLst>
                    <a:ext uri="{FF2B5EF4-FFF2-40B4-BE49-F238E27FC236}">
                      <a16:creationId xmlns:a16="http://schemas.microsoft.com/office/drawing/2014/main" id="{A7CC0199-C657-EA2E-6C0A-D16A51C4793E}"/>
                    </a:ext>
                  </a:extLst>
                </p:cNvPr>
                <p:cNvSpPr txBox="1">
                  <a:spLocks/>
                </p:cNvSpPr>
                <p:nvPr/>
              </p:nvSpPr>
              <p:spPr>
                <a:xfrm>
                  <a:off x="499437" y="1989718"/>
                  <a:ext cx="8644563"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a:solidFill>
                        <a:srgbClr val="000000"/>
                      </a:solidFill>
                      <a:latin typeface="+mj-lt"/>
                      <a:cs typeface="Arial" panose="020B0604020202020204" pitchFamily="34" charset="0"/>
                    </a:rPr>
                    <a:t>2.) </a:t>
                  </a:r>
                  <a:r>
                    <a:rPr lang="en-US" sz="1400" err="1">
                      <a:solidFill>
                        <a:srgbClr val="000000"/>
                      </a:solidFill>
                      <a:latin typeface="+mj-lt"/>
                      <a:cs typeface="Arial" panose="020B0604020202020204" pitchFamily="34" charset="0"/>
                    </a:rPr>
                    <a:t>Fama</a:t>
                  </a:r>
                  <a:r>
                    <a:rPr lang="en-US" sz="1400">
                      <a:solidFill>
                        <a:srgbClr val="000000"/>
                      </a:solidFill>
                      <a:latin typeface="+mj-lt"/>
                      <a:cs typeface="Arial" panose="020B0604020202020204" pitchFamily="34" charset="0"/>
                    </a:rPr>
                    <a:t>-French 3 factor model (FF3) </a:t>
                  </a:r>
                  <a:r>
                    <a:rPr lang="en-US" sz="1400" b="0">
                      <a:solidFill>
                        <a:srgbClr val="000000"/>
                      </a:solidFill>
                      <a:latin typeface="+mj-lt"/>
                      <a:cs typeface="Arial" panose="020B0604020202020204" pitchFamily="34" charset="0"/>
                    </a:rPr>
                    <a:t>: </a:t>
                  </a:r>
                  <a14:m>
                    <m:oMath xmlns:m="http://schemas.openxmlformats.org/officeDocument/2006/math">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𝑅</m:t>
                          </m:r>
                        </m:e>
                        <m:sub>
                          <m:r>
                            <a:rPr lang="en-US" sz="1400" b="0" i="1" smtClean="0">
                              <a:solidFill>
                                <a:srgbClr val="000000"/>
                              </a:solidFill>
                              <a:latin typeface="Cambria Math" panose="02040503050406030204" pitchFamily="18" charset="0"/>
                              <a:cs typeface="Arial" panose="020B0604020202020204" pitchFamily="34" charset="0"/>
                            </a:rPr>
                            <m:t>𝑖</m:t>
                          </m:r>
                        </m:sub>
                      </m:sSub>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𝑅</m:t>
                          </m:r>
                        </m:e>
                        <m:sub>
                          <m:r>
                            <a:rPr lang="en-US" sz="1400" b="0" i="1" smtClean="0">
                              <a:solidFill>
                                <a:srgbClr val="000000"/>
                              </a:solidFill>
                              <a:latin typeface="Cambria Math" panose="02040503050406030204" pitchFamily="18" charset="0"/>
                              <a:cs typeface="Arial" panose="020B0604020202020204" pitchFamily="34" charset="0"/>
                            </a:rPr>
                            <m:t>𝑓</m:t>
                          </m:r>
                        </m:sub>
                      </m:sSub>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𝛼</m:t>
                          </m:r>
                        </m:e>
                        <m:sub>
                          <m:r>
                            <a:rPr lang="en-US" sz="1400" b="0" i="1" smtClean="0">
                              <a:solidFill>
                                <a:srgbClr val="000000"/>
                              </a:solidFill>
                              <a:latin typeface="Cambria Math" panose="02040503050406030204" pitchFamily="18" charset="0"/>
                              <a:cs typeface="Arial" panose="020B0604020202020204" pitchFamily="34" charset="0"/>
                            </a:rPr>
                            <m:t>𝑖</m:t>
                          </m:r>
                        </m:sub>
                      </m:sSub>
                      <m:r>
                        <a:rPr lang="en-US" sz="1400" b="0" i="1" smtClean="0">
                          <a:solidFill>
                            <a:srgbClr val="000000"/>
                          </a:solidFill>
                          <a:latin typeface="Cambria Math" panose="02040503050406030204" pitchFamily="18" charset="0"/>
                          <a:cs typeface="Arial" panose="020B0604020202020204" pitchFamily="34" charset="0"/>
                        </a:rPr>
                        <m:t>+ </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1</m:t>
                          </m:r>
                        </m:sub>
                      </m:sSub>
                      <m:d>
                        <m:dPr>
                          <m:ctrlPr>
                            <a:rPr lang="en-US" sz="1400" b="0" i="1" smtClean="0">
                              <a:solidFill>
                                <a:srgbClr val="000000"/>
                              </a:solidFill>
                              <a:latin typeface="Cambria Math" panose="02040503050406030204" pitchFamily="18" charset="0"/>
                              <a:cs typeface="Arial" panose="020B0604020202020204" pitchFamily="34" charset="0"/>
                            </a:rPr>
                          </m:ctrlPr>
                        </m:dPr>
                        <m:e>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𝑹</m:t>
                              </m:r>
                            </m:e>
                            <m:sub>
                              <m:r>
                                <a:rPr lang="en-US" sz="1400" b="1" i="1" smtClean="0">
                                  <a:solidFill>
                                    <a:schemeClr val="tx1"/>
                                  </a:solidFill>
                                  <a:latin typeface="Cambria Math" panose="02040503050406030204" pitchFamily="18" charset="0"/>
                                  <a:cs typeface="Arial" panose="020B0604020202020204" pitchFamily="34" charset="0"/>
                                </a:rPr>
                                <m:t>𝒎</m:t>
                              </m:r>
                            </m:sub>
                          </m:sSub>
                          <m:r>
                            <a:rPr lang="en-US" sz="1400" b="1" i="1" smtClean="0">
                              <a:solidFill>
                                <a:schemeClr val="tx1"/>
                              </a:solidFill>
                              <a:latin typeface="Cambria Math" panose="02040503050406030204" pitchFamily="18" charset="0"/>
                              <a:cs typeface="Arial" panose="020B0604020202020204" pitchFamily="34" charset="0"/>
                            </a:rPr>
                            <m:t>−</m:t>
                          </m:r>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𝑹</m:t>
                              </m:r>
                            </m:e>
                            <m:sub>
                              <m:r>
                                <a:rPr lang="en-US" sz="1400" b="1" i="1" smtClean="0">
                                  <a:solidFill>
                                    <a:schemeClr val="tx1"/>
                                  </a:solidFill>
                                  <a:latin typeface="Cambria Math" panose="02040503050406030204" pitchFamily="18" charset="0"/>
                                  <a:cs typeface="Arial" panose="020B0604020202020204" pitchFamily="34" charset="0"/>
                                </a:rPr>
                                <m:t>𝒇</m:t>
                              </m:r>
                            </m:sub>
                          </m:sSub>
                        </m:e>
                      </m:d>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2</m:t>
                          </m:r>
                        </m:sub>
                      </m:sSub>
                      <m:d>
                        <m:dPr>
                          <m:ctrlPr>
                            <a:rPr lang="en-US" sz="1400" b="0" i="1">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𝑺𝑴</m:t>
                          </m:r>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𝑩</m:t>
                              </m:r>
                            </m:e>
                            <m:sub>
                              <m:r>
                                <a:rPr lang="en-US" sz="1400" b="1" i="1" smtClean="0">
                                  <a:solidFill>
                                    <a:schemeClr val="tx1"/>
                                  </a:solidFill>
                                  <a:latin typeface="Cambria Math" panose="02040503050406030204" pitchFamily="18" charset="0"/>
                                  <a:cs typeface="Arial" panose="020B0604020202020204" pitchFamily="34" charset="0"/>
                                </a:rPr>
                                <m:t>𝒕</m:t>
                              </m:r>
                            </m:sub>
                          </m:sSub>
                        </m:e>
                      </m:d>
                      <m:r>
                        <a:rPr lang="en-US" sz="1400" b="0" i="0"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3</m:t>
                          </m:r>
                        </m:sub>
                      </m:sSub>
                      <m:d>
                        <m:dPr>
                          <m:ctrlPr>
                            <a:rPr lang="en-US" sz="1400" b="0" i="1" smtClean="0">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𝑯𝑴𝑳</m:t>
                          </m:r>
                        </m:e>
                      </m:d>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𝜖</m:t>
                          </m:r>
                        </m:e>
                        <m:sub>
                          <m:r>
                            <a:rPr lang="en-US" sz="1400" b="0" i="1" smtClean="0">
                              <a:solidFill>
                                <a:srgbClr val="000000"/>
                              </a:solidFill>
                              <a:latin typeface="Cambria Math" panose="02040503050406030204" pitchFamily="18" charset="0"/>
                              <a:cs typeface="Arial" panose="020B0604020202020204" pitchFamily="34" charset="0"/>
                            </a:rPr>
                            <m:t>𝑡</m:t>
                          </m:r>
                        </m:sub>
                      </m:sSub>
                    </m:oMath>
                  </a14:m>
                  <a:r>
                    <a:rPr lang="en-US" sz="1400" b="0">
                      <a:solidFill>
                        <a:srgbClr val="000000"/>
                      </a:solidFill>
                      <a:latin typeface="+mj-lt"/>
                      <a:cs typeface="Arial" panose="020B0604020202020204" pitchFamily="34" charset="0"/>
                    </a:rPr>
                    <a:t> </a:t>
                  </a:r>
                </a:p>
              </p:txBody>
            </p:sp>
          </mc:Choice>
          <mc:Fallback xmlns="">
            <p:sp>
              <p:nvSpPr>
                <p:cNvPr id="1312" name="Title 17">
                  <a:extLst>
                    <a:ext uri="{FF2B5EF4-FFF2-40B4-BE49-F238E27FC236}">
                      <a16:creationId xmlns:a16="http://schemas.microsoft.com/office/drawing/2014/main" id="{A7CC0199-C657-EA2E-6C0A-D16A51C4793E}"/>
                    </a:ext>
                  </a:extLst>
                </p:cNvPr>
                <p:cNvSpPr txBox="1">
                  <a:spLocks noRot="1" noChangeAspect="1" noMove="1" noResize="1" noEditPoints="1" noAdjustHandles="1" noChangeArrowheads="1" noChangeShapeType="1" noTextEdit="1"/>
                </p:cNvSpPr>
                <p:nvPr/>
              </p:nvSpPr>
              <p:spPr>
                <a:xfrm>
                  <a:off x="499437" y="1989718"/>
                  <a:ext cx="8644563" cy="539789"/>
                </a:xfrm>
                <a:prstGeom prst="rect">
                  <a:avLst/>
                </a:prstGeom>
                <a:blipFill>
                  <a:blip r:embed="rId4"/>
                  <a:stretch>
                    <a:fillRect l="-1268" t="-6742"/>
                  </a:stretch>
                </a:blipFill>
              </p:spPr>
              <p:txBody>
                <a:bodyPr/>
                <a:lstStyle/>
                <a:p>
                  <a:r>
                    <a:rPr lang="en-US">
                      <a:noFill/>
                    </a:rPr>
                    <a:t> </a:t>
                  </a:r>
                </a:p>
              </p:txBody>
            </p:sp>
          </mc:Fallback>
        </mc:AlternateContent>
        <p:sp>
          <p:nvSpPr>
            <p:cNvPr id="1313" name="Title 17">
              <a:extLst>
                <a:ext uri="{FF2B5EF4-FFF2-40B4-BE49-F238E27FC236}">
                  <a16:creationId xmlns:a16="http://schemas.microsoft.com/office/drawing/2014/main" id="{61DDABF2-035C-15AC-0B5B-412E2009D850}"/>
                </a:ext>
              </a:extLst>
            </p:cNvPr>
            <p:cNvSpPr txBox="1">
              <a:spLocks/>
            </p:cNvSpPr>
            <p:nvPr/>
          </p:nvSpPr>
          <p:spPr>
            <a:xfrm>
              <a:off x="499436" y="2368150"/>
              <a:ext cx="8064097"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a:solidFill>
                    <a:srgbClr val="000000"/>
                  </a:solidFill>
                  <a:latin typeface="+mj-lt"/>
                  <a:cs typeface="Arial" panose="020B0604020202020204" pitchFamily="34" charset="0"/>
                </a:rPr>
                <a:t>3.) Carhart 4 factor model (CH4) </a:t>
              </a:r>
              <a:r>
                <a:rPr lang="en-US" sz="1400" b="0">
                  <a:solidFill>
                    <a:srgbClr val="000000"/>
                  </a:solidFill>
                  <a:latin typeface="+mj-lt"/>
                  <a:cs typeface="Arial" panose="020B0604020202020204" pitchFamily="34" charset="0"/>
                </a:rPr>
                <a:t>:</a:t>
              </a:r>
            </a:p>
          </p:txBody>
        </p:sp>
        <p:sp>
          <p:nvSpPr>
            <p:cNvPr id="1315" name="Title 17">
              <a:extLst>
                <a:ext uri="{FF2B5EF4-FFF2-40B4-BE49-F238E27FC236}">
                  <a16:creationId xmlns:a16="http://schemas.microsoft.com/office/drawing/2014/main" id="{C874A765-EB13-5ED8-969D-106B865AF41C}"/>
                </a:ext>
              </a:extLst>
            </p:cNvPr>
            <p:cNvSpPr txBox="1">
              <a:spLocks/>
            </p:cNvSpPr>
            <p:nvPr/>
          </p:nvSpPr>
          <p:spPr>
            <a:xfrm>
              <a:off x="499437" y="2706196"/>
              <a:ext cx="8064097"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a:solidFill>
                    <a:srgbClr val="000000"/>
                  </a:solidFill>
                  <a:latin typeface="+mj-lt"/>
                  <a:cs typeface="Arial" panose="020B0604020202020204" pitchFamily="34" charset="0"/>
                </a:rPr>
                <a:t>4.) </a:t>
              </a:r>
              <a:r>
                <a:rPr lang="en-US" sz="1400" err="1">
                  <a:solidFill>
                    <a:srgbClr val="000000"/>
                  </a:solidFill>
                  <a:latin typeface="+mj-lt"/>
                  <a:cs typeface="Arial" panose="020B0604020202020204" pitchFamily="34" charset="0"/>
                </a:rPr>
                <a:t>Fama</a:t>
              </a:r>
              <a:r>
                <a:rPr lang="en-US" sz="1400">
                  <a:solidFill>
                    <a:srgbClr val="000000"/>
                  </a:solidFill>
                  <a:latin typeface="+mj-lt"/>
                  <a:cs typeface="Arial" panose="020B0604020202020204" pitchFamily="34" charset="0"/>
                </a:rPr>
                <a:t>-French 5 factor model (FF5) </a:t>
              </a:r>
              <a:r>
                <a:rPr lang="en-US" sz="1400" b="0">
                  <a:solidFill>
                    <a:srgbClr val="000000"/>
                  </a:solidFill>
                  <a:latin typeface="+mj-lt"/>
                  <a:cs typeface="Arial" panose="020B0604020202020204" pitchFamily="34" charset="0"/>
                </a:rPr>
                <a:t>:</a:t>
              </a:r>
            </a:p>
          </p:txBody>
        </p:sp>
        <mc:AlternateContent xmlns:mc="http://schemas.openxmlformats.org/markup-compatibility/2006" xmlns:a14="http://schemas.microsoft.com/office/drawing/2010/main">
          <mc:Choice Requires="a14">
            <p:sp>
              <p:nvSpPr>
                <p:cNvPr id="1316" name="Title 17">
                  <a:extLst>
                    <a:ext uri="{FF2B5EF4-FFF2-40B4-BE49-F238E27FC236}">
                      <a16:creationId xmlns:a16="http://schemas.microsoft.com/office/drawing/2014/main" id="{A7E3C7C6-6D61-EDFD-E20C-7CFEF2301EAF}"/>
                    </a:ext>
                  </a:extLst>
                </p:cNvPr>
                <p:cNvSpPr txBox="1">
                  <a:spLocks/>
                </p:cNvSpPr>
                <p:nvPr/>
              </p:nvSpPr>
              <p:spPr>
                <a:xfrm>
                  <a:off x="1738027" y="2339716"/>
                  <a:ext cx="8064097"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𝑅</m:t>
                            </m:r>
                          </m:e>
                          <m:sub>
                            <m:r>
                              <a:rPr lang="en-US" sz="1400" b="0" i="1" smtClean="0">
                                <a:solidFill>
                                  <a:srgbClr val="000000"/>
                                </a:solidFill>
                                <a:latin typeface="Cambria Math" panose="02040503050406030204" pitchFamily="18" charset="0"/>
                                <a:cs typeface="Arial" panose="020B0604020202020204" pitchFamily="34" charset="0"/>
                              </a:rPr>
                              <m:t>𝑖</m:t>
                            </m:r>
                          </m:sub>
                        </m:sSub>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𝑅</m:t>
                            </m:r>
                          </m:e>
                          <m:sub>
                            <m:r>
                              <a:rPr lang="en-US" sz="1400" b="0" i="1" smtClean="0">
                                <a:solidFill>
                                  <a:srgbClr val="000000"/>
                                </a:solidFill>
                                <a:latin typeface="Cambria Math" panose="02040503050406030204" pitchFamily="18" charset="0"/>
                                <a:cs typeface="Arial" panose="020B0604020202020204" pitchFamily="34" charset="0"/>
                              </a:rPr>
                              <m:t>𝑓</m:t>
                            </m:r>
                          </m:sub>
                        </m:sSub>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𝛼</m:t>
                            </m:r>
                          </m:e>
                          <m:sub>
                            <m:r>
                              <a:rPr lang="en-US" sz="1400" b="0" i="1" smtClean="0">
                                <a:solidFill>
                                  <a:srgbClr val="000000"/>
                                </a:solidFill>
                                <a:latin typeface="Cambria Math" panose="02040503050406030204" pitchFamily="18" charset="0"/>
                                <a:cs typeface="Arial" panose="020B0604020202020204" pitchFamily="34" charset="0"/>
                              </a:rPr>
                              <m:t>𝑖</m:t>
                            </m:r>
                          </m:sub>
                        </m:sSub>
                        <m:r>
                          <a:rPr lang="en-US" sz="1400" b="0" i="1" smtClean="0">
                            <a:solidFill>
                              <a:srgbClr val="000000"/>
                            </a:solidFill>
                            <a:latin typeface="Cambria Math" panose="02040503050406030204" pitchFamily="18" charset="0"/>
                            <a:cs typeface="Arial" panose="020B0604020202020204" pitchFamily="34" charset="0"/>
                          </a:rPr>
                          <m:t>+ </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1</m:t>
                            </m:r>
                          </m:sub>
                        </m:sSub>
                        <m:d>
                          <m:dPr>
                            <m:ctrlPr>
                              <a:rPr lang="en-US" sz="1400" b="0" i="1" smtClean="0">
                                <a:solidFill>
                                  <a:srgbClr val="000000"/>
                                </a:solidFill>
                                <a:latin typeface="Cambria Math" panose="02040503050406030204" pitchFamily="18" charset="0"/>
                                <a:cs typeface="Arial" panose="020B0604020202020204" pitchFamily="34" charset="0"/>
                              </a:rPr>
                            </m:ctrlPr>
                          </m:dPr>
                          <m:e>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𝑹</m:t>
                                </m:r>
                              </m:e>
                              <m:sub>
                                <m:r>
                                  <a:rPr lang="en-US" sz="1400" b="1" i="1" smtClean="0">
                                    <a:solidFill>
                                      <a:schemeClr val="tx1"/>
                                    </a:solidFill>
                                    <a:latin typeface="Cambria Math" panose="02040503050406030204" pitchFamily="18" charset="0"/>
                                    <a:cs typeface="Arial" panose="020B0604020202020204" pitchFamily="34" charset="0"/>
                                  </a:rPr>
                                  <m:t>𝒎</m:t>
                                </m:r>
                              </m:sub>
                            </m:sSub>
                            <m:r>
                              <a:rPr lang="en-US" sz="1400" b="1" i="1" smtClean="0">
                                <a:solidFill>
                                  <a:schemeClr val="tx1"/>
                                </a:solidFill>
                                <a:latin typeface="Cambria Math" panose="02040503050406030204" pitchFamily="18" charset="0"/>
                                <a:cs typeface="Arial" panose="020B0604020202020204" pitchFamily="34" charset="0"/>
                              </a:rPr>
                              <m:t>−</m:t>
                            </m:r>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𝑹</m:t>
                                </m:r>
                              </m:e>
                              <m:sub>
                                <m:r>
                                  <a:rPr lang="en-US" sz="1400" b="1" i="1" smtClean="0">
                                    <a:solidFill>
                                      <a:schemeClr val="tx1"/>
                                    </a:solidFill>
                                    <a:latin typeface="Cambria Math" panose="02040503050406030204" pitchFamily="18" charset="0"/>
                                    <a:cs typeface="Arial" panose="020B0604020202020204" pitchFamily="34" charset="0"/>
                                  </a:rPr>
                                  <m:t>𝒇</m:t>
                                </m:r>
                              </m:sub>
                            </m:sSub>
                          </m:e>
                        </m:d>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2</m:t>
                            </m:r>
                          </m:sub>
                        </m:sSub>
                        <m:d>
                          <m:dPr>
                            <m:ctrlPr>
                              <a:rPr lang="en-US" sz="1400" b="0" i="1">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𝑺𝑴</m:t>
                            </m:r>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smtClean="0">
                                    <a:solidFill>
                                      <a:schemeClr val="tx1"/>
                                    </a:solidFill>
                                    <a:latin typeface="Cambria Math" panose="02040503050406030204" pitchFamily="18" charset="0"/>
                                    <a:cs typeface="Arial" panose="020B0604020202020204" pitchFamily="34" charset="0"/>
                                  </a:rPr>
                                  <m:t>𝑩</m:t>
                                </m:r>
                              </m:e>
                              <m:sub>
                                <m:r>
                                  <a:rPr lang="en-US" sz="1400" b="1" i="1" smtClean="0">
                                    <a:solidFill>
                                      <a:schemeClr val="tx1"/>
                                    </a:solidFill>
                                    <a:latin typeface="Cambria Math" panose="02040503050406030204" pitchFamily="18" charset="0"/>
                                    <a:cs typeface="Arial" panose="020B0604020202020204" pitchFamily="34" charset="0"/>
                                  </a:rPr>
                                  <m:t>𝒕</m:t>
                                </m:r>
                              </m:sub>
                            </m:sSub>
                          </m:e>
                        </m:d>
                        <m:r>
                          <a:rPr lang="en-US" sz="1400" b="0" i="0"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3</m:t>
                            </m:r>
                          </m:sub>
                        </m:sSub>
                        <m:d>
                          <m:dPr>
                            <m:ctrlPr>
                              <a:rPr lang="en-US" sz="1400" i="1" smtClean="0">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𝑯𝑴𝑳</m:t>
                            </m:r>
                          </m:e>
                        </m:d>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4</m:t>
                            </m:r>
                          </m:sub>
                        </m:sSub>
                        <m:d>
                          <m:dPr>
                            <m:ctrlPr>
                              <a:rPr lang="en-US" sz="1400" i="1" smtClean="0">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𝑴𝑶𝑴</m:t>
                            </m:r>
                          </m:e>
                        </m:d>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𝜖</m:t>
                            </m:r>
                          </m:e>
                          <m:sub>
                            <m:r>
                              <a:rPr lang="en-US" sz="1400" b="0" i="1" smtClean="0">
                                <a:solidFill>
                                  <a:srgbClr val="000000"/>
                                </a:solidFill>
                                <a:latin typeface="Cambria Math" panose="02040503050406030204" pitchFamily="18" charset="0"/>
                                <a:cs typeface="Arial" panose="020B0604020202020204" pitchFamily="34" charset="0"/>
                              </a:rPr>
                              <m:t>𝑡</m:t>
                            </m:r>
                          </m:sub>
                        </m:sSub>
                      </m:oMath>
                    </m:oMathPara>
                  </a14:m>
                  <a:endParaRPr lang="en-US" sz="1400" b="0">
                    <a:solidFill>
                      <a:srgbClr val="000000"/>
                    </a:solidFill>
                    <a:latin typeface="+mj-lt"/>
                    <a:cs typeface="Arial" panose="020B0604020202020204" pitchFamily="34" charset="0"/>
                  </a:endParaRPr>
                </a:p>
              </p:txBody>
            </p:sp>
          </mc:Choice>
          <mc:Fallback xmlns="">
            <p:sp>
              <p:nvSpPr>
                <p:cNvPr id="1316" name="Title 17">
                  <a:extLst>
                    <a:ext uri="{FF2B5EF4-FFF2-40B4-BE49-F238E27FC236}">
                      <a16:creationId xmlns:a16="http://schemas.microsoft.com/office/drawing/2014/main" id="{A7E3C7C6-6D61-EDFD-E20C-7CFEF2301EAF}"/>
                    </a:ext>
                  </a:extLst>
                </p:cNvPr>
                <p:cNvSpPr txBox="1">
                  <a:spLocks noRot="1" noChangeAspect="1" noMove="1" noResize="1" noEditPoints="1" noAdjustHandles="1" noChangeArrowheads="1" noChangeShapeType="1" noTextEdit="1"/>
                </p:cNvSpPr>
                <p:nvPr/>
              </p:nvSpPr>
              <p:spPr>
                <a:xfrm>
                  <a:off x="1738027" y="2339716"/>
                  <a:ext cx="8064097" cy="39748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8" name="Title 17">
                  <a:extLst>
                    <a:ext uri="{FF2B5EF4-FFF2-40B4-BE49-F238E27FC236}">
                      <a16:creationId xmlns:a16="http://schemas.microsoft.com/office/drawing/2014/main" id="{743B3FAF-6837-ACB4-B77E-FA8FA0D1E79F}"/>
                    </a:ext>
                  </a:extLst>
                </p:cNvPr>
                <p:cNvSpPr txBox="1">
                  <a:spLocks/>
                </p:cNvSpPr>
                <p:nvPr/>
              </p:nvSpPr>
              <p:spPr>
                <a:xfrm>
                  <a:off x="1738027" y="2688556"/>
                  <a:ext cx="8644563"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𝑅</m:t>
                            </m:r>
                          </m:e>
                          <m:sub>
                            <m:r>
                              <a:rPr lang="en-US" sz="1400" b="0" i="1">
                                <a:solidFill>
                                  <a:srgbClr val="000000"/>
                                </a:solidFill>
                                <a:latin typeface="Cambria Math" panose="02040503050406030204" pitchFamily="18" charset="0"/>
                                <a:cs typeface="Arial" panose="020B0604020202020204" pitchFamily="34" charset="0"/>
                              </a:rPr>
                              <m:t>𝑖</m:t>
                            </m:r>
                          </m:sub>
                        </m:sSub>
                        <m:r>
                          <a:rPr lang="en-US" sz="1400" b="0" i="1">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𝑅</m:t>
                            </m:r>
                          </m:e>
                          <m:sub>
                            <m:r>
                              <a:rPr lang="en-US" sz="1400" b="0" i="1">
                                <a:solidFill>
                                  <a:srgbClr val="000000"/>
                                </a:solidFill>
                                <a:latin typeface="Cambria Math" panose="02040503050406030204" pitchFamily="18" charset="0"/>
                                <a:cs typeface="Arial" panose="020B0604020202020204" pitchFamily="34" charset="0"/>
                              </a:rPr>
                              <m:t>𝑓</m:t>
                            </m:r>
                          </m:sub>
                        </m:sSub>
                        <m:r>
                          <a:rPr lang="en-US" sz="1400" b="0" i="1">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𝛼</m:t>
                            </m:r>
                          </m:e>
                          <m:sub>
                            <m:r>
                              <a:rPr lang="en-US" sz="1400" b="0" i="1">
                                <a:solidFill>
                                  <a:srgbClr val="000000"/>
                                </a:solidFill>
                                <a:latin typeface="Cambria Math" panose="02040503050406030204" pitchFamily="18" charset="0"/>
                                <a:cs typeface="Arial" panose="020B0604020202020204" pitchFamily="34" charset="0"/>
                              </a:rPr>
                              <m:t>𝑖</m:t>
                            </m:r>
                          </m:sub>
                        </m:sSub>
                        <m:r>
                          <a:rPr lang="en-US" sz="1400" b="0" i="1">
                            <a:solidFill>
                              <a:srgbClr val="000000"/>
                            </a:solidFill>
                            <a:latin typeface="Cambria Math" panose="02040503050406030204" pitchFamily="18" charset="0"/>
                            <a:cs typeface="Arial" panose="020B0604020202020204" pitchFamily="34" charset="0"/>
                          </a:rPr>
                          <m:t>+ </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𝛽</m:t>
                            </m:r>
                          </m:e>
                          <m:sub>
                            <m:r>
                              <a:rPr lang="en-US" sz="1400" b="0" i="1">
                                <a:solidFill>
                                  <a:srgbClr val="000000"/>
                                </a:solidFill>
                                <a:latin typeface="Cambria Math" panose="02040503050406030204" pitchFamily="18" charset="0"/>
                                <a:cs typeface="Arial" panose="020B0604020202020204" pitchFamily="34" charset="0"/>
                              </a:rPr>
                              <m:t>1</m:t>
                            </m:r>
                          </m:sub>
                        </m:sSub>
                        <m:d>
                          <m:dPr>
                            <m:ctrlPr>
                              <a:rPr lang="en-US" sz="1400" b="0" i="1">
                                <a:solidFill>
                                  <a:srgbClr val="000000"/>
                                </a:solidFill>
                                <a:latin typeface="Cambria Math" panose="02040503050406030204" pitchFamily="18" charset="0"/>
                                <a:cs typeface="Arial" panose="020B0604020202020204" pitchFamily="34" charset="0"/>
                              </a:rPr>
                            </m:ctrlPr>
                          </m:dPr>
                          <m:e>
                            <m:sSub>
                              <m:sSubPr>
                                <m:ctrlPr>
                                  <a:rPr lang="en-US" sz="1400" i="1" smtClean="0">
                                    <a:solidFill>
                                      <a:schemeClr val="tx1"/>
                                    </a:solidFill>
                                    <a:latin typeface="Cambria Math" panose="02040503050406030204" pitchFamily="18" charset="0"/>
                                    <a:cs typeface="Arial" panose="020B0604020202020204" pitchFamily="34" charset="0"/>
                                  </a:rPr>
                                </m:ctrlPr>
                              </m:sSubPr>
                              <m:e>
                                <m:r>
                                  <a:rPr lang="en-US" sz="1400" b="1" i="1">
                                    <a:solidFill>
                                      <a:schemeClr val="tx1"/>
                                    </a:solidFill>
                                    <a:latin typeface="Cambria Math" panose="02040503050406030204" pitchFamily="18" charset="0"/>
                                    <a:cs typeface="Arial" panose="020B0604020202020204" pitchFamily="34" charset="0"/>
                                  </a:rPr>
                                  <m:t>𝑹</m:t>
                                </m:r>
                              </m:e>
                              <m:sub>
                                <m:r>
                                  <a:rPr lang="en-US" sz="1400" b="1" i="1">
                                    <a:solidFill>
                                      <a:schemeClr val="tx1"/>
                                    </a:solidFill>
                                    <a:latin typeface="Cambria Math" panose="02040503050406030204" pitchFamily="18" charset="0"/>
                                    <a:cs typeface="Arial" panose="020B0604020202020204" pitchFamily="34" charset="0"/>
                                  </a:rPr>
                                  <m:t>𝒎</m:t>
                                </m:r>
                              </m:sub>
                            </m:sSub>
                            <m:r>
                              <a:rPr lang="en-US" sz="1400" b="1" i="1">
                                <a:solidFill>
                                  <a:schemeClr val="tx1"/>
                                </a:solidFill>
                                <a:latin typeface="Cambria Math" panose="02040503050406030204" pitchFamily="18" charset="0"/>
                                <a:cs typeface="Arial" panose="020B0604020202020204" pitchFamily="34" charset="0"/>
                              </a:rPr>
                              <m:t>−</m:t>
                            </m:r>
                            <m:sSub>
                              <m:sSubPr>
                                <m:ctrlPr>
                                  <a:rPr lang="en-US" sz="1400" i="1">
                                    <a:solidFill>
                                      <a:schemeClr val="tx1"/>
                                    </a:solidFill>
                                    <a:latin typeface="Cambria Math" panose="02040503050406030204" pitchFamily="18" charset="0"/>
                                    <a:cs typeface="Arial" panose="020B0604020202020204" pitchFamily="34" charset="0"/>
                                  </a:rPr>
                                </m:ctrlPr>
                              </m:sSubPr>
                              <m:e>
                                <m:r>
                                  <a:rPr lang="en-US" sz="1400" b="1" i="1">
                                    <a:solidFill>
                                      <a:schemeClr val="tx1"/>
                                    </a:solidFill>
                                    <a:latin typeface="Cambria Math" panose="02040503050406030204" pitchFamily="18" charset="0"/>
                                    <a:cs typeface="Arial" panose="020B0604020202020204" pitchFamily="34" charset="0"/>
                                  </a:rPr>
                                  <m:t>𝑹</m:t>
                                </m:r>
                              </m:e>
                              <m:sub>
                                <m:r>
                                  <a:rPr lang="en-US" sz="1400" b="1" i="1">
                                    <a:solidFill>
                                      <a:schemeClr val="tx1"/>
                                    </a:solidFill>
                                    <a:latin typeface="Cambria Math" panose="02040503050406030204" pitchFamily="18" charset="0"/>
                                    <a:cs typeface="Arial" panose="020B0604020202020204" pitchFamily="34" charset="0"/>
                                  </a:rPr>
                                  <m:t>𝒇</m:t>
                                </m:r>
                              </m:sub>
                            </m:sSub>
                          </m:e>
                        </m:d>
                        <m:r>
                          <a:rPr lang="en-US" sz="1400" b="0" i="1">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𝛽</m:t>
                            </m:r>
                          </m:e>
                          <m:sub>
                            <m:r>
                              <a:rPr lang="en-US" sz="1400" b="0" i="1">
                                <a:solidFill>
                                  <a:srgbClr val="000000"/>
                                </a:solidFill>
                                <a:latin typeface="Cambria Math" panose="02040503050406030204" pitchFamily="18" charset="0"/>
                                <a:cs typeface="Arial" panose="020B0604020202020204" pitchFamily="34" charset="0"/>
                              </a:rPr>
                              <m:t>2</m:t>
                            </m:r>
                          </m:sub>
                        </m:sSub>
                        <m:d>
                          <m:dPr>
                            <m:ctrlPr>
                              <a:rPr lang="en-US" sz="1400" b="0" i="1">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𝑺𝑴</m:t>
                            </m:r>
                            <m:sSub>
                              <m:sSubPr>
                                <m:ctrlPr>
                                  <a:rPr lang="en-US" sz="1400" i="1">
                                    <a:solidFill>
                                      <a:schemeClr val="tx1"/>
                                    </a:solidFill>
                                    <a:latin typeface="Cambria Math" panose="02040503050406030204" pitchFamily="18" charset="0"/>
                                    <a:cs typeface="Arial" panose="020B0604020202020204" pitchFamily="34" charset="0"/>
                                  </a:rPr>
                                </m:ctrlPr>
                              </m:sSubPr>
                              <m:e>
                                <m:r>
                                  <a:rPr lang="en-US" sz="1400" b="1" i="1">
                                    <a:solidFill>
                                      <a:schemeClr val="tx1"/>
                                    </a:solidFill>
                                    <a:latin typeface="Cambria Math" panose="02040503050406030204" pitchFamily="18" charset="0"/>
                                    <a:cs typeface="Arial" panose="020B0604020202020204" pitchFamily="34" charset="0"/>
                                  </a:rPr>
                                  <m:t>𝑩</m:t>
                                </m:r>
                              </m:e>
                              <m:sub>
                                <m:r>
                                  <a:rPr lang="en-US" sz="1400" b="1" i="1" smtClean="0">
                                    <a:solidFill>
                                      <a:schemeClr val="tx1"/>
                                    </a:solidFill>
                                    <a:latin typeface="Cambria Math" panose="02040503050406030204" pitchFamily="18" charset="0"/>
                                    <a:cs typeface="Arial" panose="020B0604020202020204" pitchFamily="34" charset="0"/>
                                  </a:rPr>
                                  <m:t>𝒇𝒇</m:t>
                                </m:r>
                                <m:r>
                                  <a:rPr lang="en-US" sz="1400" b="1" i="1" smtClean="0">
                                    <a:solidFill>
                                      <a:schemeClr val="tx1"/>
                                    </a:solidFill>
                                    <a:latin typeface="Cambria Math" panose="02040503050406030204" pitchFamily="18" charset="0"/>
                                    <a:cs typeface="Arial" panose="020B0604020202020204" pitchFamily="34" charset="0"/>
                                  </a:rPr>
                                  <m:t>𝟓</m:t>
                                </m:r>
                              </m:sub>
                            </m:sSub>
                          </m:e>
                        </m:d>
                        <m:r>
                          <a:rPr lang="en-US" sz="1400" b="0">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𝛽</m:t>
                            </m:r>
                          </m:e>
                          <m:sub>
                            <m:r>
                              <a:rPr lang="en-US" sz="1400" b="0" i="1">
                                <a:solidFill>
                                  <a:srgbClr val="000000"/>
                                </a:solidFill>
                                <a:latin typeface="Cambria Math" panose="02040503050406030204" pitchFamily="18" charset="0"/>
                                <a:cs typeface="Arial" panose="020B0604020202020204" pitchFamily="34" charset="0"/>
                              </a:rPr>
                              <m:t>3</m:t>
                            </m:r>
                          </m:sub>
                        </m:sSub>
                        <m:d>
                          <m:dPr>
                            <m:ctrlPr>
                              <a:rPr lang="en-US" sz="1400" i="1">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𝑯𝑴𝑳</m:t>
                            </m:r>
                          </m:e>
                        </m:d>
                        <m:r>
                          <a:rPr lang="en-US" sz="1400" b="0" i="1">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a:solidFill>
                                  <a:srgbClr val="000000"/>
                                </a:solidFill>
                                <a:latin typeface="Cambria Math" panose="02040503050406030204" pitchFamily="18" charset="0"/>
                                <a:cs typeface="Arial" panose="020B0604020202020204" pitchFamily="34" charset="0"/>
                              </a:rPr>
                              <m:t>𝛽</m:t>
                            </m:r>
                          </m:e>
                          <m:sub>
                            <m:r>
                              <a:rPr lang="en-US" sz="1400" b="0" i="1">
                                <a:solidFill>
                                  <a:srgbClr val="000000"/>
                                </a:solidFill>
                                <a:latin typeface="Cambria Math" panose="02040503050406030204" pitchFamily="18" charset="0"/>
                                <a:cs typeface="Arial" panose="020B0604020202020204" pitchFamily="34" charset="0"/>
                              </a:rPr>
                              <m:t>4</m:t>
                            </m:r>
                          </m:sub>
                        </m:sSub>
                        <m:d>
                          <m:dPr>
                            <m:ctrlPr>
                              <a:rPr lang="en-US" sz="1400" i="1">
                                <a:solidFill>
                                  <a:srgbClr val="000000"/>
                                </a:solidFill>
                                <a:latin typeface="Cambria Math" panose="02040503050406030204" pitchFamily="18" charset="0"/>
                                <a:cs typeface="Arial" panose="020B0604020202020204" pitchFamily="34" charset="0"/>
                              </a:rPr>
                            </m:ctrlPr>
                          </m:dPr>
                          <m:e>
                            <m:r>
                              <a:rPr lang="en-US" sz="1400" b="1" i="1" smtClean="0">
                                <a:solidFill>
                                  <a:schemeClr val="tx1"/>
                                </a:solidFill>
                                <a:latin typeface="Cambria Math" panose="02040503050406030204" pitchFamily="18" charset="0"/>
                                <a:cs typeface="Arial" panose="020B0604020202020204" pitchFamily="34" charset="0"/>
                              </a:rPr>
                              <m:t>𝑹𝑴𝑾</m:t>
                            </m:r>
                          </m:e>
                        </m:d>
                      </m:oMath>
                    </m:oMathPara>
                  </a14:m>
                  <a:endParaRPr lang="en-US" sz="1400" b="0">
                    <a:solidFill>
                      <a:srgbClr val="000000"/>
                    </a:solidFill>
                    <a:cs typeface="Arial" panose="020B0604020202020204" pitchFamily="34" charset="0"/>
                  </a:endParaRPr>
                </a:p>
              </p:txBody>
            </p:sp>
          </mc:Choice>
          <mc:Fallback xmlns="">
            <p:sp>
              <p:nvSpPr>
                <p:cNvPr id="1318" name="Title 17">
                  <a:extLst>
                    <a:ext uri="{FF2B5EF4-FFF2-40B4-BE49-F238E27FC236}">
                      <a16:creationId xmlns:a16="http://schemas.microsoft.com/office/drawing/2014/main" id="{743B3FAF-6837-ACB4-B77E-FA8FA0D1E79F}"/>
                    </a:ext>
                  </a:extLst>
                </p:cNvPr>
                <p:cNvSpPr txBox="1">
                  <a:spLocks noRot="1" noChangeAspect="1" noMove="1" noResize="1" noEditPoints="1" noAdjustHandles="1" noChangeArrowheads="1" noChangeShapeType="1" noTextEdit="1"/>
                </p:cNvSpPr>
                <p:nvPr/>
              </p:nvSpPr>
              <p:spPr>
                <a:xfrm>
                  <a:off x="1738027" y="2688556"/>
                  <a:ext cx="8644563" cy="397480"/>
                </a:xfrm>
                <a:prstGeom prst="rect">
                  <a:avLst/>
                </a:prstGeom>
                <a:blipFill>
                  <a:blip r:embed="rId6"/>
                  <a:stretch>
                    <a:fillRect/>
                  </a:stretch>
                </a:blipFill>
              </p:spPr>
              <p:txBody>
                <a:bodyPr/>
                <a:lstStyle/>
                <a:p>
                  <a:r>
                    <a:rPr lang="en-US">
                      <a:noFill/>
                    </a:rPr>
                    <a:t> </a:t>
                  </a:r>
                </a:p>
              </p:txBody>
            </p:sp>
          </mc:Fallback>
        </mc:AlternateContent>
        <p:sp>
          <p:nvSpPr>
            <p:cNvPr id="1347" name="Isosceles Triangle 1346">
              <a:extLst>
                <a:ext uri="{FF2B5EF4-FFF2-40B4-BE49-F238E27FC236}">
                  <a16:creationId xmlns:a16="http://schemas.microsoft.com/office/drawing/2014/main" id="{C7BBC604-F5FF-C662-D8D8-864A94F56FC9}"/>
                </a:ext>
              </a:extLst>
            </p:cNvPr>
            <p:cNvSpPr/>
            <p:nvPr/>
          </p:nvSpPr>
          <p:spPr>
            <a:xfrm rot="5400000">
              <a:off x="550444" y="3481149"/>
              <a:ext cx="132905" cy="114573"/>
            </a:xfrm>
            <a:prstGeom prst="triangl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24" name="Straight Connector 1323">
            <a:extLst>
              <a:ext uri="{FF2B5EF4-FFF2-40B4-BE49-F238E27FC236}">
                <a16:creationId xmlns:a16="http://schemas.microsoft.com/office/drawing/2014/main" id="{6D054514-2B33-A8FD-1E33-7A286B0A1E9D}"/>
              </a:ext>
            </a:extLst>
          </p:cNvPr>
          <p:cNvCxnSpPr>
            <a:cxnSpLocks/>
          </p:cNvCxnSpPr>
          <p:nvPr/>
        </p:nvCxnSpPr>
        <p:spPr>
          <a:xfrm>
            <a:off x="285126" y="3342451"/>
            <a:ext cx="8573748"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6" name="Title 17">
                <a:extLst>
                  <a:ext uri="{FF2B5EF4-FFF2-40B4-BE49-F238E27FC236}">
                    <a16:creationId xmlns:a16="http://schemas.microsoft.com/office/drawing/2014/main" id="{FC7C38D0-9343-5BB0-9B65-54A2B1A5EFA3}"/>
                  </a:ext>
                </a:extLst>
              </p:cNvPr>
              <p:cNvSpPr txBox="1">
                <a:spLocks/>
              </p:cNvSpPr>
              <p:nvPr/>
            </p:nvSpPr>
            <p:spPr>
              <a:xfrm>
                <a:off x="294670" y="3826891"/>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𝑺𝑴</m:t>
                      </m:r>
                      <m:sSub>
                        <m:sSubPr>
                          <m:ctrlPr>
                            <a:rPr lang="en-US" sz="1200" i="1" smtClean="0">
                              <a:solidFill>
                                <a:schemeClr val="tx1"/>
                              </a:solidFill>
                              <a:latin typeface="Cambria Math" panose="02040503050406030204" pitchFamily="18" charset="0"/>
                              <a:cs typeface="Arial" panose="020B0604020202020204" pitchFamily="34" charset="0"/>
                            </a:rPr>
                          </m:ctrlPr>
                        </m:sSubPr>
                        <m:e>
                          <m:r>
                            <a:rPr lang="en-US" sz="1200" b="1" i="1" smtClean="0">
                              <a:solidFill>
                                <a:schemeClr val="tx1"/>
                              </a:solidFill>
                              <a:latin typeface="Cambria Math" panose="02040503050406030204" pitchFamily="18" charset="0"/>
                              <a:cs typeface="Arial" panose="020B0604020202020204" pitchFamily="34" charset="0"/>
                            </a:rPr>
                            <m:t>𝑩</m:t>
                          </m:r>
                        </m:e>
                        <m:sub>
                          <m:r>
                            <a:rPr lang="en-US" sz="1200" b="1" i="1" smtClean="0">
                              <a:solidFill>
                                <a:schemeClr val="tx1"/>
                              </a:solidFill>
                              <a:latin typeface="Cambria Math" panose="02040503050406030204" pitchFamily="18" charset="0"/>
                              <a:cs typeface="Arial" panose="020B0604020202020204" pitchFamily="34" charset="0"/>
                            </a:rPr>
                            <m:t>𝒕</m:t>
                          </m:r>
                        </m:sub>
                      </m:sSub>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𝑙</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𝑚</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h</m:t>
                          </m:r>
                        </m:num>
                        <m:den>
                          <m:r>
                            <a:rPr lang="en-US" sz="1200" b="0" i="1" smtClean="0">
                              <a:solidFill>
                                <a:srgbClr val="000000"/>
                              </a:solidFill>
                              <a:latin typeface="Cambria Math" panose="02040503050406030204" pitchFamily="18" charset="0"/>
                              <a:cs typeface="Arial" panose="020B0604020202020204" pitchFamily="34" charset="0"/>
                            </a:rPr>
                            <m:t>3</m:t>
                          </m:r>
                        </m:den>
                      </m:f>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𝑙</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𝑚</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h</m:t>
                          </m:r>
                        </m:num>
                        <m:den>
                          <m:r>
                            <a:rPr lang="en-US" sz="1200" b="0" i="1" smtClean="0">
                              <a:solidFill>
                                <a:srgbClr val="000000"/>
                              </a:solidFill>
                              <a:latin typeface="Cambria Math" panose="02040503050406030204" pitchFamily="18" charset="0"/>
                              <a:cs typeface="Arial" panose="020B0604020202020204" pitchFamily="34" charset="0"/>
                            </a:rPr>
                            <m:t>3</m:t>
                          </m:r>
                        </m:den>
                      </m:f>
                    </m:oMath>
                  </m:oMathPara>
                </a14:m>
                <a:endParaRPr lang="en-US" sz="1200" b="0">
                  <a:solidFill>
                    <a:srgbClr val="000000"/>
                  </a:solidFill>
                  <a:latin typeface="+mj-lt"/>
                  <a:cs typeface="Arial" panose="020B0604020202020204" pitchFamily="34" charset="0"/>
                </a:endParaRPr>
              </a:p>
            </p:txBody>
          </p:sp>
        </mc:Choice>
        <mc:Fallback xmlns="">
          <p:sp>
            <p:nvSpPr>
              <p:cNvPr id="1326" name="Title 17">
                <a:extLst>
                  <a:ext uri="{FF2B5EF4-FFF2-40B4-BE49-F238E27FC236}">
                    <a16:creationId xmlns:a16="http://schemas.microsoft.com/office/drawing/2014/main" id="{FC7C38D0-9343-5BB0-9B65-54A2B1A5EFA3}"/>
                  </a:ext>
                </a:extLst>
              </p:cNvPr>
              <p:cNvSpPr txBox="1">
                <a:spLocks noRot="1" noChangeAspect="1" noMove="1" noResize="1" noEditPoints="1" noAdjustHandles="1" noChangeArrowheads="1" noChangeShapeType="1" noTextEdit="1"/>
              </p:cNvSpPr>
              <p:nvPr/>
            </p:nvSpPr>
            <p:spPr>
              <a:xfrm>
                <a:off x="294670" y="3826891"/>
                <a:ext cx="3903312" cy="539789"/>
              </a:xfrm>
              <a:prstGeom prst="rect">
                <a:avLst/>
              </a:prstGeom>
              <a:blipFill>
                <a:blip r:embed="rId7"/>
                <a:stretch>
                  <a:fillRect t="-3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7" name="Title 17">
                <a:extLst>
                  <a:ext uri="{FF2B5EF4-FFF2-40B4-BE49-F238E27FC236}">
                    <a16:creationId xmlns:a16="http://schemas.microsoft.com/office/drawing/2014/main" id="{98813630-159F-101C-671E-CE9835C8E7D0}"/>
                  </a:ext>
                </a:extLst>
              </p:cNvPr>
              <p:cNvSpPr txBox="1">
                <a:spLocks/>
              </p:cNvSpPr>
              <p:nvPr/>
            </p:nvSpPr>
            <p:spPr>
              <a:xfrm>
                <a:off x="-199568" y="4235692"/>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𝑯𝑴𝑳</m:t>
                      </m:r>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h</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h</m:t>
                          </m:r>
                        </m:num>
                        <m:den>
                          <m:r>
                            <a:rPr lang="en-US" sz="1200" b="0" i="1" smtClean="0">
                              <a:solidFill>
                                <a:srgbClr val="000000"/>
                              </a:solidFill>
                              <a:latin typeface="Cambria Math" panose="02040503050406030204" pitchFamily="18" charset="0"/>
                              <a:cs typeface="Arial" panose="020B0604020202020204" pitchFamily="34" charset="0"/>
                            </a:rPr>
                            <m:t>2</m:t>
                          </m:r>
                        </m:den>
                      </m:f>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𝑙</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l</m:t>
                          </m:r>
                        </m:num>
                        <m:den>
                          <m:r>
                            <a:rPr lang="en-US" sz="1200" b="0" i="1" smtClean="0">
                              <a:solidFill>
                                <a:srgbClr val="000000"/>
                              </a:solidFill>
                              <a:latin typeface="Cambria Math" panose="02040503050406030204" pitchFamily="18" charset="0"/>
                              <a:cs typeface="Arial" panose="020B0604020202020204" pitchFamily="34" charset="0"/>
                            </a:rPr>
                            <m:t>2</m:t>
                          </m:r>
                        </m:den>
                      </m:f>
                    </m:oMath>
                  </m:oMathPara>
                </a14:m>
                <a:endParaRPr lang="en-US" sz="1200" b="0">
                  <a:solidFill>
                    <a:srgbClr val="000000"/>
                  </a:solidFill>
                  <a:latin typeface="+mj-lt"/>
                  <a:cs typeface="Arial" panose="020B0604020202020204" pitchFamily="34" charset="0"/>
                </a:endParaRPr>
              </a:p>
            </p:txBody>
          </p:sp>
        </mc:Choice>
        <mc:Fallback xmlns="">
          <p:sp>
            <p:nvSpPr>
              <p:cNvPr id="1327" name="Title 17">
                <a:extLst>
                  <a:ext uri="{FF2B5EF4-FFF2-40B4-BE49-F238E27FC236}">
                    <a16:creationId xmlns:a16="http://schemas.microsoft.com/office/drawing/2014/main" id="{98813630-159F-101C-671E-CE9835C8E7D0}"/>
                  </a:ext>
                </a:extLst>
              </p:cNvPr>
              <p:cNvSpPr txBox="1">
                <a:spLocks noRot="1" noChangeAspect="1" noMove="1" noResize="1" noEditPoints="1" noAdjustHandles="1" noChangeArrowheads="1" noChangeShapeType="1" noTextEdit="1"/>
              </p:cNvSpPr>
              <p:nvPr/>
            </p:nvSpPr>
            <p:spPr>
              <a:xfrm>
                <a:off x="-199568" y="4235692"/>
                <a:ext cx="3903312" cy="539789"/>
              </a:xfrm>
              <a:prstGeom prst="rect">
                <a:avLst/>
              </a:prstGeom>
              <a:blipFill>
                <a:blip r:embed="rId8"/>
                <a:stretch>
                  <a:fillRect t="-3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8" name="Title 17">
                <a:extLst>
                  <a:ext uri="{FF2B5EF4-FFF2-40B4-BE49-F238E27FC236}">
                    <a16:creationId xmlns:a16="http://schemas.microsoft.com/office/drawing/2014/main" id="{AB9EF299-7FB3-BDE0-7F67-1D144B4A2F2C}"/>
                  </a:ext>
                </a:extLst>
              </p:cNvPr>
              <p:cNvSpPr txBox="1">
                <a:spLocks/>
              </p:cNvSpPr>
              <p:nvPr/>
            </p:nvSpPr>
            <p:spPr>
              <a:xfrm>
                <a:off x="4224108" y="4230508"/>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𝑴𝑶𝑴</m:t>
                      </m:r>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w</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w</m:t>
                          </m:r>
                        </m:num>
                        <m:den>
                          <m:r>
                            <a:rPr lang="en-US" sz="1200" b="0" i="1" smtClean="0">
                              <a:solidFill>
                                <a:srgbClr val="000000"/>
                              </a:solidFill>
                              <a:latin typeface="Cambria Math" panose="02040503050406030204" pitchFamily="18" charset="0"/>
                              <a:cs typeface="Arial" panose="020B0604020202020204" pitchFamily="34" charset="0"/>
                            </a:rPr>
                            <m:t>2</m:t>
                          </m:r>
                        </m:den>
                      </m:f>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𝑙𝑜</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lo</m:t>
                          </m:r>
                        </m:num>
                        <m:den>
                          <m:r>
                            <a:rPr lang="en-US" sz="1200" b="0" i="1" smtClean="0">
                              <a:solidFill>
                                <a:srgbClr val="000000"/>
                              </a:solidFill>
                              <a:latin typeface="Cambria Math" panose="02040503050406030204" pitchFamily="18" charset="0"/>
                              <a:cs typeface="Arial" panose="020B0604020202020204" pitchFamily="34" charset="0"/>
                            </a:rPr>
                            <m:t>2</m:t>
                          </m:r>
                        </m:den>
                      </m:f>
                    </m:oMath>
                  </m:oMathPara>
                </a14:m>
                <a:endParaRPr lang="en-US" sz="1200" b="0">
                  <a:solidFill>
                    <a:srgbClr val="000000"/>
                  </a:solidFill>
                  <a:latin typeface="+mj-lt"/>
                  <a:cs typeface="Arial" panose="020B0604020202020204" pitchFamily="34" charset="0"/>
                </a:endParaRPr>
              </a:p>
            </p:txBody>
          </p:sp>
        </mc:Choice>
        <mc:Fallback xmlns="">
          <p:sp>
            <p:nvSpPr>
              <p:cNvPr id="1328" name="Title 17">
                <a:extLst>
                  <a:ext uri="{FF2B5EF4-FFF2-40B4-BE49-F238E27FC236}">
                    <a16:creationId xmlns:a16="http://schemas.microsoft.com/office/drawing/2014/main" id="{AB9EF299-7FB3-BDE0-7F67-1D144B4A2F2C}"/>
                  </a:ext>
                </a:extLst>
              </p:cNvPr>
              <p:cNvSpPr txBox="1">
                <a:spLocks noRot="1" noChangeAspect="1" noMove="1" noResize="1" noEditPoints="1" noAdjustHandles="1" noChangeArrowheads="1" noChangeShapeType="1" noTextEdit="1"/>
              </p:cNvSpPr>
              <p:nvPr/>
            </p:nvSpPr>
            <p:spPr>
              <a:xfrm>
                <a:off x="4224108" y="4230508"/>
                <a:ext cx="3903312" cy="539789"/>
              </a:xfrm>
              <a:prstGeom prst="rect">
                <a:avLst/>
              </a:prstGeom>
              <a:blipFill>
                <a:blip r:embed="rId9"/>
                <a:stretch>
                  <a:fillRect t="-3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9" name="Title 17">
                <a:extLst>
                  <a:ext uri="{FF2B5EF4-FFF2-40B4-BE49-F238E27FC236}">
                    <a16:creationId xmlns:a16="http://schemas.microsoft.com/office/drawing/2014/main" id="{0CB59C21-9C4C-38A5-07D4-FA2F292E128B}"/>
                  </a:ext>
                </a:extLst>
              </p:cNvPr>
              <p:cNvSpPr txBox="1">
                <a:spLocks/>
              </p:cNvSpPr>
              <p:nvPr/>
            </p:nvSpPr>
            <p:spPr>
              <a:xfrm>
                <a:off x="4197982" y="3768160"/>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𝑹𝑴𝑾</m:t>
                      </m:r>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a:solidFill>
                                <a:srgbClr val="000000"/>
                              </a:solidFill>
                              <a:latin typeface="Cambria Math" panose="02040503050406030204" pitchFamily="18" charset="0"/>
                              <a:cs typeface="Arial" panose="020B0604020202020204" pitchFamily="34" charset="0"/>
                            </a:rPr>
                          </m:ctrlPr>
                        </m:fPr>
                        <m:num>
                          <m:r>
                            <a:rPr lang="en-US" sz="1200" b="0" i="1">
                              <a:solidFill>
                                <a:srgbClr val="000000"/>
                              </a:solidFill>
                              <a:latin typeface="Cambria Math" panose="02040503050406030204" pitchFamily="18" charset="0"/>
                              <a:cs typeface="Arial" panose="020B0604020202020204" pitchFamily="34" charset="0"/>
                            </a:rPr>
                            <m:t>𝑠</m:t>
                          </m:r>
                          <m:r>
                            <a:rPr lang="en-US" sz="1200" b="0" i="1">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r</m:t>
                          </m:r>
                          <m:r>
                            <a:rPr lang="en-US" sz="1200" b="0" i="1">
                              <a:solidFill>
                                <a:srgbClr val="000000"/>
                              </a:solidFill>
                              <a:latin typeface="Cambria Math" panose="02040503050406030204" pitchFamily="18" charset="0"/>
                              <a:cs typeface="Arial" panose="020B0604020202020204" pitchFamily="34" charset="0"/>
                            </a:rPr>
                            <m:t>+</m:t>
                          </m:r>
                          <m:r>
                            <a:rPr lang="en-US" sz="1200" b="0" i="1">
                              <a:solidFill>
                                <a:srgbClr val="000000"/>
                              </a:solidFill>
                              <a:latin typeface="Cambria Math" panose="02040503050406030204" pitchFamily="18" charset="0"/>
                              <a:cs typeface="Arial" panose="020B0604020202020204" pitchFamily="34" charset="0"/>
                            </a:rPr>
                            <m:t>𝑏</m:t>
                          </m:r>
                          <m:r>
                            <a:rPr lang="en-US" sz="1200" b="0" i="1">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r</m:t>
                          </m:r>
                        </m:num>
                        <m:den>
                          <m:r>
                            <a:rPr lang="en-US" sz="1200" b="0" i="1">
                              <a:solidFill>
                                <a:srgbClr val="000000"/>
                              </a:solidFill>
                              <a:latin typeface="Cambria Math" panose="02040503050406030204" pitchFamily="18" charset="0"/>
                              <a:cs typeface="Arial" panose="020B0604020202020204" pitchFamily="34" charset="0"/>
                            </a:rPr>
                            <m:t>2</m:t>
                          </m:r>
                        </m:den>
                      </m:f>
                      <m:r>
                        <a:rPr lang="en-US" sz="1200" b="0" i="1">
                          <a:solidFill>
                            <a:srgbClr val="000000"/>
                          </a:solidFill>
                          <a:latin typeface="Cambria Math" panose="02040503050406030204" pitchFamily="18" charset="0"/>
                          <a:cs typeface="Arial" panose="020B0604020202020204" pitchFamily="34" charset="0"/>
                        </a:rPr>
                        <m:t> −</m:t>
                      </m:r>
                      <m:f>
                        <m:fPr>
                          <m:ctrlPr>
                            <a:rPr lang="en-US" sz="1200" b="0" i="1">
                              <a:solidFill>
                                <a:srgbClr val="000000"/>
                              </a:solidFill>
                              <a:latin typeface="Cambria Math" panose="02040503050406030204" pitchFamily="18" charset="0"/>
                              <a:cs typeface="Arial" panose="020B0604020202020204" pitchFamily="34" charset="0"/>
                            </a:rPr>
                          </m:ctrlPr>
                        </m:fPr>
                        <m:num>
                          <m:r>
                            <a:rPr lang="en-US" sz="1200" b="0" i="1">
                              <a:solidFill>
                                <a:srgbClr val="000000"/>
                              </a:solidFill>
                              <a:latin typeface="Cambria Math" panose="02040503050406030204" pitchFamily="18" charset="0"/>
                              <a:cs typeface="Arial" panose="020B0604020202020204" pitchFamily="34" charset="0"/>
                            </a:rPr>
                            <m:t>𝑠</m:t>
                          </m:r>
                          <m:r>
                            <a:rPr lang="en-US" sz="1200" b="0" i="1">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w</m:t>
                          </m:r>
                          <m:r>
                            <a:rPr lang="en-US" sz="1200" b="0" i="1">
                              <a:solidFill>
                                <a:srgbClr val="000000"/>
                              </a:solidFill>
                              <a:latin typeface="Cambria Math" panose="02040503050406030204" pitchFamily="18" charset="0"/>
                              <a:cs typeface="Arial" panose="020B0604020202020204" pitchFamily="34" charset="0"/>
                            </a:rPr>
                            <m:t>+</m:t>
                          </m:r>
                          <m:r>
                            <a:rPr lang="en-US" sz="1200" b="0" i="1">
                              <a:solidFill>
                                <a:srgbClr val="000000"/>
                              </a:solidFill>
                              <a:latin typeface="Cambria Math" panose="02040503050406030204" pitchFamily="18" charset="0"/>
                              <a:cs typeface="Arial" panose="020B0604020202020204" pitchFamily="34" charset="0"/>
                            </a:rPr>
                            <m:t>𝑏</m:t>
                          </m:r>
                          <m:r>
                            <a:rPr lang="en-US" sz="1200" b="0" i="1">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w</m:t>
                          </m:r>
                        </m:num>
                        <m:den>
                          <m:r>
                            <a:rPr lang="en-US" sz="1200" b="0" i="1">
                              <a:solidFill>
                                <a:srgbClr val="000000"/>
                              </a:solidFill>
                              <a:latin typeface="Cambria Math" panose="02040503050406030204" pitchFamily="18" charset="0"/>
                              <a:cs typeface="Arial" panose="020B0604020202020204" pitchFamily="34" charset="0"/>
                            </a:rPr>
                            <m:t>2</m:t>
                          </m:r>
                        </m:den>
                      </m:f>
                    </m:oMath>
                  </m:oMathPara>
                </a14:m>
                <a:endParaRPr lang="en-US" sz="1200" b="0">
                  <a:solidFill>
                    <a:srgbClr val="000000"/>
                  </a:solidFill>
                  <a:latin typeface="+mj-lt"/>
                  <a:cs typeface="Arial" panose="020B0604020202020204" pitchFamily="34" charset="0"/>
                </a:endParaRPr>
              </a:p>
            </p:txBody>
          </p:sp>
        </mc:Choice>
        <mc:Fallback xmlns="">
          <p:sp>
            <p:nvSpPr>
              <p:cNvPr id="1329" name="Title 17">
                <a:extLst>
                  <a:ext uri="{FF2B5EF4-FFF2-40B4-BE49-F238E27FC236}">
                    <a16:creationId xmlns:a16="http://schemas.microsoft.com/office/drawing/2014/main" id="{0CB59C21-9C4C-38A5-07D4-FA2F292E128B}"/>
                  </a:ext>
                </a:extLst>
              </p:cNvPr>
              <p:cNvSpPr txBox="1">
                <a:spLocks noRot="1" noChangeAspect="1" noMove="1" noResize="1" noEditPoints="1" noAdjustHandles="1" noChangeArrowheads="1" noChangeShapeType="1" noTextEdit="1"/>
              </p:cNvSpPr>
              <p:nvPr/>
            </p:nvSpPr>
            <p:spPr>
              <a:xfrm>
                <a:off x="4197982" y="3768160"/>
                <a:ext cx="3903312" cy="539789"/>
              </a:xfrm>
              <a:prstGeom prst="rect">
                <a:avLst/>
              </a:prstGeom>
              <a:blipFill>
                <a:blip r:embed="rId10"/>
                <a:stretch>
                  <a:fillRect t="-3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0" name="Title 17">
                <a:extLst>
                  <a:ext uri="{FF2B5EF4-FFF2-40B4-BE49-F238E27FC236}">
                    <a16:creationId xmlns:a16="http://schemas.microsoft.com/office/drawing/2014/main" id="{1E184EF1-6E58-36F9-AF07-3E16AF23E128}"/>
                  </a:ext>
                </a:extLst>
              </p:cNvPr>
              <p:cNvSpPr txBox="1">
                <a:spLocks/>
              </p:cNvSpPr>
              <p:nvPr/>
            </p:nvSpPr>
            <p:spPr>
              <a:xfrm>
                <a:off x="4602931" y="5060839"/>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𝑺𝑴</m:t>
                      </m:r>
                      <m:sSub>
                        <m:sSubPr>
                          <m:ctrlPr>
                            <a:rPr lang="en-US" sz="1200" i="1" smtClean="0">
                              <a:solidFill>
                                <a:schemeClr val="tx1"/>
                              </a:solidFill>
                              <a:latin typeface="Cambria Math" panose="02040503050406030204" pitchFamily="18" charset="0"/>
                              <a:cs typeface="Arial" panose="020B0604020202020204" pitchFamily="34" charset="0"/>
                            </a:rPr>
                          </m:ctrlPr>
                        </m:sSubPr>
                        <m:e>
                          <m:r>
                            <a:rPr lang="en-US" sz="1200" b="1" i="1" smtClean="0">
                              <a:solidFill>
                                <a:schemeClr val="tx1"/>
                              </a:solidFill>
                              <a:latin typeface="Cambria Math" panose="02040503050406030204" pitchFamily="18" charset="0"/>
                              <a:cs typeface="Arial" panose="020B0604020202020204" pitchFamily="34" charset="0"/>
                            </a:rPr>
                            <m:t>𝑩</m:t>
                          </m:r>
                        </m:e>
                        <m:sub>
                          <m:r>
                            <a:rPr lang="en-US" sz="1200" b="1" i="1" smtClean="0">
                              <a:solidFill>
                                <a:schemeClr val="tx1"/>
                              </a:solidFill>
                              <a:latin typeface="Cambria Math" panose="02040503050406030204" pitchFamily="18" charset="0"/>
                              <a:cs typeface="Arial" panose="020B0604020202020204" pitchFamily="34" charset="0"/>
                            </a:rPr>
                            <m:t>𝒐𝒑</m:t>
                          </m:r>
                        </m:sub>
                      </m:sSub>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w</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n</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r</m:t>
                          </m:r>
                        </m:num>
                        <m:den>
                          <m:r>
                            <a:rPr lang="en-US" sz="1200" b="0" i="1" smtClean="0">
                              <a:solidFill>
                                <a:srgbClr val="000000"/>
                              </a:solidFill>
                              <a:latin typeface="Cambria Math" panose="02040503050406030204" pitchFamily="18" charset="0"/>
                              <a:cs typeface="Arial" panose="020B0604020202020204" pitchFamily="34" charset="0"/>
                            </a:rPr>
                            <m:t>3</m:t>
                          </m:r>
                        </m:den>
                      </m:f>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w</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n</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r</m:t>
                          </m:r>
                        </m:num>
                        <m:den>
                          <m:r>
                            <a:rPr lang="en-US" sz="1200" b="0" i="1" smtClean="0">
                              <a:solidFill>
                                <a:srgbClr val="000000"/>
                              </a:solidFill>
                              <a:latin typeface="Cambria Math" panose="02040503050406030204" pitchFamily="18" charset="0"/>
                              <a:cs typeface="Arial" panose="020B0604020202020204" pitchFamily="34" charset="0"/>
                            </a:rPr>
                            <m:t>3</m:t>
                          </m:r>
                        </m:den>
                      </m:f>
                    </m:oMath>
                  </m:oMathPara>
                </a14:m>
                <a:endParaRPr lang="en-US" sz="1200" b="0">
                  <a:solidFill>
                    <a:srgbClr val="000000"/>
                  </a:solidFill>
                  <a:latin typeface="+mj-lt"/>
                  <a:cs typeface="Arial" panose="020B0604020202020204" pitchFamily="34" charset="0"/>
                </a:endParaRPr>
              </a:p>
            </p:txBody>
          </p:sp>
        </mc:Choice>
        <mc:Fallback xmlns="">
          <p:sp>
            <p:nvSpPr>
              <p:cNvPr id="1330" name="Title 17">
                <a:extLst>
                  <a:ext uri="{FF2B5EF4-FFF2-40B4-BE49-F238E27FC236}">
                    <a16:creationId xmlns:a16="http://schemas.microsoft.com/office/drawing/2014/main" id="{1E184EF1-6E58-36F9-AF07-3E16AF23E128}"/>
                  </a:ext>
                </a:extLst>
              </p:cNvPr>
              <p:cNvSpPr txBox="1">
                <a:spLocks noRot="1" noChangeAspect="1" noMove="1" noResize="1" noEditPoints="1" noAdjustHandles="1" noChangeArrowheads="1" noChangeShapeType="1" noTextEdit="1"/>
              </p:cNvSpPr>
              <p:nvPr/>
            </p:nvSpPr>
            <p:spPr>
              <a:xfrm>
                <a:off x="4602931" y="5060839"/>
                <a:ext cx="3903312" cy="539789"/>
              </a:xfrm>
              <a:prstGeom prst="rect">
                <a:avLst/>
              </a:prstGeom>
              <a:blipFill>
                <a:blip r:embed="rId11"/>
                <a:stretch>
                  <a:fillRect t="-3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1" name="Title 17">
                <a:extLst>
                  <a:ext uri="{FF2B5EF4-FFF2-40B4-BE49-F238E27FC236}">
                    <a16:creationId xmlns:a16="http://schemas.microsoft.com/office/drawing/2014/main" id="{3A5653FB-2F74-D1A7-9636-83DC316DE8D1}"/>
                  </a:ext>
                </a:extLst>
              </p:cNvPr>
              <p:cNvSpPr txBox="1">
                <a:spLocks/>
              </p:cNvSpPr>
              <p:nvPr/>
            </p:nvSpPr>
            <p:spPr>
              <a:xfrm>
                <a:off x="331246" y="4639676"/>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𝑺𝑴</m:t>
                      </m:r>
                      <m:sSub>
                        <m:sSubPr>
                          <m:ctrlPr>
                            <a:rPr lang="en-US" sz="1200" i="1" smtClean="0">
                              <a:solidFill>
                                <a:schemeClr val="tx1"/>
                              </a:solidFill>
                              <a:latin typeface="Cambria Math" panose="02040503050406030204" pitchFamily="18" charset="0"/>
                              <a:cs typeface="Arial" panose="020B0604020202020204" pitchFamily="34" charset="0"/>
                            </a:rPr>
                          </m:ctrlPr>
                        </m:sSubPr>
                        <m:e>
                          <m:r>
                            <a:rPr lang="en-US" sz="1200" b="1" i="1" smtClean="0">
                              <a:solidFill>
                                <a:schemeClr val="tx1"/>
                              </a:solidFill>
                              <a:latin typeface="Cambria Math" panose="02040503050406030204" pitchFamily="18" charset="0"/>
                              <a:cs typeface="Arial" panose="020B0604020202020204" pitchFamily="34" charset="0"/>
                            </a:rPr>
                            <m:t>𝑩</m:t>
                          </m:r>
                        </m:e>
                        <m:sub>
                          <m:r>
                            <a:rPr lang="en-US" sz="1200" b="1" i="1" smtClean="0">
                              <a:solidFill>
                                <a:schemeClr val="tx1"/>
                              </a:solidFill>
                              <a:latin typeface="Cambria Math" panose="02040503050406030204" pitchFamily="18" charset="0"/>
                              <a:cs typeface="Arial" panose="020B0604020202020204" pitchFamily="34" charset="0"/>
                            </a:rPr>
                            <m:t>𝑰𝑵𝑽</m:t>
                          </m:r>
                        </m:sub>
                      </m:sSub>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a</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n</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c</m:t>
                          </m:r>
                        </m:num>
                        <m:den>
                          <m:r>
                            <a:rPr lang="en-US" sz="1200" b="0" i="1" smtClean="0">
                              <a:solidFill>
                                <a:srgbClr val="000000"/>
                              </a:solidFill>
                              <a:latin typeface="Cambria Math" panose="02040503050406030204" pitchFamily="18" charset="0"/>
                              <a:cs typeface="Arial" panose="020B0604020202020204" pitchFamily="34" charset="0"/>
                            </a:rPr>
                            <m:t>3</m:t>
                          </m:r>
                        </m:den>
                      </m:f>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a</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n</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c</m:t>
                          </m:r>
                        </m:num>
                        <m:den>
                          <m:r>
                            <a:rPr lang="en-US" sz="1200" b="0" i="1" smtClean="0">
                              <a:solidFill>
                                <a:srgbClr val="000000"/>
                              </a:solidFill>
                              <a:latin typeface="Cambria Math" panose="02040503050406030204" pitchFamily="18" charset="0"/>
                              <a:cs typeface="Arial" panose="020B0604020202020204" pitchFamily="34" charset="0"/>
                            </a:rPr>
                            <m:t>3</m:t>
                          </m:r>
                        </m:den>
                      </m:f>
                    </m:oMath>
                  </m:oMathPara>
                </a14:m>
                <a:endParaRPr lang="en-US" sz="1200" b="0">
                  <a:solidFill>
                    <a:srgbClr val="000000"/>
                  </a:solidFill>
                  <a:latin typeface="+mj-lt"/>
                  <a:cs typeface="Arial" panose="020B0604020202020204" pitchFamily="34" charset="0"/>
                </a:endParaRPr>
              </a:p>
            </p:txBody>
          </p:sp>
        </mc:Choice>
        <mc:Fallback xmlns="">
          <p:sp>
            <p:nvSpPr>
              <p:cNvPr id="1331" name="Title 17">
                <a:extLst>
                  <a:ext uri="{FF2B5EF4-FFF2-40B4-BE49-F238E27FC236}">
                    <a16:creationId xmlns:a16="http://schemas.microsoft.com/office/drawing/2014/main" id="{3A5653FB-2F74-D1A7-9636-83DC316DE8D1}"/>
                  </a:ext>
                </a:extLst>
              </p:cNvPr>
              <p:cNvSpPr txBox="1">
                <a:spLocks noRot="1" noChangeAspect="1" noMove="1" noResize="1" noEditPoints="1" noAdjustHandles="1" noChangeArrowheads="1" noChangeShapeType="1" noTextEdit="1"/>
              </p:cNvSpPr>
              <p:nvPr/>
            </p:nvSpPr>
            <p:spPr>
              <a:xfrm>
                <a:off x="331246" y="4639676"/>
                <a:ext cx="3903312" cy="539789"/>
              </a:xfrm>
              <a:prstGeom prst="rect">
                <a:avLst/>
              </a:prstGeom>
              <a:blipFill>
                <a:blip r:embed="rId12"/>
                <a:stretch>
                  <a:fillRect t="-3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2" name="Title 17">
                <a:extLst>
                  <a:ext uri="{FF2B5EF4-FFF2-40B4-BE49-F238E27FC236}">
                    <a16:creationId xmlns:a16="http://schemas.microsoft.com/office/drawing/2014/main" id="{D7770E7F-76F0-A8B6-A34E-5F2649F3EE86}"/>
                  </a:ext>
                </a:extLst>
              </p:cNvPr>
              <p:cNvSpPr txBox="1">
                <a:spLocks/>
              </p:cNvSpPr>
              <p:nvPr/>
            </p:nvSpPr>
            <p:spPr>
              <a:xfrm>
                <a:off x="4420050" y="4618128"/>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𝑺𝑴</m:t>
                      </m:r>
                      <m:sSub>
                        <m:sSubPr>
                          <m:ctrlPr>
                            <a:rPr lang="en-US" sz="1200" i="1" smtClean="0">
                              <a:solidFill>
                                <a:schemeClr val="tx1"/>
                              </a:solidFill>
                              <a:latin typeface="Cambria Math" panose="02040503050406030204" pitchFamily="18" charset="0"/>
                              <a:cs typeface="Arial" panose="020B0604020202020204" pitchFamily="34" charset="0"/>
                            </a:rPr>
                          </m:ctrlPr>
                        </m:sSubPr>
                        <m:e>
                          <m:r>
                            <a:rPr lang="en-US" sz="1200" b="1" i="1" smtClean="0">
                              <a:solidFill>
                                <a:schemeClr val="tx1"/>
                              </a:solidFill>
                              <a:latin typeface="Cambria Math" panose="02040503050406030204" pitchFamily="18" charset="0"/>
                              <a:cs typeface="Arial" panose="020B0604020202020204" pitchFamily="34" charset="0"/>
                            </a:rPr>
                            <m:t>𝑩</m:t>
                          </m:r>
                        </m:e>
                        <m:sub>
                          <m:r>
                            <a:rPr lang="en-US" sz="1200" b="1" i="1" smtClean="0">
                              <a:solidFill>
                                <a:schemeClr val="tx1"/>
                              </a:solidFill>
                              <a:latin typeface="Cambria Math" panose="02040503050406030204" pitchFamily="18" charset="0"/>
                              <a:cs typeface="Arial" panose="020B0604020202020204" pitchFamily="34" charset="0"/>
                            </a:rPr>
                            <m:t>𝑭𝑭</m:t>
                          </m:r>
                          <m:r>
                            <a:rPr lang="en-US" sz="1200" b="1" i="1" smtClean="0">
                              <a:solidFill>
                                <a:schemeClr val="tx1"/>
                              </a:solidFill>
                              <a:latin typeface="Cambria Math" panose="02040503050406030204" pitchFamily="18" charset="0"/>
                              <a:cs typeface="Arial" panose="020B0604020202020204" pitchFamily="34" charset="0"/>
                            </a:rPr>
                            <m:t>𝟓</m:t>
                          </m:r>
                        </m:sub>
                      </m:sSub>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𝑆𝑀</m:t>
                          </m:r>
                          <m:sSub>
                            <m:sSubPr>
                              <m:ctrlPr>
                                <a:rPr lang="en-US" sz="1200" b="0" i="1" smtClean="0">
                                  <a:solidFill>
                                    <a:srgbClr val="000000"/>
                                  </a:solidFill>
                                  <a:latin typeface="Cambria Math" panose="02040503050406030204" pitchFamily="18" charset="0"/>
                                  <a:cs typeface="Arial" panose="020B0604020202020204" pitchFamily="34" charset="0"/>
                                </a:rPr>
                              </m:ctrlPr>
                            </m:sSubPr>
                            <m:e>
                              <m:r>
                                <a:rPr lang="en-US" sz="1200" b="0" i="1" smtClean="0">
                                  <a:solidFill>
                                    <a:srgbClr val="000000"/>
                                  </a:solidFill>
                                  <a:latin typeface="Cambria Math" panose="02040503050406030204" pitchFamily="18" charset="0"/>
                                  <a:cs typeface="Arial" panose="020B0604020202020204" pitchFamily="34" charset="0"/>
                                </a:rPr>
                                <m:t>𝐵</m:t>
                              </m:r>
                            </m:e>
                            <m:sub>
                              <m:r>
                                <a:rPr lang="en-US" sz="1200" b="0" i="1" smtClean="0">
                                  <a:solidFill>
                                    <a:srgbClr val="000000"/>
                                  </a:solidFill>
                                  <a:latin typeface="Cambria Math" panose="02040503050406030204" pitchFamily="18" charset="0"/>
                                  <a:cs typeface="Arial" panose="020B0604020202020204" pitchFamily="34" charset="0"/>
                                </a:rPr>
                                <m:t>𝐵</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𝑀</m:t>
                              </m:r>
                            </m:sub>
                          </m:sSub>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𝑆𝑀</m:t>
                          </m:r>
                          <m:sSub>
                            <m:sSubPr>
                              <m:ctrlPr>
                                <a:rPr lang="en-US" sz="1200" b="0" i="1" smtClean="0">
                                  <a:solidFill>
                                    <a:srgbClr val="000000"/>
                                  </a:solidFill>
                                  <a:latin typeface="Cambria Math" panose="02040503050406030204" pitchFamily="18" charset="0"/>
                                  <a:cs typeface="Arial" panose="020B0604020202020204" pitchFamily="34" charset="0"/>
                                </a:rPr>
                              </m:ctrlPr>
                            </m:sSubPr>
                            <m:e>
                              <m:r>
                                <a:rPr lang="en-US" sz="1200" b="0" i="1" smtClean="0">
                                  <a:solidFill>
                                    <a:srgbClr val="000000"/>
                                  </a:solidFill>
                                  <a:latin typeface="Cambria Math" panose="02040503050406030204" pitchFamily="18" charset="0"/>
                                  <a:cs typeface="Arial" panose="020B0604020202020204" pitchFamily="34" charset="0"/>
                                </a:rPr>
                                <m:t>𝐵</m:t>
                              </m:r>
                            </m:e>
                            <m:sub>
                              <m:r>
                                <a:rPr lang="en-US" sz="1200" b="0" i="1" smtClean="0">
                                  <a:solidFill>
                                    <a:srgbClr val="000000"/>
                                  </a:solidFill>
                                  <a:latin typeface="Cambria Math" panose="02040503050406030204" pitchFamily="18" charset="0"/>
                                  <a:cs typeface="Arial" panose="020B0604020202020204" pitchFamily="34" charset="0"/>
                                </a:rPr>
                                <m:t>𝑂𝑃</m:t>
                              </m:r>
                            </m:sub>
                          </m:sSub>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𝑆𝑀</m:t>
                          </m:r>
                          <m:sSub>
                            <m:sSubPr>
                              <m:ctrlPr>
                                <a:rPr lang="en-US" sz="1200" b="0" i="1" smtClean="0">
                                  <a:solidFill>
                                    <a:srgbClr val="000000"/>
                                  </a:solidFill>
                                  <a:latin typeface="Cambria Math" panose="02040503050406030204" pitchFamily="18" charset="0"/>
                                  <a:cs typeface="Arial" panose="020B0604020202020204" pitchFamily="34" charset="0"/>
                                </a:rPr>
                              </m:ctrlPr>
                            </m:sSubPr>
                            <m:e>
                              <m:r>
                                <a:rPr lang="en-US" sz="1200" b="0" i="1" smtClean="0">
                                  <a:solidFill>
                                    <a:srgbClr val="000000"/>
                                  </a:solidFill>
                                  <a:latin typeface="Cambria Math" panose="02040503050406030204" pitchFamily="18" charset="0"/>
                                  <a:cs typeface="Arial" panose="020B0604020202020204" pitchFamily="34" charset="0"/>
                                </a:rPr>
                                <m:t>𝐵</m:t>
                              </m:r>
                            </m:e>
                            <m:sub>
                              <m:r>
                                <a:rPr lang="en-US" sz="1200" b="0" i="1" smtClean="0">
                                  <a:solidFill>
                                    <a:srgbClr val="000000"/>
                                  </a:solidFill>
                                  <a:latin typeface="Cambria Math" panose="02040503050406030204" pitchFamily="18" charset="0"/>
                                  <a:cs typeface="Arial" panose="020B0604020202020204" pitchFamily="34" charset="0"/>
                                </a:rPr>
                                <m:t>𝐼𝑁𝑉</m:t>
                              </m:r>
                            </m:sub>
                          </m:sSub>
                        </m:num>
                        <m:den>
                          <m:r>
                            <a:rPr lang="en-US" sz="1200" b="0" i="1" smtClean="0">
                              <a:solidFill>
                                <a:srgbClr val="000000"/>
                              </a:solidFill>
                              <a:latin typeface="Cambria Math" panose="02040503050406030204" pitchFamily="18" charset="0"/>
                              <a:cs typeface="Arial" panose="020B0604020202020204" pitchFamily="34" charset="0"/>
                            </a:rPr>
                            <m:t>3</m:t>
                          </m:r>
                        </m:den>
                      </m:f>
                      <m:r>
                        <a:rPr lang="en-US" sz="1200" b="0" i="1" smtClean="0">
                          <a:solidFill>
                            <a:srgbClr val="000000"/>
                          </a:solidFill>
                          <a:latin typeface="Cambria Math" panose="02040503050406030204" pitchFamily="18" charset="0"/>
                          <a:cs typeface="Arial" panose="020B0604020202020204" pitchFamily="34" charset="0"/>
                        </a:rPr>
                        <m:t> </m:t>
                      </m:r>
                    </m:oMath>
                  </m:oMathPara>
                </a14:m>
                <a:endParaRPr lang="en-US" sz="1200" b="0">
                  <a:solidFill>
                    <a:srgbClr val="000000"/>
                  </a:solidFill>
                  <a:latin typeface="+mj-lt"/>
                  <a:cs typeface="Arial" panose="020B0604020202020204" pitchFamily="34" charset="0"/>
                </a:endParaRPr>
              </a:p>
            </p:txBody>
          </p:sp>
        </mc:Choice>
        <mc:Fallback xmlns="">
          <p:sp>
            <p:nvSpPr>
              <p:cNvPr id="1332" name="Title 17">
                <a:extLst>
                  <a:ext uri="{FF2B5EF4-FFF2-40B4-BE49-F238E27FC236}">
                    <a16:creationId xmlns:a16="http://schemas.microsoft.com/office/drawing/2014/main" id="{D7770E7F-76F0-A8B6-A34E-5F2649F3EE86}"/>
                  </a:ext>
                </a:extLst>
              </p:cNvPr>
              <p:cNvSpPr txBox="1">
                <a:spLocks noRot="1" noChangeAspect="1" noMove="1" noResize="1" noEditPoints="1" noAdjustHandles="1" noChangeArrowheads="1" noChangeShapeType="1" noTextEdit="1"/>
              </p:cNvSpPr>
              <p:nvPr/>
            </p:nvSpPr>
            <p:spPr>
              <a:xfrm>
                <a:off x="4420050" y="4618128"/>
                <a:ext cx="3903312" cy="539789"/>
              </a:xfrm>
              <a:prstGeom prst="rect">
                <a:avLst/>
              </a:prstGeom>
              <a:blipFill>
                <a:blip r:embed="rId13"/>
                <a:stretch>
                  <a:fillRect t="-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3" name="Title 17">
                <a:extLst>
                  <a:ext uri="{FF2B5EF4-FFF2-40B4-BE49-F238E27FC236}">
                    <a16:creationId xmlns:a16="http://schemas.microsoft.com/office/drawing/2014/main" id="{DDCA455A-A80B-EEBA-FFE3-8EC8662EC621}"/>
                  </a:ext>
                </a:extLst>
              </p:cNvPr>
              <p:cNvSpPr txBox="1">
                <a:spLocks/>
              </p:cNvSpPr>
              <p:nvPr/>
            </p:nvSpPr>
            <p:spPr>
              <a:xfrm>
                <a:off x="-210087" y="5078630"/>
                <a:ext cx="3903312" cy="539789"/>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cs typeface="Arial" panose="020B0604020202020204" pitchFamily="34" charset="0"/>
                        </a:rPr>
                        <m:t>𝑪𝑴𝑨</m:t>
                      </m:r>
                      <m:r>
                        <a:rPr lang="en-US" sz="1200" b="0" i="1" smtClean="0">
                          <a:solidFill>
                            <a:srgbClr val="000000"/>
                          </a:solidFill>
                          <a:latin typeface="Cambria Math" panose="02040503050406030204" pitchFamily="18" charset="0"/>
                          <a:cs typeface="Arial" panose="020B0604020202020204" pitchFamily="34" charset="0"/>
                        </a:rPr>
                        <m:t>=</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c</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c</m:t>
                          </m:r>
                        </m:num>
                        <m:den>
                          <m:r>
                            <a:rPr lang="en-US" sz="1200" b="0" i="1" smtClean="0">
                              <a:solidFill>
                                <a:srgbClr val="000000"/>
                              </a:solidFill>
                              <a:latin typeface="Cambria Math" panose="02040503050406030204" pitchFamily="18" charset="0"/>
                              <a:cs typeface="Arial" panose="020B0604020202020204" pitchFamily="34" charset="0"/>
                            </a:rPr>
                            <m:t>2</m:t>
                          </m:r>
                        </m:den>
                      </m:f>
                      <m:r>
                        <a:rPr lang="en-US" sz="1200" b="0" i="1" smtClean="0">
                          <a:solidFill>
                            <a:srgbClr val="000000"/>
                          </a:solidFill>
                          <a:latin typeface="Cambria Math" panose="02040503050406030204" pitchFamily="18" charset="0"/>
                          <a:cs typeface="Arial" panose="020B0604020202020204" pitchFamily="34" charset="0"/>
                        </a:rPr>
                        <m:t> −</m:t>
                      </m:r>
                      <m:f>
                        <m:fPr>
                          <m:ctrlPr>
                            <a:rPr lang="en-US" sz="1200" b="0" i="1" smtClean="0">
                              <a:solidFill>
                                <a:srgbClr val="000000"/>
                              </a:solidFill>
                              <a:latin typeface="Cambria Math" panose="02040503050406030204" pitchFamily="18" charset="0"/>
                              <a:cs typeface="Arial" panose="020B0604020202020204" pitchFamily="34" charset="0"/>
                            </a:rPr>
                          </m:ctrlPr>
                        </m:fPr>
                        <m:num>
                          <m:r>
                            <a:rPr lang="en-US" sz="1200" b="0" i="1" smtClean="0">
                              <a:solidFill>
                                <a:srgbClr val="000000"/>
                              </a:solidFill>
                              <a:latin typeface="Cambria Math" panose="02040503050406030204" pitchFamily="18" charset="0"/>
                              <a:cs typeface="Arial" panose="020B0604020202020204" pitchFamily="34" charset="0"/>
                            </a:rPr>
                            <m:t>𝑠</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a</m:t>
                          </m:r>
                          <m:r>
                            <a:rPr lang="en-US" sz="1200" b="0" i="1" smtClean="0">
                              <a:solidFill>
                                <a:srgbClr val="000000"/>
                              </a:solidFill>
                              <a:latin typeface="Cambria Math" panose="02040503050406030204" pitchFamily="18" charset="0"/>
                              <a:cs typeface="Arial" panose="020B0604020202020204" pitchFamily="34" charset="0"/>
                            </a:rPr>
                            <m:t>+</m:t>
                          </m:r>
                          <m:r>
                            <a:rPr lang="en-US" sz="1200" b="0" i="1" smtClean="0">
                              <a:solidFill>
                                <a:srgbClr val="000000"/>
                              </a:solidFill>
                              <a:latin typeface="Cambria Math" panose="02040503050406030204" pitchFamily="18" charset="0"/>
                              <a:cs typeface="Arial" panose="020B0604020202020204" pitchFamily="34" charset="0"/>
                            </a:rPr>
                            <m:t>𝑏</m:t>
                          </m:r>
                          <m:r>
                            <a:rPr lang="en-US" sz="1200" b="0" i="1" smtClean="0">
                              <a:solidFill>
                                <a:srgbClr val="000000"/>
                              </a:solidFill>
                              <a:latin typeface="Cambria Math" panose="02040503050406030204" pitchFamily="18" charset="0"/>
                              <a:cs typeface="Arial" panose="020B0604020202020204" pitchFamily="34" charset="0"/>
                            </a:rPr>
                            <m:t>\</m:t>
                          </m:r>
                          <m:r>
                            <m:rPr>
                              <m:sty m:val="p"/>
                            </m:rPr>
                            <a:rPr lang="en-US" sz="1200" b="0" i="1" smtClean="0">
                              <a:solidFill>
                                <a:srgbClr val="000000"/>
                              </a:solidFill>
                              <a:latin typeface="Cambria Math" panose="02040503050406030204" pitchFamily="18" charset="0"/>
                              <a:cs typeface="Arial" panose="020B0604020202020204" pitchFamily="34" charset="0"/>
                            </a:rPr>
                            <m:t>a</m:t>
                          </m:r>
                        </m:num>
                        <m:den>
                          <m:r>
                            <a:rPr lang="en-US" sz="1200" b="0" i="1" smtClean="0">
                              <a:solidFill>
                                <a:srgbClr val="000000"/>
                              </a:solidFill>
                              <a:latin typeface="Cambria Math" panose="02040503050406030204" pitchFamily="18" charset="0"/>
                              <a:cs typeface="Arial" panose="020B0604020202020204" pitchFamily="34" charset="0"/>
                            </a:rPr>
                            <m:t>2</m:t>
                          </m:r>
                        </m:den>
                      </m:f>
                    </m:oMath>
                  </m:oMathPara>
                </a14:m>
                <a:endParaRPr lang="en-US" sz="1200" b="0">
                  <a:solidFill>
                    <a:srgbClr val="000000"/>
                  </a:solidFill>
                  <a:latin typeface="+mj-lt"/>
                  <a:cs typeface="Arial" panose="020B0604020202020204" pitchFamily="34" charset="0"/>
                </a:endParaRPr>
              </a:p>
            </p:txBody>
          </p:sp>
        </mc:Choice>
        <mc:Fallback xmlns="">
          <p:sp>
            <p:nvSpPr>
              <p:cNvPr id="1333" name="Title 17">
                <a:extLst>
                  <a:ext uri="{FF2B5EF4-FFF2-40B4-BE49-F238E27FC236}">
                    <a16:creationId xmlns:a16="http://schemas.microsoft.com/office/drawing/2014/main" id="{DDCA455A-A80B-EEBA-FFE3-8EC8662EC621}"/>
                  </a:ext>
                </a:extLst>
              </p:cNvPr>
              <p:cNvSpPr txBox="1">
                <a:spLocks noRot="1" noChangeAspect="1" noMove="1" noResize="1" noEditPoints="1" noAdjustHandles="1" noChangeArrowheads="1" noChangeShapeType="1" noTextEdit="1"/>
              </p:cNvSpPr>
              <p:nvPr/>
            </p:nvSpPr>
            <p:spPr>
              <a:xfrm>
                <a:off x="-210087" y="5078630"/>
                <a:ext cx="3903312" cy="539789"/>
              </a:xfrm>
              <a:prstGeom prst="rect">
                <a:avLst/>
              </a:prstGeom>
              <a:blipFill>
                <a:blip r:embed="rId14"/>
                <a:stretch>
                  <a:fillRect t="-3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5" name="Title 17">
                <a:extLst>
                  <a:ext uri="{FF2B5EF4-FFF2-40B4-BE49-F238E27FC236}">
                    <a16:creationId xmlns:a16="http://schemas.microsoft.com/office/drawing/2014/main" id="{B9FF2F93-EEB5-1560-26EB-E57515D5874E}"/>
                  </a:ext>
                </a:extLst>
              </p:cNvPr>
              <p:cNvSpPr txBox="1">
                <a:spLocks/>
              </p:cNvSpPr>
              <p:nvPr/>
            </p:nvSpPr>
            <p:spPr>
              <a:xfrm>
                <a:off x="3696210" y="3087720"/>
                <a:ext cx="1964762" cy="417291"/>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sSub>
                        <m:sSubPr>
                          <m:ctrlPr>
                            <a:rPr lang="en-US" sz="1400" b="0" i="1" smtClean="0">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 </m:t>
                          </m:r>
                          <m:r>
                            <a:rPr lang="en-US" sz="1400" b="0" i="1" smtClean="0">
                              <a:solidFill>
                                <a:srgbClr val="000000"/>
                              </a:solidFill>
                              <a:latin typeface="Cambria Math" panose="02040503050406030204" pitchFamily="18" charset="0"/>
                              <a:cs typeface="Arial" panose="020B0604020202020204" pitchFamily="34" charset="0"/>
                            </a:rPr>
                            <m:t>𝛽</m:t>
                          </m:r>
                        </m:e>
                        <m:sub>
                          <m:r>
                            <a:rPr lang="en-US" sz="1400" b="0" i="1" smtClean="0">
                              <a:solidFill>
                                <a:srgbClr val="000000"/>
                              </a:solidFill>
                              <a:latin typeface="Cambria Math" panose="02040503050406030204" pitchFamily="18" charset="0"/>
                              <a:cs typeface="Arial" panose="020B0604020202020204" pitchFamily="34" charset="0"/>
                            </a:rPr>
                            <m:t>5</m:t>
                          </m:r>
                        </m:sub>
                      </m:sSub>
                      <m:r>
                        <a:rPr lang="en-US" sz="1400" b="0" i="1" smtClean="0">
                          <a:solidFill>
                            <a:srgbClr val="000000"/>
                          </a:solidFill>
                          <a:latin typeface="Cambria Math" panose="02040503050406030204" pitchFamily="18" charset="0"/>
                          <a:cs typeface="Arial" panose="020B0604020202020204" pitchFamily="34" charset="0"/>
                        </a:rPr>
                        <m:t>(</m:t>
                      </m:r>
                      <m:r>
                        <a:rPr lang="en-US" sz="1400" b="1" i="1" smtClean="0">
                          <a:solidFill>
                            <a:schemeClr val="tx1"/>
                          </a:solidFill>
                          <a:latin typeface="Cambria Math" panose="02040503050406030204" pitchFamily="18" charset="0"/>
                          <a:cs typeface="Arial" panose="020B0604020202020204" pitchFamily="34" charset="0"/>
                        </a:rPr>
                        <m:t>𝑪𝑴𝑨</m:t>
                      </m:r>
                      <m:r>
                        <a:rPr lang="en-US" sz="1400" b="0" i="1" smtClean="0">
                          <a:solidFill>
                            <a:srgbClr val="000000"/>
                          </a:solidFill>
                          <a:latin typeface="Cambria Math" panose="02040503050406030204" pitchFamily="18" charset="0"/>
                          <a:cs typeface="Arial" panose="020B0604020202020204" pitchFamily="34" charset="0"/>
                        </a:rPr>
                        <m:t>)</m:t>
                      </m:r>
                      <m:sSub>
                        <m:sSubPr>
                          <m:ctrlPr>
                            <a:rPr lang="en-US" sz="1400" b="0" i="1">
                              <a:solidFill>
                                <a:srgbClr val="000000"/>
                              </a:solidFill>
                              <a:latin typeface="Cambria Math" panose="02040503050406030204" pitchFamily="18" charset="0"/>
                              <a:cs typeface="Arial" panose="020B0604020202020204" pitchFamily="34" charset="0"/>
                            </a:rPr>
                          </m:ctrlPr>
                        </m:sSubPr>
                        <m:e>
                          <m:r>
                            <a:rPr lang="en-US" sz="1400" b="0" i="1" smtClean="0">
                              <a:solidFill>
                                <a:srgbClr val="000000"/>
                              </a:solidFill>
                              <a:latin typeface="Cambria Math" panose="02040503050406030204" pitchFamily="18" charset="0"/>
                              <a:cs typeface="Arial" panose="020B0604020202020204" pitchFamily="34" charset="0"/>
                            </a:rPr>
                            <m:t>+</m:t>
                          </m:r>
                          <m:r>
                            <a:rPr lang="en-US" sz="1400" b="0" i="1">
                              <a:solidFill>
                                <a:srgbClr val="000000"/>
                              </a:solidFill>
                              <a:latin typeface="Cambria Math" panose="02040503050406030204" pitchFamily="18" charset="0"/>
                              <a:cs typeface="Arial" panose="020B0604020202020204" pitchFamily="34" charset="0"/>
                            </a:rPr>
                            <m:t>𝜖</m:t>
                          </m:r>
                        </m:e>
                        <m:sub>
                          <m:r>
                            <a:rPr lang="en-US" sz="1400" b="0" i="1">
                              <a:solidFill>
                                <a:srgbClr val="000000"/>
                              </a:solidFill>
                              <a:latin typeface="Cambria Math" panose="02040503050406030204" pitchFamily="18" charset="0"/>
                              <a:cs typeface="Arial" panose="020B0604020202020204" pitchFamily="34" charset="0"/>
                            </a:rPr>
                            <m:t>𝑡</m:t>
                          </m:r>
                        </m:sub>
                      </m:sSub>
                    </m:oMath>
                  </m:oMathPara>
                </a14:m>
                <a:endParaRPr lang="en-US" sz="1400" b="0">
                  <a:solidFill>
                    <a:srgbClr val="000000"/>
                  </a:solidFill>
                  <a:cs typeface="Arial" panose="020B0604020202020204" pitchFamily="34" charset="0"/>
                </a:endParaRPr>
              </a:p>
            </p:txBody>
          </p:sp>
        </mc:Choice>
        <mc:Fallback xmlns="">
          <p:sp>
            <p:nvSpPr>
              <p:cNvPr id="1345" name="Title 17">
                <a:extLst>
                  <a:ext uri="{FF2B5EF4-FFF2-40B4-BE49-F238E27FC236}">
                    <a16:creationId xmlns:a16="http://schemas.microsoft.com/office/drawing/2014/main" id="{B9FF2F93-EEB5-1560-26EB-E57515D5874E}"/>
                  </a:ext>
                </a:extLst>
              </p:cNvPr>
              <p:cNvSpPr txBox="1">
                <a:spLocks noRot="1" noChangeAspect="1" noMove="1" noResize="1" noEditPoints="1" noAdjustHandles="1" noChangeArrowheads="1" noChangeShapeType="1" noTextEdit="1"/>
              </p:cNvSpPr>
              <p:nvPr/>
            </p:nvSpPr>
            <p:spPr>
              <a:xfrm>
                <a:off x="3696210" y="3087720"/>
                <a:ext cx="1964762" cy="417291"/>
              </a:xfrm>
              <a:prstGeom prst="rect">
                <a:avLst/>
              </a:prstGeom>
              <a:blipFill>
                <a:blip r:embed="rId15"/>
                <a:stretch>
                  <a:fillRect/>
                </a:stretch>
              </a:blipFill>
            </p:spPr>
            <p:txBody>
              <a:bodyPr/>
              <a:lstStyle/>
              <a:p>
                <a:r>
                  <a:rPr lang="en-US">
                    <a:noFill/>
                  </a:rPr>
                  <a:t> </a:t>
                </a:r>
              </a:p>
            </p:txBody>
          </p:sp>
        </mc:Fallback>
      </mc:AlternateContent>
      <p:sp>
        <p:nvSpPr>
          <p:cNvPr id="1346" name="Title 17">
            <a:extLst>
              <a:ext uri="{FF2B5EF4-FFF2-40B4-BE49-F238E27FC236}">
                <a16:creationId xmlns:a16="http://schemas.microsoft.com/office/drawing/2014/main" id="{806D57A4-D461-5CAA-30F9-9C7517B9B444}"/>
              </a:ext>
            </a:extLst>
          </p:cNvPr>
          <p:cNvSpPr txBox="1">
            <a:spLocks/>
          </p:cNvSpPr>
          <p:nvPr/>
        </p:nvSpPr>
        <p:spPr>
          <a:xfrm>
            <a:off x="652869" y="3465933"/>
            <a:ext cx="3302041" cy="39748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u="sng">
                <a:solidFill>
                  <a:srgbClr val="000000"/>
                </a:solidFill>
                <a:latin typeface="+mj-lt"/>
                <a:cs typeface="Arial" panose="020B0604020202020204" pitchFamily="34" charset="0"/>
              </a:rPr>
              <a:t>Factors</a:t>
            </a:r>
          </a:p>
        </p:txBody>
      </p:sp>
      <p:sp>
        <p:nvSpPr>
          <p:cNvPr id="1348" name="Oval 1347">
            <a:extLst>
              <a:ext uri="{FF2B5EF4-FFF2-40B4-BE49-F238E27FC236}">
                <a16:creationId xmlns:a16="http://schemas.microsoft.com/office/drawing/2014/main" id="{D7D0DD34-24BE-A742-3C64-C60D3F0EC6E0}"/>
              </a:ext>
            </a:extLst>
          </p:cNvPr>
          <p:cNvSpPr/>
          <p:nvPr/>
        </p:nvSpPr>
        <p:spPr>
          <a:xfrm>
            <a:off x="585636" y="3971784"/>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Oval 1348">
            <a:extLst>
              <a:ext uri="{FF2B5EF4-FFF2-40B4-BE49-F238E27FC236}">
                <a16:creationId xmlns:a16="http://schemas.microsoft.com/office/drawing/2014/main" id="{A5C3C876-850C-A31E-B35B-E51EB8B3322E}"/>
              </a:ext>
            </a:extLst>
          </p:cNvPr>
          <p:cNvSpPr/>
          <p:nvPr/>
        </p:nvSpPr>
        <p:spPr>
          <a:xfrm>
            <a:off x="585636" y="4400475"/>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Oval 1349">
            <a:extLst>
              <a:ext uri="{FF2B5EF4-FFF2-40B4-BE49-F238E27FC236}">
                <a16:creationId xmlns:a16="http://schemas.microsoft.com/office/drawing/2014/main" id="{345C5C36-59E5-99D0-CC2B-B622625FC084}"/>
              </a:ext>
            </a:extLst>
          </p:cNvPr>
          <p:cNvSpPr/>
          <p:nvPr/>
        </p:nvSpPr>
        <p:spPr>
          <a:xfrm>
            <a:off x="585740" y="4810025"/>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Oval 1350">
            <a:extLst>
              <a:ext uri="{FF2B5EF4-FFF2-40B4-BE49-F238E27FC236}">
                <a16:creationId xmlns:a16="http://schemas.microsoft.com/office/drawing/2014/main" id="{606BC517-F699-0105-5947-5C0090CFD14E}"/>
              </a:ext>
            </a:extLst>
          </p:cNvPr>
          <p:cNvSpPr/>
          <p:nvPr/>
        </p:nvSpPr>
        <p:spPr>
          <a:xfrm>
            <a:off x="585635" y="5245188"/>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Oval 1351">
            <a:extLst>
              <a:ext uri="{FF2B5EF4-FFF2-40B4-BE49-F238E27FC236}">
                <a16:creationId xmlns:a16="http://schemas.microsoft.com/office/drawing/2014/main" id="{0C49CD53-9EBF-4D05-3B42-4EB354FB8728}"/>
              </a:ext>
            </a:extLst>
          </p:cNvPr>
          <p:cNvSpPr/>
          <p:nvPr/>
        </p:nvSpPr>
        <p:spPr>
          <a:xfrm>
            <a:off x="4840644" y="3939745"/>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 name="Oval 1352">
            <a:extLst>
              <a:ext uri="{FF2B5EF4-FFF2-40B4-BE49-F238E27FC236}">
                <a16:creationId xmlns:a16="http://schemas.microsoft.com/office/drawing/2014/main" id="{D70D1E44-26F6-5B91-9451-7BDC205AF58C}"/>
              </a:ext>
            </a:extLst>
          </p:cNvPr>
          <p:cNvSpPr/>
          <p:nvPr/>
        </p:nvSpPr>
        <p:spPr>
          <a:xfrm>
            <a:off x="4840644" y="4404989"/>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4" name="Oval 1353">
            <a:extLst>
              <a:ext uri="{FF2B5EF4-FFF2-40B4-BE49-F238E27FC236}">
                <a16:creationId xmlns:a16="http://schemas.microsoft.com/office/drawing/2014/main" id="{5EC623AA-79AC-9030-DBEC-D6729E6AC056}"/>
              </a:ext>
            </a:extLst>
          </p:cNvPr>
          <p:cNvSpPr/>
          <p:nvPr/>
        </p:nvSpPr>
        <p:spPr>
          <a:xfrm>
            <a:off x="4840643" y="4806342"/>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5" name="Oval 1354">
            <a:extLst>
              <a:ext uri="{FF2B5EF4-FFF2-40B4-BE49-F238E27FC236}">
                <a16:creationId xmlns:a16="http://schemas.microsoft.com/office/drawing/2014/main" id="{A82A75FC-60F3-974A-9A42-20D3BE5392B3}"/>
              </a:ext>
            </a:extLst>
          </p:cNvPr>
          <p:cNvSpPr/>
          <p:nvPr/>
        </p:nvSpPr>
        <p:spPr>
          <a:xfrm>
            <a:off x="4845635" y="5242266"/>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6" name="Straight Connector 1355">
            <a:extLst>
              <a:ext uri="{FF2B5EF4-FFF2-40B4-BE49-F238E27FC236}">
                <a16:creationId xmlns:a16="http://schemas.microsoft.com/office/drawing/2014/main" id="{3CFCA4D6-16E1-707A-1871-604E749E1BE3}"/>
              </a:ext>
            </a:extLst>
          </p:cNvPr>
          <p:cNvCxnSpPr>
            <a:cxnSpLocks/>
          </p:cNvCxnSpPr>
          <p:nvPr/>
        </p:nvCxnSpPr>
        <p:spPr>
          <a:xfrm>
            <a:off x="4359309" y="3796679"/>
            <a:ext cx="0" cy="1741296"/>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C07BA05-1121-9CAE-0169-0567F751A7AC}"/>
              </a:ext>
            </a:extLst>
          </p:cNvPr>
          <p:cNvGrpSpPr/>
          <p:nvPr/>
        </p:nvGrpSpPr>
        <p:grpSpPr>
          <a:xfrm>
            <a:off x="4204654" y="579634"/>
            <a:ext cx="4803186" cy="698426"/>
            <a:chOff x="4204654" y="579634"/>
            <a:chExt cx="4803186" cy="698426"/>
          </a:xfrm>
        </p:grpSpPr>
        <p:sp>
          <p:nvSpPr>
            <p:cNvPr id="4" name="Rectangle: Rounded Corners 3">
              <a:extLst>
                <a:ext uri="{FF2B5EF4-FFF2-40B4-BE49-F238E27FC236}">
                  <a16:creationId xmlns:a16="http://schemas.microsoft.com/office/drawing/2014/main" id="{424F8713-1855-2A19-0A06-3E7378DEF0BC}"/>
                </a:ext>
              </a:extLst>
            </p:cNvPr>
            <p:cNvSpPr/>
            <p:nvPr/>
          </p:nvSpPr>
          <p:spPr>
            <a:xfrm>
              <a:off x="4585621" y="579634"/>
              <a:ext cx="4312639"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7">
              <a:extLst>
                <a:ext uri="{FF2B5EF4-FFF2-40B4-BE49-F238E27FC236}">
                  <a16:creationId xmlns:a16="http://schemas.microsoft.com/office/drawing/2014/main" id="{B0E46B70-16A8-4095-93DD-F8546E161EAF}"/>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3.</a:t>
              </a:r>
            </a:p>
          </p:txBody>
        </p:sp>
        <p:sp>
          <p:nvSpPr>
            <p:cNvPr id="7" name="Title 17">
              <a:extLst>
                <a:ext uri="{FF2B5EF4-FFF2-40B4-BE49-F238E27FC236}">
                  <a16:creationId xmlns:a16="http://schemas.microsoft.com/office/drawing/2014/main" id="{92DEDCB7-28C7-BA3C-277A-E6309936C5D5}"/>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solidFill>
                    <a:srgbClr val="000000"/>
                  </a:solidFill>
                  <a:latin typeface="+mj-lt"/>
                  <a:cs typeface="Arial" panose="020B0604020202020204" pitchFamily="34" charset="0"/>
                </a:rPr>
                <a:t>Model Validation and Performance measure</a:t>
              </a:r>
            </a:p>
          </p:txBody>
        </p:sp>
      </p:grpSp>
    </p:spTree>
    <p:extLst>
      <p:ext uri="{BB962C8B-B14F-4D97-AF65-F5344CB8AC3E}">
        <p14:creationId xmlns:p14="http://schemas.microsoft.com/office/powerpoint/2010/main" val="319128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D52E3C9-7FFA-E046-48AF-7AC9DEB4530C}"/>
              </a:ext>
            </a:extLst>
          </p:cNvPr>
          <p:cNvSpPr/>
          <p:nvPr/>
        </p:nvSpPr>
        <p:spPr>
          <a:xfrm>
            <a:off x="2502707" y="579634"/>
            <a:ext cx="1922583"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sp>
        <p:nvSpPr>
          <p:cNvPr id="19" name="Title 17">
            <a:extLst>
              <a:ext uri="{FF2B5EF4-FFF2-40B4-BE49-F238E27FC236}">
                <a16:creationId xmlns:a16="http://schemas.microsoft.com/office/drawing/2014/main" id="{A9492F1B-6121-ADC6-53D4-2331CD0B86A1}"/>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chemeClr val="tx2">
                    <a:lumMod val="75000"/>
                  </a:schemeClr>
                </a:solidFill>
                <a:latin typeface="+mj-lt"/>
                <a:cs typeface="Arial" panose="020B0604020202020204" pitchFamily="34" charset="0"/>
              </a:rPr>
              <a:t>2.</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8" name="Title 17">
            <a:extLst>
              <a:ext uri="{FF2B5EF4-FFF2-40B4-BE49-F238E27FC236}">
                <a16:creationId xmlns:a16="http://schemas.microsoft.com/office/drawing/2014/main" id="{BD8CDB56-8D20-350C-9612-8766611F08C1}"/>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chemeClr val="tx2">
                    <a:lumMod val="75000"/>
                  </a:schemeClr>
                </a:solidFill>
                <a:latin typeface="+mj-lt"/>
                <a:cs typeface="Arial" panose="020B0604020202020204" pitchFamily="34" charset="0"/>
              </a:rPr>
              <a:t>Portfolio</a:t>
            </a:r>
          </a:p>
        </p:txBody>
      </p:sp>
      <p:sp>
        <p:nvSpPr>
          <p:cNvPr id="3" name="Title 17">
            <a:extLst>
              <a:ext uri="{FF2B5EF4-FFF2-40B4-BE49-F238E27FC236}">
                <a16:creationId xmlns:a16="http://schemas.microsoft.com/office/drawing/2014/main" id="{86AC93BA-1864-8AC3-9E4E-FE4D9F5BF422}"/>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chemeClr val="tx2">
                    <a:lumMod val="75000"/>
                  </a:schemeClr>
                </a:solidFill>
                <a:latin typeface="+mj-lt"/>
                <a:cs typeface="Arial" panose="020B0604020202020204" pitchFamily="34" charset="0"/>
              </a:rPr>
              <a:t>Construction</a:t>
            </a:r>
          </a:p>
        </p:txBody>
      </p:sp>
      <p:grpSp>
        <p:nvGrpSpPr>
          <p:cNvPr id="1350" name="Group 1349">
            <a:extLst>
              <a:ext uri="{FF2B5EF4-FFF2-40B4-BE49-F238E27FC236}">
                <a16:creationId xmlns:a16="http://schemas.microsoft.com/office/drawing/2014/main" id="{FF3AA9B5-30B8-E239-5A7B-AD19F30DC61F}"/>
              </a:ext>
            </a:extLst>
          </p:cNvPr>
          <p:cNvGrpSpPr/>
          <p:nvPr/>
        </p:nvGrpSpPr>
        <p:grpSpPr>
          <a:xfrm>
            <a:off x="601796" y="1281931"/>
            <a:ext cx="6533738" cy="4281036"/>
            <a:chOff x="646819" y="135239"/>
            <a:chExt cx="5775817" cy="6370435"/>
          </a:xfrm>
        </p:grpSpPr>
        <p:sp>
          <p:nvSpPr>
            <p:cNvPr id="1352" name="Rectangle 1351">
              <a:extLst>
                <a:ext uri="{FF2B5EF4-FFF2-40B4-BE49-F238E27FC236}">
                  <a16:creationId xmlns:a16="http://schemas.microsoft.com/office/drawing/2014/main" id="{BC9A8E89-4764-7E77-D811-0201C5D97C67}"/>
                </a:ext>
              </a:extLst>
            </p:cNvPr>
            <p:cNvSpPr/>
            <p:nvPr/>
          </p:nvSpPr>
          <p:spPr>
            <a:xfrm>
              <a:off x="646819" y="3038431"/>
              <a:ext cx="833969" cy="446422"/>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prstClr val="black"/>
                  </a:solidFill>
                  <a:effectLst/>
                  <a:uLnTx/>
                  <a:uFillTx/>
                  <a:latin typeface="Calibri" panose="020F0502020204030204"/>
                  <a:ea typeface="+mn-ea"/>
                  <a:cs typeface="+mn-cs"/>
                </a:rPr>
                <a:t>Companies in</a:t>
              </a:r>
              <a:br>
                <a:rPr kumimoji="0" lang="en-US" sz="900" b="1" i="0" u="none" strike="noStrike" kern="0" cap="none" spc="0" normalizeH="0" baseline="0" noProof="0">
                  <a:ln>
                    <a:noFill/>
                  </a:ln>
                  <a:solidFill>
                    <a:prstClr val="black"/>
                  </a:solidFill>
                  <a:effectLst/>
                  <a:uLnTx/>
                  <a:uFillTx/>
                  <a:latin typeface="Calibri" panose="020F0502020204030204"/>
                  <a:ea typeface="+mn-ea"/>
                  <a:cs typeface="+mn-cs"/>
                </a:rPr>
              </a:br>
              <a:r>
                <a:rPr kumimoji="0" lang="en-US" sz="900" b="1" i="0" u="none" strike="noStrike" kern="0" cap="none" spc="0" normalizeH="0" baseline="0" noProof="0">
                  <a:ln>
                    <a:noFill/>
                  </a:ln>
                  <a:solidFill>
                    <a:prstClr val="black"/>
                  </a:solidFill>
                  <a:effectLst/>
                  <a:uLnTx/>
                  <a:uFillTx/>
                  <a:latin typeface="Calibri" panose="020F0502020204030204"/>
                  <a:ea typeface="+mn-ea"/>
                  <a:cs typeface="+mn-cs"/>
                </a:rPr>
                <a:t>NASDAQ 100</a:t>
              </a:r>
            </a:p>
          </p:txBody>
        </p:sp>
        <p:sp>
          <p:nvSpPr>
            <p:cNvPr id="1353" name="Rectangle 1352">
              <a:extLst>
                <a:ext uri="{FF2B5EF4-FFF2-40B4-BE49-F238E27FC236}">
                  <a16:creationId xmlns:a16="http://schemas.microsoft.com/office/drawing/2014/main" id="{0C75BA9C-681F-D13E-15CB-F718C2165B63}"/>
                </a:ext>
              </a:extLst>
            </p:cNvPr>
            <p:cNvSpPr/>
            <p:nvPr/>
          </p:nvSpPr>
          <p:spPr>
            <a:xfrm>
              <a:off x="1696937" y="2643906"/>
              <a:ext cx="791913" cy="1231391"/>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54" name="TextBox 1353">
              <a:extLst>
                <a:ext uri="{FF2B5EF4-FFF2-40B4-BE49-F238E27FC236}">
                  <a16:creationId xmlns:a16="http://schemas.microsoft.com/office/drawing/2014/main" id="{2A281A42-BCEF-8A85-F761-77A46A8E161E}"/>
                </a:ext>
              </a:extLst>
            </p:cNvPr>
            <p:cNvSpPr txBox="1"/>
            <p:nvPr/>
          </p:nvSpPr>
          <p:spPr>
            <a:xfrm>
              <a:off x="1651085" y="2941715"/>
              <a:ext cx="929246" cy="29726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Median of</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Market capitalization</a:t>
              </a:r>
            </a:p>
          </p:txBody>
        </p:sp>
        <p:cxnSp>
          <p:nvCxnSpPr>
            <p:cNvPr id="1355" name="Straight Connector 1354">
              <a:extLst>
                <a:ext uri="{FF2B5EF4-FFF2-40B4-BE49-F238E27FC236}">
                  <a16:creationId xmlns:a16="http://schemas.microsoft.com/office/drawing/2014/main" id="{A96AC7D6-E613-E8CF-92A6-17F4A9410C7D}"/>
                </a:ext>
              </a:extLst>
            </p:cNvPr>
            <p:cNvCxnSpPr>
              <a:cxnSpLocks/>
            </p:cNvCxnSpPr>
            <p:nvPr/>
          </p:nvCxnSpPr>
          <p:spPr>
            <a:xfrm flipH="1">
              <a:off x="1765820" y="3357240"/>
              <a:ext cx="656057" cy="0"/>
            </a:xfrm>
            <a:prstGeom prst="line">
              <a:avLst/>
            </a:prstGeom>
            <a:noFill/>
            <a:ln w="6350" cap="flat" cmpd="sng" algn="ctr">
              <a:solidFill>
                <a:sysClr val="windowText" lastClr="000000"/>
              </a:solidFill>
              <a:prstDash val="sysDash"/>
              <a:miter lim="800000"/>
            </a:ln>
            <a:effectLst/>
          </p:spPr>
        </p:cxnSp>
        <p:sp>
          <p:nvSpPr>
            <p:cNvPr id="1356" name="TextBox 1355">
              <a:extLst>
                <a:ext uri="{FF2B5EF4-FFF2-40B4-BE49-F238E27FC236}">
                  <a16:creationId xmlns:a16="http://schemas.microsoft.com/office/drawing/2014/main" id="{FE3C939A-8BF5-6F8D-8046-A5DC2FD6A2FF}"/>
                </a:ext>
              </a:extLst>
            </p:cNvPr>
            <p:cNvSpPr txBox="1"/>
            <p:nvPr/>
          </p:nvSpPr>
          <p:spPr>
            <a:xfrm>
              <a:off x="1834164" y="2718001"/>
              <a:ext cx="547266" cy="320593"/>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black"/>
                  </a:solidFill>
                  <a:effectLst/>
                  <a:uLnTx/>
                  <a:uFillTx/>
                </a:rPr>
                <a:t>50% Small</a:t>
              </a:r>
            </a:p>
          </p:txBody>
        </p:sp>
        <p:sp>
          <p:nvSpPr>
            <p:cNvPr id="1357" name="TextBox 1356">
              <a:extLst>
                <a:ext uri="{FF2B5EF4-FFF2-40B4-BE49-F238E27FC236}">
                  <a16:creationId xmlns:a16="http://schemas.microsoft.com/office/drawing/2014/main" id="{D53E54FC-3E09-5008-55E5-F4114AD83A2E}"/>
                </a:ext>
              </a:extLst>
            </p:cNvPr>
            <p:cNvSpPr txBox="1"/>
            <p:nvPr/>
          </p:nvSpPr>
          <p:spPr>
            <a:xfrm>
              <a:off x="1877410" y="3444347"/>
              <a:ext cx="456575" cy="320593"/>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black"/>
                  </a:solidFill>
                  <a:effectLst/>
                  <a:uLnTx/>
                  <a:uFillTx/>
                </a:rPr>
                <a:t>50% Big</a:t>
              </a:r>
            </a:p>
          </p:txBody>
        </p:sp>
        <p:cxnSp>
          <p:nvCxnSpPr>
            <p:cNvPr id="1358" name="Straight Arrow Connector 1357">
              <a:extLst>
                <a:ext uri="{FF2B5EF4-FFF2-40B4-BE49-F238E27FC236}">
                  <a16:creationId xmlns:a16="http://schemas.microsoft.com/office/drawing/2014/main" id="{7E72F02F-26B2-12E2-8243-0B3336E16BEF}"/>
                </a:ext>
              </a:extLst>
            </p:cNvPr>
            <p:cNvCxnSpPr>
              <a:cxnSpLocks/>
              <a:stCxn id="1352" idx="3"/>
              <a:endCxn id="1353" idx="1"/>
            </p:cNvCxnSpPr>
            <p:nvPr/>
          </p:nvCxnSpPr>
          <p:spPr>
            <a:xfrm flipV="1">
              <a:off x="1480788" y="3259602"/>
              <a:ext cx="216149" cy="2040"/>
            </a:xfrm>
            <a:prstGeom prst="straightConnector1">
              <a:avLst/>
            </a:prstGeom>
            <a:noFill/>
            <a:ln w="6350" cap="flat" cmpd="sng" algn="ctr">
              <a:solidFill>
                <a:sysClr val="windowText" lastClr="000000"/>
              </a:solidFill>
              <a:prstDash val="solid"/>
              <a:miter lim="800000"/>
              <a:tailEnd type="triangle"/>
            </a:ln>
            <a:effectLst/>
          </p:spPr>
        </p:cxnSp>
        <p:cxnSp>
          <p:nvCxnSpPr>
            <p:cNvPr id="1359" name="Straight Connector 1358">
              <a:extLst>
                <a:ext uri="{FF2B5EF4-FFF2-40B4-BE49-F238E27FC236}">
                  <a16:creationId xmlns:a16="http://schemas.microsoft.com/office/drawing/2014/main" id="{68ED8234-EEF6-34F0-2F1D-21BE4AD7E6FF}"/>
                </a:ext>
              </a:extLst>
            </p:cNvPr>
            <p:cNvCxnSpPr>
              <a:cxnSpLocks/>
            </p:cNvCxnSpPr>
            <p:nvPr/>
          </p:nvCxnSpPr>
          <p:spPr>
            <a:xfrm flipH="1">
              <a:off x="2501616" y="3038431"/>
              <a:ext cx="219680" cy="0"/>
            </a:xfrm>
            <a:prstGeom prst="line">
              <a:avLst/>
            </a:prstGeom>
            <a:noFill/>
            <a:ln w="6350" cap="flat" cmpd="sng" algn="ctr">
              <a:solidFill>
                <a:sysClr val="windowText" lastClr="000000"/>
              </a:solidFill>
              <a:prstDash val="solid"/>
              <a:miter lim="800000"/>
            </a:ln>
            <a:effectLst/>
          </p:spPr>
        </p:cxnSp>
        <p:cxnSp>
          <p:nvCxnSpPr>
            <p:cNvPr id="1360" name="Straight Connector 1359">
              <a:extLst>
                <a:ext uri="{FF2B5EF4-FFF2-40B4-BE49-F238E27FC236}">
                  <a16:creationId xmlns:a16="http://schemas.microsoft.com/office/drawing/2014/main" id="{737DA45C-D83F-9F99-39E4-18C8BC3EBB8C}"/>
                </a:ext>
              </a:extLst>
            </p:cNvPr>
            <p:cNvCxnSpPr>
              <a:cxnSpLocks/>
            </p:cNvCxnSpPr>
            <p:nvPr/>
          </p:nvCxnSpPr>
          <p:spPr>
            <a:xfrm>
              <a:off x="2715200" y="566505"/>
              <a:ext cx="2540" cy="2472089"/>
            </a:xfrm>
            <a:prstGeom prst="line">
              <a:avLst/>
            </a:prstGeom>
            <a:noFill/>
            <a:ln w="6350" cap="flat" cmpd="sng" algn="ctr">
              <a:solidFill>
                <a:sysClr val="windowText" lastClr="000000"/>
              </a:solidFill>
              <a:prstDash val="solid"/>
              <a:miter lim="800000"/>
            </a:ln>
            <a:effectLst/>
          </p:spPr>
        </p:cxnSp>
        <p:cxnSp>
          <p:nvCxnSpPr>
            <p:cNvPr id="1361" name="Straight Arrow Connector 1360">
              <a:extLst>
                <a:ext uri="{FF2B5EF4-FFF2-40B4-BE49-F238E27FC236}">
                  <a16:creationId xmlns:a16="http://schemas.microsoft.com/office/drawing/2014/main" id="{65E6FA84-94F7-7D38-3AFF-F1FD9A83419E}"/>
                </a:ext>
              </a:extLst>
            </p:cNvPr>
            <p:cNvCxnSpPr>
              <a:cxnSpLocks/>
            </p:cNvCxnSpPr>
            <p:nvPr/>
          </p:nvCxnSpPr>
          <p:spPr>
            <a:xfrm>
              <a:off x="2716216" y="566505"/>
              <a:ext cx="522066" cy="0"/>
            </a:xfrm>
            <a:prstGeom prst="straightConnector1">
              <a:avLst/>
            </a:prstGeom>
            <a:noFill/>
            <a:ln w="6350" cap="flat" cmpd="sng" algn="ctr">
              <a:solidFill>
                <a:sysClr val="windowText" lastClr="000000"/>
              </a:solidFill>
              <a:prstDash val="solid"/>
              <a:miter lim="800000"/>
              <a:tailEnd type="triangle"/>
            </a:ln>
            <a:effectLst/>
          </p:spPr>
        </p:cxnSp>
        <p:cxnSp>
          <p:nvCxnSpPr>
            <p:cNvPr id="1362" name="Straight Arrow Connector 1361">
              <a:extLst>
                <a:ext uri="{FF2B5EF4-FFF2-40B4-BE49-F238E27FC236}">
                  <a16:creationId xmlns:a16="http://schemas.microsoft.com/office/drawing/2014/main" id="{5117C686-3C23-F164-40F4-5E6743318BE0}"/>
                </a:ext>
              </a:extLst>
            </p:cNvPr>
            <p:cNvCxnSpPr>
              <a:cxnSpLocks/>
            </p:cNvCxnSpPr>
            <p:nvPr/>
          </p:nvCxnSpPr>
          <p:spPr>
            <a:xfrm>
              <a:off x="2716216" y="1275253"/>
              <a:ext cx="522066" cy="0"/>
            </a:xfrm>
            <a:prstGeom prst="straightConnector1">
              <a:avLst/>
            </a:prstGeom>
            <a:noFill/>
            <a:ln w="6350" cap="flat" cmpd="sng" algn="ctr">
              <a:solidFill>
                <a:sysClr val="windowText" lastClr="000000"/>
              </a:solidFill>
              <a:prstDash val="solid"/>
              <a:miter lim="800000"/>
              <a:tailEnd type="triangle"/>
            </a:ln>
            <a:effectLst/>
          </p:spPr>
        </p:cxnSp>
        <p:cxnSp>
          <p:nvCxnSpPr>
            <p:cNvPr id="1363" name="Straight Arrow Connector 1362">
              <a:extLst>
                <a:ext uri="{FF2B5EF4-FFF2-40B4-BE49-F238E27FC236}">
                  <a16:creationId xmlns:a16="http://schemas.microsoft.com/office/drawing/2014/main" id="{AE922957-ABAC-7AFB-EE5C-95732EECAA06}"/>
                </a:ext>
              </a:extLst>
            </p:cNvPr>
            <p:cNvCxnSpPr>
              <a:cxnSpLocks/>
            </p:cNvCxnSpPr>
            <p:nvPr/>
          </p:nvCxnSpPr>
          <p:spPr>
            <a:xfrm>
              <a:off x="2717740" y="1953433"/>
              <a:ext cx="520542" cy="0"/>
            </a:xfrm>
            <a:prstGeom prst="straightConnector1">
              <a:avLst/>
            </a:prstGeom>
            <a:noFill/>
            <a:ln w="6350" cap="flat" cmpd="sng" algn="ctr">
              <a:solidFill>
                <a:sysClr val="windowText" lastClr="000000"/>
              </a:solidFill>
              <a:prstDash val="solid"/>
              <a:miter lim="800000"/>
              <a:tailEnd type="triangle"/>
            </a:ln>
            <a:effectLst/>
          </p:spPr>
        </p:cxnSp>
        <p:cxnSp>
          <p:nvCxnSpPr>
            <p:cNvPr id="1364" name="Straight Arrow Connector 1363">
              <a:extLst>
                <a:ext uri="{FF2B5EF4-FFF2-40B4-BE49-F238E27FC236}">
                  <a16:creationId xmlns:a16="http://schemas.microsoft.com/office/drawing/2014/main" id="{27E62442-7F40-E15F-D783-182472B4DA8E}"/>
                </a:ext>
              </a:extLst>
            </p:cNvPr>
            <p:cNvCxnSpPr>
              <a:cxnSpLocks/>
            </p:cNvCxnSpPr>
            <p:nvPr/>
          </p:nvCxnSpPr>
          <p:spPr>
            <a:xfrm>
              <a:off x="2715200" y="2650155"/>
              <a:ext cx="512922" cy="0"/>
            </a:xfrm>
            <a:prstGeom prst="straightConnector1">
              <a:avLst/>
            </a:prstGeom>
            <a:noFill/>
            <a:ln w="6350" cap="flat" cmpd="sng" algn="ctr">
              <a:solidFill>
                <a:sysClr val="windowText" lastClr="000000"/>
              </a:solidFill>
              <a:prstDash val="solid"/>
              <a:miter lim="800000"/>
              <a:tailEnd type="triangle"/>
            </a:ln>
            <a:effectLst/>
          </p:spPr>
        </p:cxnSp>
        <p:sp>
          <p:nvSpPr>
            <p:cNvPr id="1365" name="Rectangle 1364">
              <a:extLst>
                <a:ext uri="{FF2B5EF4-FFF2-40B4-BE49-F238E27FC236}">
                  <a16:creationId xmlns:a16="http://schemas.microsoft.com/office/drawing/2014/main" id="{CE7FA830-D090-C511-58B9-5C9A4B66941E}"/>
                </a:ext>
              </a:extLst>
            </p:cNvPr>
            <p:cNvSpPr/>
            <p:nvPr/>
          </p:nvSpPr>
          <p:spPr>
            <a:xfrm>
              <a:off x="3353537" y="286352"/>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66" name="TextBox 1365">
              <a:extLst>
                <a:ext uri="{FF2B5EF4-FFF2-40B4-BE49-F238E27FC236}">
                  <a16:creationId xmlns:a16="http://schemas.microsoft.com/office/drawing/2014/main" id="{C711C03C-51BE-1BD7-DAD1-25D822DFFF72}"/>
                </a:ext>
              </a:extLst>
            </p:cNvPr>
            <p:cNvSpPr txBox="1"/>
            <p:nvPr/>
          </p:nvSpPr>
          <p:spPr>
            <a:xfrm>
              <a:off x="1861497" y="361619"/>
              <a:ext cx="962123"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Book value by</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Market capitalization</a:t>
              </a:r>
            </a:p>
          </p:txBody>
        </p:sp>
        <p:cxnSp>
          <p:nvCxnSpPr>
            <p:cNvPr id="1367" name="Straight Connector 1366">
              <a:extLst>
                <a:ext uri="{FF2B5EF4-FFF2-40B4-BE49-F238E27FC236}">
                  <a16:creationId xmlns:a16="http://schemas.microsoft.com/office/drawing/2014/main" id="{B3E1317E-F42B-E664-2F41-2925ABBFFA47}"/>
                </a:ext>
              </a:extLst>
            </p:cNvPr>
            <p:cNvCxnSpPr>
              <a:cxnSpLocks/>
            </p:cNvCxnSpPr>
            <p:nvPr/>
          </p:nvCxnSpPr>
          <p:spPr>
            <a:xfrm>
              <a:off x="3367338" y="486022"/>
              <a:ext cx="911632" cy="0"/>
            </a:xfrm>
            <a:prstGeom prst="line">
              <a:avLst/>
            </a:prstGeom>
            <a:noFill/>
            <a:ln w="6350" cap="flat" cmpd="sng" algn="ctr">
              <a:solidFill>
                <a:sysClr val="windowText" lastClr="000000"/>
              </a:solidFill>
              <a:prstDash val="sysDash"/>
              <a:miter lim="800000"/>
            </a:ln>
            <a:effectLst/>
          </p:spPr>
        </p:cxnSp>
        <p:cxnSp>
          <p:nvCxnSpPr>
            <p:cNvPr id="1368" name="Straight Connector 1367">
              <a:extLst>
                <a:ext uri="{FF2B5EF4-FFF2-40B4-BE49-F238E27FC236}">
                  <a16:creationId xmlns:a16="http://schemas.microsoft.com/office/drawing/2014/main" id="{DD3C02F6-2945-CC5D-3FDB-3C8E44F11C2A}"/>
                </a:ext>
              </a:extLst>
            </p:cNvPr>
            <p:cNvCxnSpPr>
              <a:cxnSpLocks/>
            </p:cNvCxnSpPr>
            <p:nvPr/>
          </p:nvCxnSpPr>
          <p:spPr>
            <a:xfrm>
              <a:off x="3353217" y="673652"/>
              <a:ext cx="929563" cy="0"/>
            </a:xfrm>
            <a:prstGeom prst="line">
              <a:avLst/>
            </a:prstGeom>
            <a:noFill/>
            <a:ln w="6350" cap="flat" cmpd="sng" algn="ctr">
              <a:solidFill>
                <a:sysClr val="windowText" lastClr="000000"/>
              </a:solidFill>
              <a:prstDash val="sysDash"/>
              <a:miter lim="800000"/>
            </a:ln>
            <a:effectLst/>
          </p:spPr>
        </p:cxnSp>
        <p:sp>
          <p:nvSpPr>
            <p:cNvPr id="1369" name="Rectangle 1368">
              <a:extLst>
                <a:ext uri="{FF2B5EF4-FFF2-40B4-BE49-F238E27FC236}">
                  <a16:creationId xmlns:a16="http://schemas.microsoft.com/office/drawing/2014/main" id="{271EE892-D4B1-027E-5101-4391011C9129}"/>
                </a:ext>
              </a:extLst>
            </p:cNvPr>
            <p:cNvSpPr/>
            <p:nvPr/>
          </p:nvSpPr>
          <p:spPr>
            <a:xfrm>
              <a:off x="3357349" y="987113"/>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70" name="Straight Connector 1369">
              <a:extLst>
                <a:ext uri="{FF2B5EF4-FFF2-40B4-BE49-F238E27FC236}">
                  <a16:creationId xmlns:a16="http://schemas.microsoft.com/office/drawing/2014/main" id="{C2D40C61-9371-50BC-BBC2-CE367C389566}"/>
                </a:ext>
              </a:extLst>
            </p:cNvPr>
            <p:cNvCxnSpPr>
              <a:cxnSpLocks/>
            </p:cNvCxnSpPr>
            <p:nvPr/>
          </p:nvCxnSpPr>
          <p:spPr>
            <a:xfrm>
              <a:off x="3371150" y="1186783"/>
              <a:ext cx="911632" cy="0"/>
            </a:xfrm>
            <a:prstGeom prst="line">
              <a:avLst/>
            </a:prstGeom>
            <a:noFill/>
            <a:ln w="6350" cap="flat" cmpd="sng" algn="ctr">
              <a:solidFill>
                <a:sysClr val="windowText" lastClr="000000"/>
              </a:solidFill>
              <a:prstDash val="sysDash"/>
              <a:miter lim="800000"/>
            </a:ln>
            <a:effectLst/>
          </p:spPr>
        </p:cxnSp>
        <p:cxnSp>
          <p:nvCxnSpPr>
            <p:cNvPr id="1371" name="Straight Connector 1370">
              <a:extLst>
                <a:ext uri="{FF2B5EF4-FFF2-40B4-BE49-F238E27FC236}">
                  <a16:creationId xmlns:a16="http://schemas.microsoft.com/office/drawing/2014/main" id="{E1B0C259-975E-1EB5-A65B-1FCD11238AAC}"/>
                </a:ext>
              </a:extLst>
            </p:cNvPr>
            <p:cNvCxnSpPr>
              <a:cxnSpLocks/>
            </p:cNvCxnSpPr>
            <p:nvPr/>
          </p:nvCxnSpPr>
          <p:spPr>
            <a:xfrm>
              <a:off x="3357029" y="1374413"/>
              <a:ext cx="929563" cy="0"/>
            </a:xfrm>
            <a:prstGeom prst="line">
              <a:avLst/>
            </a:prstGeom>
            <a:noFill/>
            <a:ln w="6350" cap="flat" cmpd="sng" algn="ctr">
              <a:solidFill>
                <a:sysClr val="windowText" lastClr="000000"/>
              </a:solidFill>
              <a:prstDash val="sysDash"/>
              <a:miter lim="800000"/>
            </a:ln>
            <a:effectLst/>
          </p:spPr>
        </p:cxnSp>
        <p:sp>
          <p:nvSpPr>
            <p:cNvPr id="1372" name="Rectangle 1371">
              <a:extLst>
                <a:ext uri="{FF2B5EF4-FFF2-40B4-BE49-F238E27FC236}">
                  <a16:creationId xmlns:a16="http://schemas.microsoft.com/office/drawing/2014/main" id="{CB0FE7F6-4C7B-CED7-CC99-B7ADD479BA21}"/>
                </a:ext>
              </a:extLst>
            </p:cNvPr>
            <p:cNvSpPr/>
            <p:nvPr/>
          </p:nvSpPr>
          <p:spPr>
            <a:xfrm>
              <a:off x="3361161" y="1669516"/>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73" name="Straight Connector 1372">
              <a:extLst>
                <a:ext uri="{FF2B5EF4-FFF2-40B4-BE49-F238E27FC236}">
                  <a16:creationId xmlns:a16="http://schemas.microsoft.com/office/drawing/2014/main" id="{A42C20C5-98F1-92E7-C5E5-3412847BC989}"/>
                </a:ext>
              </a:extLst>
            </p:cNvPr>
            <p:cNvCxnSpPr>
              <a:cxnSpLocks/>
            </p:cNvCxnSpPr>
            <p:nvPr/>
          </p:nvCxnSpPr>
          <p:spPr>
            <a:xfrm>
              <a:off x="3374962" y="1869186"/>
              <a:ext cx="911632" cy="0"/>
            </a:xfrm>
            <a:prstGeom prst="line">
              <a:avLst/>
            </a:prstGeom>
            <a:noFill/>
            <a:ln w="6350" cap="flat" cmpd="sng" algn="ctr">
              <a:solidFill>
                <a:sysClr val="windowText" lastClr="000000"/>
              </a:solidFill>
              <a:prstDash val="sysDash"/>
              <a:miter lim="800000"/>
            </a:ln>
            <a:effectLst/>
          </p:spPr>
        </p:cxnSp>
        <p:cxnSp>
          <p:nvCxnSpPr>
            <p:cNvPr id="1374" name="Straight Connector 1373">
              <a:extLst>
                <a:ext uri="{FF2B5EF4-FFF2-40B4-BE49-F238E27FC236}">
                  <a16:creationId xmlns:a16="http://schemas.microsoft.com/office/drawing/2014/main" id="{F2CF7B01-576C-334F-833E-86CD832F3F28}"/>
                </a:ext>
              </a:extLst>
            </p:cNvPr>
            <p:cNvCxnSpPr>
              <a:cxnSpLocks/>
            </p:cNvCxnSpPr>
            <p:nvPr/>
          </p:nvCxnSpPr>
          <p:spPr>
            <a:xfrm>
              <a:off x="3360841" y="2056816"/>
              <a:ext cx="929563" cy="0"/>
            </a:xfrm>
            <a:prstGeom prst="line">
              <a:avLst/>
            </a:prstGeom>
            <a:noFill/>
            <a:ln w="6350" cap="flat" cmpd="sng" algn="ctr">
              <a:solidFill>
                <a:sysClr val="windowText" lastClr="000000"/>
              </a:solidFill>
              <a:prstDash val="sysDash"/>
              <a:miter lim="800000"/>
            </a:ln>
            <a:effectLst/>
          </p:spPr>
        </p:cxnSp>
        <p:sp>
          <p:nvSpPr>
            <p:cNvPr id="1375" name="Rectangle 1374">
              <a:extLst>
                <a:ext uri="{FF2B5EF4-FFF2-40B4-BE49-F238E27FC236}">
                  <a16:creationId xmlns:a16="http://schemas.microsoft.com/office/drawing/2014/main" id="{1EE77ED6-3798-9829-3B01-CA9AA8260E2A}"/>
                </a:ext>
              </a:extLst>
            </p:cNvPr>
            <p:cNvSpPr/>
            <p:nvPr/>
          </p:nvSpPr>
          <p:spPr>
            <a:xfrm>
              <a:off x="3364973" y="2357971"/>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76" name="Straight Connector 1375">
              <a:extLst>
                <a:ext uri="{FF2B5EF4-FFF2-40B4-BE49-F238E27FC236}">
                  <a16:creationId xmlns:a16="http://schemas.microsoft.com/office/drawing/2014/main" id="{BFCD59D3-2978-9347-E628-B573CA5DA9EB}"/>
                </a:ext>
              </a:extLst>
            </p:cNvPr>
            <p:cNvCxnSpPr>
              <a:cxnSpLocks/>
            </p:cNvCxnSpPr>
            <p:nvPr/>
          </p:nvCxnSpPr>
          <p:spPr>
            <a:xfrm>
              <a:off x="3378774" y="2557641"/>
              <a:ext cx="911632" cy="0"/>
            </a:xfrm>
            <a:prstGeom prst="line">
              <a:avLst/>
            </a:prstGeom>
            <a:noFill/>
            <a:ln w="6350" cap="flat" cmpd="sng" algn="ctr">
              <a:solidFill>
                <a:sysClr val="windowText" lastClr="000000"/>
              </a:solidFill>
              <a:prstDash val="sysDash"/>
              <a:miter lim="800000"/>
            </a:ln>
            <a:effectLst/>
          </p:spPr>
        </p:cxnSp>
        <p:cxnSp>
          <p:nvCxnSpPr>
            <p:cNvPr id="1377" name="Straight Connector 1376">
              <a:extLst>
                <a:ext uri="{FF2B5EF4-FFF2-40B4-BE49-F238E27FC236}">
                  <a16:creationId xmlns:a16="http://schemas.microsoft.com/office/drawing/2014/main" id="{7785132C-513F-CD47-A383-0D47AFF28486}"/>
                </a:ext>
              </a:extLst>
            </p:cNvPr>
            <p:cNvCxnSpPr>
              <a:cxnSpLocks/>
            </p:cNvCxnSpPr>
            <p:nvPr/>
          </p:nvCxnSpPr>
          <p:spPr>
            <a:xfrm>
              <a:off x="3364653" y="2745271"/>
              <a:ext cx="929563" cy="0"/>
            </a:xfrm>
            <a:prstGeom prst="line">
              <a:avLst/>
            </a:prstGeom>
            <a:noFill/>
            <a:ln w="6350" cap="flat" cmpd="sng" algn="ctr">
              <a:solidFill>
                <a:sysClr val="windowText" lastClr="000000"/>
              </a:solidFill>
              <a:prstDash val="sysDash"/>
              <a:miter lim="800000"/>
            </a:ln>
            <a:effectLst/>
          </p:spPr>
        </p:cxnSp>
        <p:sp>
          <p:nvSpPr>
            <p:cNvPr id="1378" name="TextBox 1377">
              <a:extLst>
                <a:ext uri="{FF2B5EF4-FFF2-40B4-BE49-F238E27FC236}">
                  <a16:creationId xmlns:a16="http://schemas.microsoft.com/office/drawing/2014/main" id="{DC62D57D-0CA9-EA94-6FDC-EBDE23716DCE}"/>
                </a:ext>
              </a:extLst>
            </p:cNvPr>
            <p:cNvSpPr txBox="1"/>
            <p:nvPr/>
          </p:nvSpPr>
          <p:spPr>
            <a:xfrm>
              <a:off x="2017073" y="1087500"/>
              <a:ext cx="651140"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Operational</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Profit</a:t>
              </a:r>
            </a:p>
          </p:txBody>
        </p:sp>
        <p:sp>
          <p:nvSpPr>
            <p:cNvPr id="1379" name="TextBox 1378">
              <a:extLst>
                <a:ext uri="{FF2B5EF4-FFF2-40B4-BE49-F238E27FC236}">
                  <a16:creationId xmlns:a16="http://schemas.microsoft.com/office/drawing/2014/main" id="{52981446-8BD5-E9F9-1666-BD285E655D48}"/>
                </a:ext>
              </a:extLst>
            </p:cNvPr>
            <p:cNvSpPr txBox="1"/>
            <p:nvPr/>
          </p:nvSpPr>
          <p:spPr>
            <a:xfrm>
              <a:off x="2054839" y="1771745"/>
              <a:ext cx="651140" cy="415498"/>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Growth in</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Total asset</a:t>
              </a:r>
            </a:p>
          </p:txBody>
        </p:sp>
        <p:sp>
          <p:nvSpPr>
            <p:cNvPr id="1380" name="TextBox 1379">
              <a:extLst>
                <a:ext uri="{FF2B5EF4-FFF2-40B4-BE49-F238E27FC236}">
                  <a16:creationId xmlns:a16="http://schemas.microsoft.com/office/drawing/2014/main" id="{E4FAD8A6-F0E2-989E-0943-A91F990F02C9}"/>
                </a:ext>
              </a:extLst>
            </p:cNvPr>
            <p:cNvSpPr txBox="1"/>
            <p:nvPr/>
          </p:nvSpPr>
          <p:spPr>
            <a:xfrm>
              <a:off x="2681143" y="2660626"/>
              <a:ext cx="662361"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Yearly return</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of stock</a:t>
              </a:r>
            </a:p>
          </p:txBody>
        </p:sp>
        <p:sp>
          <p:nvSpPr>
            <p:cNvPr id="1381" name="Rectangle 1380">
              <a:extLst>
                <a:ext uri="{FF2B5EF4-FFF2-40B4-BE49-F238E27FC236}">
                  <a16:creationId xmlns:a16="http://schemas.microsoft.com/office/drawing/2014/main" id="{1DB300D0-1C09-B073-1088-16BDC8C1258B}"/>
                </a:ext>
              </a:extLst>
            </p:cNvPr>
            <p:cNvSpPr/>
            <p:nvPr/>
          </p:nvSpPr>
          <p:spPr>
            <a:xfrm>
              <a:off x="3357029" y="3720214"/>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82" name="Straight Connector 1381">
              <a:extLst>
                <a:ext uri="{FF2B5EF4-FFF2-40B4-BE49-F238E27FC236}">
                  <a16:creationId xmlns:a16="http://schemas.microsoft.com/office/drawing/2014/main" id="{63AC1F96-D275-B587-8F54-7333D360FD1E}"/>
                </a:ext>
              </a:extLst>
            </p:cNvPr>
            <p:cNvCxnSpPr>
              <a:cxnSpLocks/>
            </p:cNvCxnSpPr>
            <p:nvPr/>
          </p:nvCxnSpPr>
          <p:spPr>
            <a:xfrm>
              <a:off x="3370830" y="3919884"/>
              <a:ext cx="911632" cy="0"/>
            </a:xfrm>
            <a:prstGeom prst="line">
              <a:avLst/>
            </a:prstGeom>
            <a:noFill/>
            <a:ln w="6350" cap="flat" cmpd="sng" algn="ctr">
              <a:solidFill>
                <a:sysClr val="windowText" lastClr="000000"/>
              </a:solidFill>
              <a:prstDash val="sysDash"/>
              <a:miter lim="800000"/>
            </a:ln>
            <a:effectLst/>
          </p:spPr>
        </p:cxnSp>
        <p:cxnSp>
          <p:nvCxnSpPr>
            <p:cNvPr id="1383" name="Straight Connector 1382">
              <a:extLst>
                <a:ext uri="{FF2B5EF4-FFF2-40B4-BE49-F238E27FC236}">
                  <a16:creationId xmlns:a16="http://schemas.microsoft.com/office/drawing/2014/main" id="{2ECD2AA3-5650-13EA-12B2-699033C38132}"/>
                </a:ext>
              </a:extLst>
            </p:cNvPr>
            <p:cNvCxnSpPr>
              <a:cxnSpLocks/>
            </p:cNvCxnSpPr>
            <p:nvPr/>
          </p:nvCxnSpPr>
          <p:spPr>
            <a:xfrm>
              <a:off x="3356709" y="4107514"/>
              <a:ext cx="929563" cy="0"/>
            </a:xfrm>
            <a:prstGeom prst="line">
              <a:avLst/>
            </a:prstGeom>
            <a:noFill/>
            <a:ln w="6350" cap="flat" cmpd="sng" algn="ctr">
              <a:solidFill>
                <a:sysClr val="windowText" lastClr="000000"/>
              </a:solidFill>
              <a:prstDash val="sysDash"/>
              <a:miter lim="800000"/>
            </a:ln>
            <a:effectLst/>
          </p:spPr>
        </p:cxnSp>
        <p:sp>
          <p:nvSpPr>
            <p:cNvPr id="1384" name="Rectangle 1383">
              <a:extLst>
                <a:ext uri="{FF2B5EF4-FFF2-40B4-BE49-F238E27FC236}">
                  <a16:creationId xmlns:a16="http://schemas.microsoft.com/office/drawing/2014/main" id="{A594BD6C-C300-9642-416B-0C18407B154B}"/>
                </a:ext>
              </a:extLst>
            </p:cNvPr>
            <p:cNvSpPr/>
            <p:nvPr/>
          </p:nvSpPr>
          <p:spPr>
            <a:xfrm>
              <a:off x="3360841" y="4420975"/>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85" name="Straight Connector 1384">
              <a:extLst>
                <a:ext uri="{FF2B5EF4-FFF2-40B4-BE49-F238E27FC236}">
                  <a16:creationId xmlns:a16="http://schemas.microsoft.com/office/drawing/2014/main" id="{774ACAFF-3B9A-337E-80C1-306F20C24CD9}"/>
                </a:ext>
              </a:extLst>
            </p:cNvPr>
            <p:cNvCxnSpPr>
              <a:cxnSpLocks/>
            </p:cNvCxnSpPr>
            <p:nvPr/>
          </p:nvCxnSpPr>
          <p:spPr>
            <a:xfrm>
              <a:off x="3374642" y="4620645"/>
              <a:ext cx="911632" cy="0"/>
            </a:xfrm>
            <a:prstGeom prst="line">
              <a:avLst/>
            </a:prstGeom>
            <a:noFill/>
            <a:ln w="6350" cap="flat" cmpd="sng" algn="ctr">
              <a:solidFill>
                <a:sysClr val="windowText" lastClr="000000"/>
              </a:solidFill>
              <a:prstDash val="sysDash"/>
              <a:miter lim="800000"/>
            </a:ln>
            <a:effectLst/>
          </p:spPr>
        </p:cxnSp>
        <p:cxnSp>
          <p:nvCxnSpPr>
            <p:cNvPr id="1386" name="Straight Connector 1385">
              <a:extLst>
                <a:ext uri="{FF2B5EF4-FFF2-40B4-BE49-F238E27FC236}">
                  <a16:creationId xmlns:a16="http://schemas.microsoft.com/office/drawing/2014/main" id="{35B5A210-04A4-0CA5-450F-5330C24E2661}"/>
                </a:ext>
              </a:extLst>
            </p:cNvPr>
            <p:cNvCxnSpPr>
              <a:cxnSpLocks/>
            </p:cNvCxnSpPr>
            <p:nvPr/>
          </p:nvCxnSpPr>
          <p:spPr>
            <a:xfrm>
              <a:off x="3360521" y="4808275"/>
              <a:ext cx="929563" cy="0"/>
            </a:xfrm>
            <a:prstGeom prst="line">
              <a:avLst/>
            </a:prstGeom>
            <a:noFill/>
            <a:ln w="6350" cap="flat" cmpd="sng" algn="ctr">
              <a:solidFill>
                <a:sysClr val="windowText" lastClr="000000"/>
              </a:solidFill>
              <a:prstDash val="sysDash"/>
              <a:miter lim="800000"/>
            </a:ln>
            <a:effectLst/>
          </p:spPr>
        </p:cxnSp>
        <p:sp>
          <p:nvSpPr>
            <p:cNvPr id="1387" name="Rectangle 1386">
              <a:extLst>
                <a:ext uri="{FF2B5EF4-FFF2-40B4-BE49-F238E27FC236}">
                  <a16:creationId xmlns:a16="http://schemas.microsoft.com/office/drawing/2014/main" id="{90ADDD71-058D-2203-113B-B53C28FD85C8}"/>
                </a:ext>
              </a:extLst>
            </p:cNvPr>
            <p:cNvSpPr/>
            <p:nvPr/>
          </p:nvSpPr>
          <p:spPr>
            <a:xfrm>
              <a:off x="3364653" y="5103378"/>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88" name="Straight Connector 1387">
              <a:extLst>
                <a:ext uri="{FF2B5EF4-FFF2-40B4-BE49-F238E27FC236}">
                  <a16:creationId xmlns:a16="http://schemas.microsoft.com/office/drawing/2014/main" id="{0836AC69-2C00-7B92-46E0-1D25084DA42F}"/>
                </a:ext>
              </a:extLst>
            </p:cNvPr>
            <p:cNvCxnSpPr>
              <a:cxnSpLocks/>
            </p:cNvCxnSpPr>
            <p:nvPr/>
          </p:nvCxnSpPr>
          <p:spPr>
            <a:xfrm>
              <a:off x="3378454" y="5303048"/>
              <a:ext cx="911632" cy="0"/>
            </a:xfrm>
            <a:prstGeom prst="line">
              <a:avLst/>
            </a:prstGeom>
            <a:noFill/>
            <a:ln w="6350" cap="flat" cmpd="sng" algn="ctr">
              <a:solidFill>
                <a:sysClr val="windowText" lastClr="000000"/>
              </a:solidFill>
              <a:prstDash val="sysDash"/>
              <a:miter lim="800000"/>
            </a:ln>
            <a:effectLst/>
          </p:spPr>
        </p:cxnSp>
        <p:cxnSp>
          <p:nvCxnSpPr>
            <p:cNvPr id="1389" name="Straight Connector 1388">
              <a:extLst>
                <a:ext uri="{FF2B5EF4-FFF2-40B4-BE49-F238E27FC236}">
                  <a16:creationId xmlns:a16="http://schemas.microsoft.com/office/drawing/2014/main" id="{5D8CE7BA-CADF-4B1C-D7FC-947BBB813556}"/>
                </a:ext>
              </a:extLst>
            </p:cNvPr>
            <p:cNvCxnSpPr>
              <a:cxnSpLocks/>
            </p:cNvCxnSpPr>
            <p:nvPr/>
          </p:nvCxnSpPr>
          <p:spPr>
            <a:xfrm>
              <a:off x="3364333" y="5490678"/>
              <a:ext cx="929563" cy="0"/>
            </a:xfrm>
            <a:prstGeom prst="line">
              <a:avLst/>
            </a:prstGeom>
            <a:noFill/>
            <a:ln w="6350" cap="flat" cmpd="sng" algn="ctr">
              <a:solidFill>
                <a:sysClr val="windowText" lastClr="000000"/>
              </a:solidFill>
              <a:prstDash val="sysDash"/>
              <a:miter lim="800000"/>
            </a:ln>
            <a:effectLst/>
          </p:spPr>
        </p:cxnSp>
        <p:sp>
          <p:nvSpPr>
            <p:cNvPr id="1390" name="Rectangle 1389">
              <a:extLst>
                <a:ext uri="{FF2B5EF4-FFF2-40B4-BE49-F238E27FC236}">
                  <a16:creationId xmlns:a16="http://schemas.microsoft.com/office/drawing/2014/main" id="{5D226E4B-AA8C-046A-C7BC-A30789C31732}"/>
                </a:ext>
              </a:extLst>
            </p:cNvPr>
            <p:cNvSpPr/>
            <p:nvPr/>
          </p:nvSpPr>
          <p:spPr>
            <a:xfrm>
              <a:off x="3368465" y="5791833"/>
              <a:ext cx="929245" cy="571867"/>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391" name="Straight Connector 1390">
              <a:extLst>
                <a:ext uri="{FF2B5EF4-FFF2-40B4-BE49-F238E27FC236}">
                  <a16:creationId xmlns:a16="http://schemas.microsoft.com/office/drawing/2014/main" id="{0DEFE7B3-7408-73F1-AAB6-E748174C1D9D}"/>
                </a:ext>
              </a:extLst>
            </p:cNvPr>
            <p:cNvCxnSpPr>
              <a:cxnSpLocks/>
            </p:cNvCxnSpPr>
            <p:nvPr/>
          </p:nvCxnSpPr>
          <p:spPr>
            <a:xfrm>
              <a:off x="3382266" y="5991503"/>
              <a:ext cx="911632" cy="0"/>
            </a:xfrm>
            <a:prstGeom prst="line">
              <a:avLst/>
            </a:prstGeom>
            <a:noFill/>
            <a:ln w="6350" cap="flat" cmpd="sng" algn="ctr">
              <a:solidFill>
                <a:sysClr val="windowText" lastClr="000000"/>
              </a:solidFill>
              <a:prstDash val="sysDash"/>
              <a:miter lim="800000"/>
            </a:ln>
            <a:effectLst/>
          </p:spPr>
        </p:cxnSp>
        <p:cxnSp>
          <p:nvCxnSpPr>
            <p:cNvPr id="1392" name="Straight Connector 1391">
              <a:extLst>
                <a:ext uri="{FF2B5EF4-FFF2-40B4-BE49-F238E27FC236}">
                  <a16:creationId xmlns:a16="http://schemas.microsoft.com/office/drawing/2014/main" id="{D75E2A6E-FA98-F6A5-AB5D-BC61B396545F}"/>
                </a:ext>
              </a:extLst>
            </p:cNvPr>
            <p:cNvCxnSpPr>
              <a:cxnSpLocks/>
            </p:cNvCxnSpPr>
            <p:nvPr/>
          </p:nvCxnSpPr>
          <p:spPr>
            <a:xfrm>
              <a:off x="3368145" y="6179133"/>
              <a:ext cx="929563" cy="0"/>
            </a:xfrm>
            <a:prstGeom prst="line">
              <a:avLst/>
            </a:prstGeom>
            <a:noFill/>
            <a:ln w="6350" cap="flat" cmpd="sng" algn="ctr">
              <a:solidFill>
                <a:sysClr val="windowText" lastClr="000000"/>
              </a:solidFill>
              <a:prstDash val="sysDash"/>
              <a:miter lim="800000"/>
            </a:ln>
            <a:effectLst/>
          </p:spPr>
        </p:cxnSp>
        <p:cxnSp>
          <p:nvCxnSpPr>
            <p:cNvPr id="1393" name="Straight Connector 1392">
              <a:extLst>
                <a:ext uri="{FF2B5EF4-FFF2-40B4-BE49-F238E27FC236}">
                  <a16:creationId xmlns:a16="http://schemas.microsoft.com/office/drawing/2014/main" id="{38146341-76E3-6A86-DBAF-7991E3D688B3}"/>
                </a:ext>
              </a:extLst>
            </p:cNvPr>
            <p:cNvCxnSpPr>
              <a:cxnSpLocks/>
            </p:cNvCxnSpPr>
            <p:nvPr/>
          </p:nvCxnSpPr>
          <p:spPr>
            <a:xfrm>
              <a:off x="2728993" y="3609885"/>
              <a:ext cx="0" cy="2471926"/>
            </a:xfrm>
            <a:prstGeom prst="line">
              <a:avLst/>
            </a:prstGeom>
            <a:noFill/>
            <a:ln w="6350" cap="flat" cmpd="sng" algn="ctr">
              <a:solidFill>
                <a:sysClr val="windowText" lastClr="000000"/>
              </a:solidFill>
              <a:prstDash val="solid"/>
              <a:miter lim="800000"/>
            </a:ln>
            <a:effectLst/>
          </p:spPr>
        </p:cxnSp>
        <p:cxnSp>
          <p:nvCxnSpPr>
            <p:cNvPr id="1395" name="Straight Arrow Connector 1394">
              <a:extLst>
                <a:ext uri="{FF2B5EF4-FFF2-40B4-BE49-F238E27FC236}">
                  <a16:creationId xmlns:a16="http://schemas.microsoft.com/office/drawing/2014/main" id="{80E4BD92-BB88-5809-A182-24E45FD7FAD5}"/>
                </a:ext>
              </a:extLst>
            </p:cNvPr>
            <p:cNvCxnSpPr>
              <a:cxnSpLocks/>
            </p:cNvCxnSpPr>
            <p:nvPr/>
          </p:nvCxnSpPr>
          <p:spPr>
            <a:xfrm>
              <a:off x="2726376" y="3998161"/>
              <a:ext cx="522066" cy="0"/>
            </a:xfrm>
            <a:prstGeom prst="straightConnector1">
              <a:avLst/>
            </a:prstGeom>
            <a:noFill/>
            <a:ln w="6350" cap="flat" cmpd="sng" algn="ctr">
              <a:solidFill>
                <a:sysClr val="windowText" lastClr="000000"/>
              </a:solidFill>
              <a:prstDash val="solid"/>
              <a:miter lim="800000"/>
              <a:tailEnd type="triangle"/>
            </a:ln>
            <a:effectLst/>
          </p:spPr>
        </p:cxnSp>
        <p:cxnSp>
          <p:nvCxnSpPr>
            <p:cNvPr id="1396" name="Straight Arrow Connector 1395">
              <a:extLst>
                <a:ext uri="{FF2B5EF4-FFF2-40B4-BE49-F238E27FC236}">
                  <a16:creationId xmlns:a16="http://schemas.microsoft.com/office/drawing/2014/main" id="{3D7F643D-9872-D1FD-AC4C-ACDD93ED3F6C}"/>
                </a:ext>
              </a:extLst>
            </p:cNvPr>
            <p:cNvCxnSpPr>
              <a:cxnSpLocks/>
            </p:cNvCxnSpPr>
            <p:nvPr/>
          </p:nvCxnSpPr>
          <p:spPr>
            <a:xfrm>
              <a:off x="2716216" y="4706909"/>
              <a:ext cx="522066" cy="0"/>
            </a:xfrm>
            <a:prstGeom prst="straightConnector1">
              <a:avLst/>
            </a:prstGeom>
            <a:noFill/>
            <a:ln w="6350" cap="flat" cmpd="sng" algn="ctr">
              <a:solidFill>
                <a:sysClr val="windowText" lastClr="000000"/>
              </a:solidFill>
              <a:prstDash val="solid"/>
              <a:miter lim="800000"/>
              <a:tailEnd type="triangle"/>
            </a:ln>
            <a:effectLst/>
          </p:spPr>
        </p:cxnSp>
        <p:cxnSp>
          <p:nvCxnSpPr>
            <p:cNvPr id="1397" name="Straight Arrow Connector 1396">
              <a:extLst>
                <a:ext uri="{FF2B5EF4-FFF2-40B4-BE49-F238E27FC236}">
                  <a16:creationId xmlns:a16="http://schemas.microsoft.com/office/drawing/2014/main" id="{6BE09AF1-4B12-84C9-8369-C9FDB7E0B683}"/>
                </a:ext>
              </a:extLst>
            </p:cNvPr>
            <p:cNvCxnSpPr>
              <a:cxnSpLocks/>
            </p:cNvCxnSpPr>
            <p:nvPr/>
          </p:nvCxnSpPr>
          <p:spPr>
            <a:xfrm>
              <a:off x="2717740" y="5385089"/>
              <a:ext cx="520542" cy="0"/>
            </a:xfrm>
            <a:prstGeom prst="straightConnector1">
              <a:avLst/>
            </a:prstGeom>
            <a:noFill/>
            <a:ln w="6350" cap="flat" cmpd="sng" algn="ctr">
              <a:solidFill>
                <a:sysClr val="windowText" lastClr="000000"/>
              </a:solidFill>
              <a:prstDash val="solid"/>
              <a:miter lim="800000"/>
              <a:tailEnd type="triangle"/>
            </a:ln>
            <a:effectLst/>
          </p:spPr>
        </p:cxnSp>
        <p:cxnSp>
          <p:nvCxnSpPr>
            <p:cNvPr id="1398" name="Straight Arrow Connector 1397">
              <a:extLst>
                <a:ext uri="{FF2B5EF4-FFF2-40B4-BE49-F238E27FC236}">
                  <a16:creationId xmlns:a16="http://schemas.microsoft.com/office/drawing/2014/main" id="{0295625A-5A0D-6EE8-F959-9EB09A105F4A}"/>
                </a:ext>
              </a:extLst>
            </p:cNvPr>
            <p:cNvCxnSpPr>
              <a:cxnSpLocks/>
            </p:cNvCxnSpPr>
            <p:nvPr/>
          </p:nvCxnSpPr>
          <p:spPr>
            <a:xfrm>
              <a:off x="2721296" y="6081811"/>
              <a:ext cx="512922" cy="0"/>
            </a:xfrm>
            <a:prstGeom prst="straightConnector1">
              <a:avLst/>
            </a:prstGeom>
            <a:noFill/>
            <a:ln w="6350" cap="flat" cmpd="sng" algn="ctr">
              <a:solidFill>
                <a:sysClr val="windowText" lastClr="000000"/>
              </a:solidFill>
              <a:prstDash val="solid"/>
              <a:miter lim="800000"/>
              <a:tailEnd type="triangle"/>
            </a:ln>
            <a:effectLst/>
          </p:spPr>
        </p:cxnSp>
        <p:sp>
          <p:nvSpPr>
            <p:cNvPr id="1399" name="TextBox 1398">
              <a:extLst>
                <a:ext uri="{FF2B5EF4-FFF2-40B4-BE49-F238E27FC236}">
                  <a16:creationId xmlns:a16="http://schemas.microsoft.com/office/drawing/2014/main" id="{ADBC6822-6FDD-21BD-E32A-CEF1BE49AEA5}"/>
                </a:ext>
              </a:extLst>
            </p:cNvPr>
            <p:cNvSpPr txBox="1"/>
            <p:nvPr/>
          </p:nvSpPr>
          <p:spPr>
            <a:xfrm>
              <a:off x="3563808" y="238574"/>
              <a:ext cx="51007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Low</a:t>
              </a:r>
            </a:p>
          </p:txBody>
        </p:sp>
        <p:sp>
          <p:nvSpPr>
            <p:cNvPr id="1400" name="TextBox 1399">
              <a:extLst>
                <a:ext uri="{FF2B5EF4-FFF2-40B4-BE49-F238E27FC236}">
                  <a16:creationId xmlns:a16="http://schemas.microsoft.com/office/drawing/2014/main" id="{CC096C32-A0ED-0045-0CB6-310834DAA512}"/>
                </a:ext>
              </a:extLst>
            </p:cNvPr>
            <p:cNvSpPr txBox="1"/>
            <p:nvPr/>
          </p:nvSpPr>
          <p:spPr>
            <a:xfrm>
              <a:off x="2694988" y="3386023"/>
              <a:ext cx="662361"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Yearly return</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of stock</a:t>
              </a:r>
            </a:p>
          </p:txBody>
        </p:sp>
        <p:sp>
          <p:nvSpPr>
            <p:cNvPr id="1401" name="TextBox 1400">
              <a:extLst>
                <a:ext uri="{FF2B5EF4-FFF2-40B4-BE49-F238E27FC236}">
                  <a16:creationId xmlns:a16="http://schemas.microsoft.com/office/drawing/2014/main" id="{EBB9637A-5AAC-0D31-D438-A90B6C6ABD90}"/>
                </a:ext>
              </a:extLst>
            </p:cNvPr>
            <p:cNvSpPr txBox="1"/>
            <p:nvPr/>
          </p:nvSpPr>
          <p:spPr>
            <a:xfrm>
              <a:off x="2051940" y="4387653"/>
              <a:ext cx="651140"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Growth in</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Total asset</a:t>
              </a:r>
            </a:p>
          </p:txBody>
        </p:sp>
        <p:sp>
          <p:nvSpPr>
            <p:cNvPr id="1402" name="TextBox 1401">
              <a:extLst>
                <a:ext uri="{FF2B5EF4-FFF2-40B4-BE49-F238E27FC236}">
                  <a16:creationId xmlns:a16="http://schemas.microsoft.com/office/drawing/2014/main" id="{EB4AB91B-C6CE-6EF9-6F3B-C248B1626FC1}"/>
                </a:ext>
              </a:extLst>
            </p:cNvPr>
            <p:cNvSpPr txBox="1"/>
            <p:nvPr/>
          </p:nvSpPr>
          <p:spPr>
            <a:xfrm>
              <a:off x="2063676" y="5099864"/>
              <a:ext cx="651140"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Operational</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Profit</a:t>
              </a:r>
            </a:p>
          </p:txBody>
        </p:sp>
        <p:sp>
          <p:nvSpPr>
            <p:cNvPr id="1403" name="TextBox 1402">
              <a:extLst>
                <a:ext uri="{FF2B5EF4-FFF2-40B4-BE49-F238E27FC236}">
                  <a16:creationId xmlns:a16="http://schemas.microsoft.com/office/drawing/2014/main" id="{81A50117-8826-1E24-8222-F95B31B09C26}"/>
                </a:ext>
              </a:extLst>
            </p:cNvPr>
            <p:cNvSpPr txBox="1"/>
            <p:nvPr/>
          </p:nvSpPr>
          <p:spPr>
            <a:xfrm>
              <a:off x="1921883" y="5742083"/>
              <a:ext cx="962123" cy="415499"/>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Percentile of</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Book value by</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Market capitalization</a:t>
              </a:r>
            </a:p>
          </p:txBody>
        </p:sp>
        <p:sp>
          <p:nvSpPr>
            <p:cNvPr id="1404" name="TextBox 1403">
              <a:extLst>
                <a:ext uri="{FF2B5EF4-FFF2-40B4-BE49-F238E27FC236}">
                  <a16:creationId xmlns:a16="http://schemas.microsoft.com/office/drawing/2014/main" id="{99ED79D4-3140-D15F-9DCE-F028A16496C6}"/>
                </a:ext>
              </a:extLst>
            </p:cNvPr>
            <p:cNvSpPr txBox="1"/>
            <p:nvPr/>
          </p:nvSpPr>
          <p:spPr>
            <a:xfrm>
              <a:off x="3515371" y="439553"/>
              <a:ext cx="63511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 Neutral</a:t>
              </a:r>
            </a:p>
          </p:txBody>
        </p:sp>
        <p:sp>
          <p:nvSpPr>
            <p:cNvPr id="1405" name="TextBox 1404">
              <a:extLst>
                <a:ext uri="{FF2B5EF4-FFF2-40B4-BE49-F238E27FC236}">
                  <a16:creationId xmlns:a16="http://schemas.microsoft.com/office/drawing/2014/main" id="{0A35B8FF-494C-2444-33E6-C36FA80A08E9}"/>
                </a:ext>
              </a:extLst>
            </p:cNvPr>
            <p:cNvSpPr txBox="1"/>
            <p:nvPr/>
          </p:nvSpPr>
          <p:spPr>
            <a:xfrm>
              <a:off x="3562496" y="628100"/>
              <a:ext cx="524504"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High</a:t>
              </a:r>
            </a:p>
          </p:txBody>
        </p:sp>
        <p:sp>
          <p:nvSpPr>
            <p:cNvPr id="1406" name="TextBox 1405">
              <a:extLst>
                <a:ext uri="{FF2B5EF4-FFF2-40B4-BE49-F238E27FC236}">
                  <a16:creationId xmlns:a16="http://schemas.microsoft.com/office/drawing/2014/main" id="{1311E265-1F96-2B62-BBE0-3B95F5D0D9C0}"/>
                </a:ext>
              </a:extLst>
            </p:cNvPr>
            <p:cNvSpPr txBox="1"/>
            <p:nvPr/>
          </p:nvSpPr>
          <p:spPr>
            <a:xfrm>
              <a:off x="3570759" y="5760004"/>
              <a:ext cx="51007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Low</a:t>
              </a:r>
            </a:p>
          </p:txBody>
        </p:sp>
        <p:sp>
          <p:nvSpPr>
            <p:cNvPr id="1407" name="TextBox 1406">
              <a:extLst>
                <a:ext uri="{FF2B5EF4-FFF2-40B4-BE49-F238E27FC236}">
                  <a16:creationId xmlns:a16="http://schemas.microsoft.com/office/drawing/2014/main" id="{0F62756F-1EC7-2F44-265F-396A98B4DC10}"/>
                </a:ext>
              </a:extLst>
            </p:cNvPr>
            <p:cNvSpPr txBox="1"/>
            <p:nvPr/>
          </p:nvSpPr>
          <p:spPr>
            <a:xfrm>
              <a:off x="3523170" y="5942848"/>
              <a:ext cx="63511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 Neutral</a:t>
              </a:r>
            </a:p>
          </p:txBody>
        </p:sp>
        <p:sp>
          <p:nvSpPr>
            <p:cNvPr id="1408" name="TextBox 1407">
              <a:extLst>
                <a:ext uri="{FF2B5EF4-FFF2-40B4-BE49-F238E27FC236}">
                  <a16:creationId xmlns:a16="http://schemas.microsoft.com/office/drawing/2014/main" id="{55DE885E-E609-B0C5-8CB6-74E9A661055C}"/>
                </a:ext>
              </a:extLst>
            </p:cNvPr>
            <p:cNvSpPr txBox="1"/>
            <p:nvPr/>
          </p:nvSpPr>
          <p:spPr>
            <a:xfrm>
              <a:off x="3575829" y="6124947"/>
              <a:ext cx="524504"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High</a:t>
              </a:r>
            </a:p>
          </p:txBody>
        </p:sp>
        <p:sp>
          <p:nvSpPr>
            <p:cNvPr id="1409" name="TextBox 1408">
              <a:extLst>
                <a:ext uri="{FF2B5EF4-FFF2-40B4-BE49-F238E27FC236}">
                  <a16:creationId xmlns:a16="http://schemas.microsoft.com/office/drawing/2014/main" id="{2E56C58D-54BF-5E5E-6DFC-13F01573C3DE}"/>
                </a:ext>
              </a:extLst>
            </p:cNvPr>
            <p:cNvSpPr txBox="1"/>
            <p:nvPr/>
          </p:nvSpPr>
          <p:spPr>
            <a:xfrm>
              <a:off x="3540802" y="933832"/>
              <a:ext cx="567784"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Weak</a:t>
              </a:r>
            </a:p>
          </p:txBody>
        </p:sp>
        <p:sp>
          <p:nvSpPr>
            <p:cNvPr id="1410" name="TextBox 1409">
              <a:extLst>
                <a:ext uri="{FF2B5EF4-FFF2-40B4-BE49-F238E27FC236}">
                  <a16:creationId xmlns:a16="http://schemas.microsoft.com/office/drawing/2014/main" id="{2DF6D626-DEA1-9CA3-7B5C-9F0A1BD73478}"/>
                </a:ext>
              </a:extLst>
            </p:cNvPr>
            <p:cNvSpPr txBox="1"/>
            <p:nvPr/>
          </p:nvSpPr>
          <p:spPr>
            <a:xfrm>
              <a:off x="3515371" y="1138180"/>
              <a:ext cx="63511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 Neutral</a:t>
              </a:r>
            </a:p>
          </p:txBody>
        </p:sp>
        <p:sp>
          <p:nvSpPr>
            <p:cNvPr id="1411" name="TextBox 1410">
              <a:extLst>
                <a:ext uri="{FF2B5EF4-FFF2-40B4-BE49-F238E27FC236}">
                  <a16:creationId xmlns:a16="http://schemas.microsoft.com/office/drawing/2014/main" id="{168A96EC-2875-E890-D5D5-7A95D3093820}"/>
                </a:ext>
              </a:extLst>
            </p:cNvPr>
            <p:cNvSpPr txBox="1"/>
            <p:nvPr/>
          </p:nvSpPr>
          <p:spPr>
            <a:xfrm>
              <a:off x="3525332" y="1321425"/>
              <a:ext cx="614271"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Robust</a:t>
              </a:r>
            </a:p>
          </p:txBody>
        </p:sp>
        <p:sp>
          <p:nvSpPr>
            <p:cNvPr id="1412" name="TextBox 1411">
              <a:extLst>
                <a:ext uri="{FF2B5EF4-FFF2-40B4-BE49-F238E27FC236}">
                  <a16:creationId xmlns:a16="http://schemas.microsoft.com/office/drawing/2014/main" id="{ACCB0BFC-3488-6AC6-B188-555E9F171127}"/>
                </a:ext>
              </a:extLst>
            </p:cNvPr>
            <p:cNvSpPr txBox="1"/>
            <p:nvPr/>
          </p:nvSpPr>
          <p:spPr>
            <a:xfrm>
              <a:off x="3526882" y="5067125"/>
              <a:ext cx="567784"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Weak</a:t>
              </a:r>
            </a:p>
          </p:txBody>
        </p:sp>
        <p:sp>
          <p:nvSpPr>
            <p:cNvPr id="1413" name="TextBox 1412">
              <a:extLst>
                <a:ext uri="{FF2B5EF4-FFF2-40B4-BE49-F238E27FC236}">
                  <a16:creationId xmlns:a16="http://schemas.microsoft.com/office/drawing/2014/main" id="{2AE3AF25-5BC3-591E-3F5A-68555B6C3FEB}"/>
                </a:ext>
              </a:extLst>
            </p:cNvPr>
            <p:cNvSpPr txBox="1"/>
            <p:nvPr/>
          </p:nvSpPr>
          <p:spPr>
            <a:xfrm>
              <a:off x="3502331" y="5254009"/>
              <a:ext cx="63511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 Neutral</a:t>
              </a:r>
            </a:p>
          </p:txBody>
        </p:sp>
        <p:sp>
          <p:nvSpPr>
            <p:cNvPr id="1414" name="TextBox 1413">
              <a:extLst>
                <a:ext uri="{FF2B5EF4-FFF2-40B4-BE49-F238E27FC236}">
                  <a16:creationId xmlns:a16="http://schemas.microsoft.com/office/drawing/2014/main" id="{45EA5440-7305-D2A0-0AE3-22202C51EB05}"/>
                </a:ext>
              </a:extLst>
            </p:cNvPr>
            <p:cNvSpPr txBox="1"/>
            <p:nvPr/>
          </p:nvSpPr>
          <p:spPr>
            <a:xfrm>
              <a:off x="3525332" y="5436214"/>
              <a:ext cx="614271"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Robust</a:t>
              </a:r>
            </a:p>
          </p:txBody>
        </p:sp>
        <p:sp>
          <p:nvSpPr>
            <p:cNvPr id="1415" name="TextBox 1414">
              <a:extLst>
                <a:ext uri="{FF2B5EF4-FFF2-40B4-BE49-F238E27FC236}">
                  <a16:creationId xmlns:a16="http://schemas.microsoft.com/office/drawing/2014/main" id="{832A09F2-1F5C-98D5-AF4C-C5F4E55ED901}"/>
                </a:ext>
              </a:extLst>
            </p:cNvPr>
            <p:cNvSpPr txBox="1"/>
            <p:nvPr/>
          </p:nvSpPr>
          <p:spPr>
            <a:xfrm>
              <a:off x="3415564" y="1624690"/>
              <a:ext cx="833883"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Conservative</a:t>
              </a:r>
            </a:p>
          </p:txBody>
        </p:sp>
        <p:sp>
          <p:nvSpPr>
            <p:cNvPr id="1416" name="TextBox 1415">
              <a:extLst>
                <a:ext uri="{FF2B5EF4-FFF2-40B4-BE49-F238E27FC236}">
                  <a16:creationId xmlns:a16="http://schemas.microsoft.com/office/drawing/2014/main" id="{405B1579-ECBF-9178-5C4D-D73E636F0C7E}"/>
                </a:ext>
              </a:extLst>
            </p:cNvPr>
            <p:cNvSpPr txBox="1"/>
            <p:nvPr/>
          </p:nvSpPr>
          <p:spPr>
            <a:xfrm>
              <a:off x="3510259" y="1816525"/>
              <a:ext cx="66717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 Medium</a:t>
              </a:r>
            </a:p>
          </p:txBody>
        </p:sp>
        <p:sp>
          <p:nvSpPr>
            <p:cNvPr id="1417" name="TextBox 1416">
              <a:extLst>
                <a:ext uri="{FF2B5EF4-FFF2-40B4-BE49-F238E27FC236}">
                  <a16:creationId xmlns:a16="http://schemas.microsoft.com/office/drawing/2014/main" id="{1C9F5DB0-E10C-1799-B599-BB015770CCD5}"/>
                </a:ext>
              </a:extLst>
            </p:cNvPr>
            <p:cNvSpPr txBox="1"/>
            <p:nvPr/>
          </p:nvSpPr>
          <p:spPr>
            <a:xfrm>
              <a:off x="3478048" y="1996572"/>
              <a:ext cx="74732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Aggressive</a:t>
              </a:r>
            </a:p>
          </p:txBody>
        </p:sp>
        <p:sp>
          <p:nvSpPr>
            <p:cNvPr id="1418" name="TextBox 1417">
              <a:extLst>
                <a:ext uri="{FF2B5EF4-FFF2-40B4-BE49-F238E27FC236}">
                  <a16:creationId xmlns:a16="http://schemas.microsoft.com/office/drawing/2014/main" id="{836689C4-EA48-3505-E44F-E2C79F5DE2A0}"/>
                </a:ext>
              </a:extLst>
            </p:cNvPr>
            <p:cNvSpPr txBox="1"/>
            <p:nvPr/>
          </p:nvSpPr>
          <p:spPr>
            <a:xfrm>
              <a:off x="3408857" y="4376019"/>
              <a:ext cx="833883"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Conservative</a:t>
              </a:r>
            </a:p>
          </p:txBody>
        </p:sp>
        <p:sp>
          <p:nvSpPr>
            <p:cNvPr id="1419" name="TextBox 1418">
              <a:extLst>
                <a:ext uri="{FF2B5EF4-FFF2-40B4-BE49-F238E27FC236}">
                  <a16:creationId xmlns:a16="http://schemas.microsoft.com/office/drawing/2014/main" id="{ADB55682-2EEE-F93A-B19C-E6A03C921FEE}"/>
                </a:ext>
              </a:extLst>
            </p:cNvPr>
            <p:cNvSpPr txBox="1"/>
            <p:nvPr/>
          </p:nvSpPr>
          <p:spPr>
            <a:xfrm>
              <a:off x="3507138" y="4581014"/>
              <a:ext cx="66717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 Medium</a:t>
              </a:r>
            </a:p>
          </p:txBody>
        </p:sp>
        <p:sp>
          <p:nvSpPr>
            <p:cNvPr id="1420" name="TextBox 1419">
              <a:extLst>
                <a:ext uri="{FF2B5EF4-FFF2-40B4-BE49-F238E27FC236}">
                  <a16:creationId xmlns:a16="http://schemas.microsoft.com/office/drawing/2014/main" id="{654E6F05-059E-13F5-BCDE-6A37F3779D3F}"/>
                </a:ext>
              </a:extLst>
            </p:cNvPr>
            <p:cNvSpPr txBox="1"/>
            <p:nvPr/>
          </p:nvSpPr>
          <p:spPr>
            <a:xfrm>
              <a:off x="3477483" y="4750786"/>
              <a:ext cx="74732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Aggressive</a:t>
              </a:r>
            </a:p>
          </p:txBody>
        </p:sp>
        <p:sp>
          <p:nvSpPr>
            <p:cNvPr id="1421" name="TextBox 1420">
              <a:extLst>
                <a:ext uri="{FF2B5EF4-FFF2-40B4-BE49-F238E27FC236}">
                  <a16:creationId xmlns:a16="http://schemas.microsoft.com/office/drawing/2014/main" id="{702AEF0E-07D9-328F-8842-1E3FFA913323}"/>
                </a:ext>
              </a:extLst>
            </p:cNvPr>
            <p:cNvSpPr txBox="1"/>
            <p:nvPr/>
          </p:nvSpPr>
          <p:spPr>
            <a:xfrm>
              <a:off x="3529082" y="2314673"/>
              <a:ext cx="593432"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Losers</a:t>
              </a:r>
            </a:p>
          </p:txBody>
        </p:sp>
        <p:sp>
          <p:nvSpPr>
            <p:cNvPr id="1422" name="TextBox 1421">
              <a:extLst>
                <a:ext uri="{FF2B5EF4-FFF2-40B4-BE49-F238E27FC236}">
                  <a16:creationId xmlns:a16="http://schemas.microsoft.com/office/drawing/2014/main" id="{1F6FD308-987B-CB18-5E36-7D314BA1A3BD}"/>
                </a:ext>
              </a:extLst>
            </p:cNvPr>
            <p:cNvSpPr txBox="1"/>
            <p:nvPr/>
          </p:nvSpPr>
          <p:spPr>
            <a:xfrm>
              <a:off x="3674566" y="2503072"/>
              <a:ext cx="338555"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a:t>
              </a:r>
            </a:p>
          </p:txBody>
        </p:sp>
        <p:sp>
          <p:nvSpPr>
            <p:cNvPr id="1423" name="TextBox 1422">
              <a:extLst>
                <a:ext uri="{FF2B5EF4-FFF2-40B4-BE49-F238E27FC236}">
                  <a16:creationId xmlns:a16="http://schemas.microsoft.com/office/drawing/2014/main" id="{4F9196C1-C4E5-950F-D040-4851CFD83600}"/>
                </a:ext>
              </a:extLst>
            </p:cNvPr>
            <p:cNvSpPr txBox="1"/>
            <p:nvPr/>
          </p:nvSpPr>
          <p:spPr>
            <a:xfrm>
              <a:off x="3518360" y="2684213"/>
              <a:ext cx="66556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Winners</a:t>
              </a:r>
            </a:p>
          </p:txBody>
        </p:sp>
        <p:sp>
          <p:nvSpPr>
            <p:cNvPr id="1424" name="TextBox 1423">
              <a:extLst>
                <a:ext uri="{FF2B5EF4-FFF2-40B4-BE49-F238E27FC236}">
                  <a16:creationId xmlns:a16="http://schemas.microsoft.com/office/drawing/2014/main" id="{6CD2E6E2-B6C0-6DD2-D1D7-FB28F96023D1}"/>
                </a:ext>
              </a:extLst>
            </p:cNvPr>
            <p:cNvSpPr txBox="1"/>
            <p:nvPr/>
          </p:nvSpPr>
          <p:spPr>
            <a:xfrm>
              <a:off x="3518360" y="3676163"/>
              <a:ext cx="593432"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Losers</a:t>
              </a:r>
            </a:p>
          </p:txBody>
        </p:sp>
        <p:sp>
          <p:nvSpPr>
            <p:cNvPr id="1425" name="TextBox 1424">
              <a:extLst>
                <a:ext uri="{FF2B5EF4-FFF2-40B4-BE49-F238E27FC236}">
                  <a16:creationId xmlns:a16="http://schemas.microsoft.com/office/drawing/2014/main" id="{3E0ADAE2-98B3-5275-65E5-388C7604F51D}"/>
                </a:ext>
              </a:extLst>
            </p:cNvPr>
            <p:cNvSpPr txBox="1"/>
            <p:nvPr/>
          </p:nvSpPr>
          <p:spPr>
            <a:xfrm>
              <a:off x="3655417" y="3867369"/>
              <a:ext cx="338555"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40%</a:t>
              </a:r>
            </a:p>
          </p:txBody>
        </p:sp>
        <p:sp>
          <p:nvSpPr>
            <p:cNvPr id="1426" name="TextBox 1425">
              <a:extLst>
                <a:ext uri="{FF2B5EF4-FFF2-40B4-BE49-F238E27FC236}">
                  <a16:creationId xmlns:a16="http://schemas.microsoft.com/office/drawing/2014/main" id="{75A32B92-64E7-2A20-1C8F-180E1891B473}"/>
                </a:ext>
              </a:extLst>
            </p:cNvPr>
            <p:cNvSpPr txBox="1"/>
            <p:nvPr/>
          </p:nvSpPr>
          <p:spPr>
            <a:xfrm>
              <a:off x="3495549" y="4064058"/>
              <a:ext cx="66556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30% Winners</a:t>
              </a:r>
            </a:p>
          </p:txBody>
        </p:sp>
        <p:cxnSp>
          <p:nvCxnSpPr>
            <p:cNvPr id="1427" name="Straight Arrow Connector 1426">
              <a:extLst>
                <a:ext uri="{FF2B5EF4-FFF2-40B4-BE49-F238E27FC236}">
                  <a16:creationId xmlns:a16="http://schemas.microsoft.com/office/drawing/2014/main" id="{B7B3269F-B813-FFF9-B86C-D27C8FB1F2B7}"/>
                </a:ext>
              </a:extLst>
            </p:cNvPr>
            <p:cNvCxnSpPr>
              <a:cxnSpLocks/>
            </p:cNvCxnSpPr>
            <p:nvPr/>
          </p:nvCxnSpPr>
          <p:spPr>
            <a:xfrm>
              <a:off x="4323925" y="39009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28" name="Straight Arrow Connector 1427">
              <a:extLst>
                <a:ext uri="{FF2B5EF4-FFF2-40B4-BE49-F238E27FC236}">
                  <a16:creationId xmlns:a16="http://schemas.microsoft.com/office/drawing/2014/main" id="{B1E78810-A417-9598-0584-4E48BD8F1F51}"/>
                </a:ext>
              </a:extLst>
            </p:cNvPr>
            <p:cNvCxnSpPr>
              <a:cxnSpLocks/>
            </p:cNvCxnSpPr>
            <p:nvPr/>
          </p:nvCxnSpPr>
          <p:spPr>
            <a:xfrm>
              <a:off x="4323925" y="57412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29" name="Straight Arrow Connector 1428">
              <a:extLst>
                <a:ext uri="{FF2B5EF4-FFF2-40B4-BE49-F238E27FC236}">
                  <a16:creationId xmlns:a16="http://schemas.microsoft.com/office/drawing/2014/main" id="{D434A6CF-380F-9678-4803-820563D4F9B2}"/>
                </a:ext>
              </a:extLst>
            </p:cNvPr>
            <p:cNvCxnSpPr>
              <a:cxnSpLocks/>
            </p:cNvCxnSpPr>
            <p:nvPr/>
          </p:nvCxnSpPr>
          <p:spPr>
            <a:xfrm>
              <a:off x="4323925" y="77224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0" name="Straight Arrow Connector 1429">
              <a:extLst>
                <a:ext uri="{FF2B5EF4-FFF2-40B4-BE49-F238E27FC236}">
                  <a16:creationId xmlns:a16="http://schemas.microsoft.com/office/drawing/2014/main" id="{7D593EC2-3290-192E-42FC-9B2C26696668}"/>
                </a:ext>
              </a:extLst>
            </p:cNvPr>
            <p:cNvCxnSpPr>
              <a:cxnSpLocks/>
            </p:cNvCxnSpPr>
            <p:nvPr/>
          </p:nvCxnSpPr>
          <p:spPr>
            <a:xfrm>
              <a:off x="4323925" y="107970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1" name="Straight Arrow Connector 1430">
              <a:extLst>
                <a:ext uri="{FF2B5EF4-FFF2-40B4-BE49-F238E27FC236}">
                  <a16:creationId xmlns:a16="http://schemas.microsoft.com/office/drawing/2014/main" id="{A81963D1-D810-49E0-5C44-63F3A300A04F}"/>
                </a:ext>
              </a:extLst>
            </p:cNvPr>
            <p:cNvCxnSpPr>
              <a:cxnSpLocks/>
            </p:cNvCxnSpPr>
            <p:nvPr/>
          </p:nvCxnSpPr>
          <p:spPr>
            <a:xfrm>
              <a:off x="4323925" y="126373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2" name="Straight Arrow Connector 1431">
              <a:extLst>
                <a:ext uri="{FF2B5EF4-FFF2-40B4-BE49-F238E27FC236}">
                  <a16:creationId xmlns:a16="http://schemas.microsoft.com/office/drawing/2014/main" id="{A4A94189-C8DE-B404-6C2E-9F101823B324}"/>
                </a:ext>
              </a:extLst>
            </p:cNvPr>
            <p:cNvCxnSpPr>
              <a:cxnSpLocks/>
            </p:cNvCxnSpPr>
            <p:nvPr/>
          </p:nvCxnSpPr>
          <p:spPr>
            <a:xfrm>
              <a:off x="4323925" y="146185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3" name="Straight Arrow Connector 1432">
              <a:extLst>
                <a:ext uri="{FF2B5EF4-FFF2-40B4-BE49-F238E27FC236}">
                  <a16:creationId xmlns:a16="http://schemas.microsoft.com/office/drawing/2014/main" id="{9476A9BC-8E1F-EFEC-2B06-CD42A3603769}"/>
                </a:ext>
              </a:extLst>
            </p:cNvPr>
            <p:cNvCxnSpPr>
              <a:cxnSpLocks/>
            </p:cNvCxnSpPr>
            <p:nvPr/>
          </p:nvCxnSpPr>
          <p:spPr>
            <a:xfrm>
              <a:off x="4323925" y="176931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4" name="Straight Arrow Connector 1433">
              <a:extLst>
                <a:ext uri="{FF2B5EF4-FFF2-40B4-BE49-F238E27FC236}">
                  <a16:creationId xmlns:a16="http://schemas.microsoft.com/office/drawing/2014/main" id="{FE0403E2-D998-01FC-23C8-10FE06FC7602}"/>
                </a:ext>
              </a:extLst>
            </p:cNvPr>
            <p:cNvCxnSpPr>
              <a:cxnSpLocks/>
            </p:cNvCxnSpPr>
            <p:nvPr/>
          </p:nvCxnSpPr>
          <p:spPr>
            <a:xfrm>
              <a:off x="4323925" y="195334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5" name="Straight Arrow Connector 1434">
              <a:extLst>
                <a:ext uri="{FF2B5EF4-FFF2-40B4-BE49-F238E27FC236}">
                  <a16:creationId xmlns:a16="http://schemas.microsoft.com/office/drawing/2014/main" id="{B2F3EDB8-71DB-A56C-009D-5E0262783165}"/>
                </a:ext>
              </a:extLst>
            </p:cNvPr>
            <p:cNvCxnSpPr>
              <a:cxnSpLocks/>
            </p:cNvCxnSpPr>
            <p:nvPr/>
          </p:nvCxnSpPr>
          <p:spPr>
            <a:xfrm>
              <a:off x="4323925" y="215146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6" name="Straight Arrow Connector 1435">
              <a:extLst>
                <a:ext uri="{FF2B5EF4-FFF2-40B4-BE49-F238E27FC236}">
                  <a16:creationId xmlns:a16="http://schemas.microsoft.com/office/drawing/2014/main" id="{C333CF56-FD13-CB31-33CA-CCBC03C54A4F}"/>
                </a:ext>
              </a:extLst>
            </p:cNvPr>
            <p:cNvCxnSpPr>
              <a:cxnSpLocks/>
            </p:cNvCxnSpPr>
            <p:nvPr/>
          </p:nvCxnSpPr>
          <p:spPr>
            <a:xfrm>
              <a:off x="4323925" y="245892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7" name="Straight Arrow Connector 1436">
              <a:extLst>
                <a:ext uri="{FF2B5EF4-FFF2-40B4-BE49-F238E27FC236}">
                  <a16:creationId xmlns:a16="http://schemas.microsoft.com/office/drawing/2014/main" id="{74F1718F-6D8B-B73D-5E35-70E9928EDD7C}"/>
                </a:ext>
              </a:extLst>
            </p:cNvPr>
            <p:cNvCxnSpPr>
              <a:cxnSpLocks/>
            </p:cNvCxnSpPr>
            <p:nvPr/>
          </p:nvCxnSpPr>
          <p:spPr>
            <a:xfrm>
              <a:off x="4323925" y="2841075"/>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8" name="Straight Arrow Connector 1437">
              <a:extLst>
                <a:ext uri="{FF2B5EF4-FFF2-40B4-BE49-F238E27FC236}">
                  <a16:creationId xmlns:a16="http://schemas.microsoft.com/office/drawing/2014/main" id="{234F0ED1-09E7-35AE-F918-E0E1FB374DC9}"/>
                </a:ext>
              </a:extLst>
            </p:cNvPr>
            <p:cNvCxnSpPr>
              <a:cxnSpLocks/>
            </p:cNvCxnSpPr>
            <p:nvPr/>
          </p:nvCxnSpPr>
          <p:spPr>
            <a:xfrm>
              <a:off x="4332065" y="3835711"/>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39" name="Straight Arrow Connector 1438">
              <a:extLst>
                <a:ext uri="{FF2B5EF4-FFF2-40B4-BE49-F238E27FC236}">
                  <a16:creationId xmlns:a16="http://schemas.microsoft.com/office/drawing/2014/main" id="{90D054E9-7C9B-C376-1926-6BE00D688DC8}"/>
                </a:ext>
              </a:extLst>
            </p:cNvPr>
            <p:cNvCxnSpPr>
              <a:cxnSpLocks/>
            </p:cNvCxnSpPr>
            <p:nvPr/>
          </p:nvCxnSpPr>
          <p:spPr>
            <a:xfrm>
              <a:off x="4332065" y="421786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0" name="Straight Arrow Connector 1439">
              <a:extLst>
                <a:ext uri="{FF2B5EF4-FFF2-40B4-BE49-F238E27FC236}">
                  <a16:creationId xmlns:a16="http://schemas.microsoft.com/office/drawing/2014/main" id="{8B989A64-BE8F-A807-A879-E891CE46034E}"/>
                </a:ext>
              </a:extLst>
            </p:cNvPr>
            <p:cNvCxnSpPr>
              <a:cxnSpLocks/>
            </p:cNvCxnSpPr>
            <p:nvPr/>
          </p:nvCxnSpPr>
          <p:spPr>
            <a:xfrm>
              <a:off x="4332065" y="4525321"/>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1" name="Straight Arrow Connector 1440">
              <a:extLst>
                <a:ext uri="{FF2B5EF4-FFF2-40B4-BE49-F238E27FC236}">
                  <a16:creationId xmlns:a16="http://schemas.microsoft.com/office/drawing/2014/main" id="{42775A06-8CDE-BFDE-B32B-2C1849724121}"/>
                </a:ext>
              </a:extLst>
            </p:cNvPr>
            <p:cNvCxnSpPr>
              <a:cxnSpLocks/>
            </p:cNvCxnSpPr>
            <p:nvPr/>
          </p:nvCxnSpPr>
          <p:spPr>
            <a:xfrm>
              <a:off x="4332065" y="470935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2" name="Straight Arrow Connector 1441">
              <a:extLst>
                <a:ext uri="{FF2B5EF4-FFF2-40B4-BE49-F238E27FC236}">
                  <a16:creationId xmlns:a16="http://schemas.microsoft.com/office/drawing/2014/main" id="{E6E71742-02D3-80B2-4084-94CE94041BD3}"/>
                </a:ext>
              </a:extLst>
            </p:cNvPr>
            <p:cNvCxnSpPr>
              <a:cxnSpLocks/>
            </p:cNvCxnSpPr>
            <p:nvPr/>
          </p:nvCxnSpPr>
          <p:spPr>
            <a:xfrm>
              <a:off x="4332065" y="4907473"/>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3" name="Straight Arrow Connector 1442">
              <a:extLst>
                <a:ext uri="{FF2B5EF4-FFF2-40B4-BE49-F238E27FC236}">
                  <a16:creationId xmlns:a16="http://schemas.microsoft.com/office/drawing/2014/main" id="{E71A04E0-F9DE-B498-D914-EFC1A70C37FB}"/>
                </a:ext>
              </a:extLst>
            </p:cNvPr>
            <p:cNvCxnSpPr>
              <a:cxnSpLocks/>
            </p:cNvCxnSpPr>
            <p:nvPr/>
          </p:nvCxnSpPr>
          <p:spPr>
            <a:xfrm>
              <a:off x="4332065" y="5206689"/>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4" name="Straight Arrow Connector 1443">
              <a:extLst>
                <a:ext uri="{FF2B5EF4-FFF2-40B4-BE49-F238E27FC236}">
                  <a16:creationId xmlns:a16="http://schemas.microsoft.com/office/drawing/2014/main" id="{BC31AF8E-99A1-72A1-E6C1-3A488ABFD0D8}"/>
                </a:ext>
              </a:extLst>
            </p:cNvPr>
            <p:cNvCxnSpPr>
              <a:cxnSpLocks/>
            </p:cNvCxnSpPr>
            <p:nvPr/>
          </p:nvCxnSpPr>
          <p:spPr>
            <a:xfrm>
              <a:off x="4332065" y="5390721"/>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5" name="Straight Arrow Connector 1444">
              <a:extLst>
                <a:ext uri="{FF2B5EF4-FFF2-40B4-BE49-F238E27FC236}">
                  <a16:creationId xmlns:a16="http://schemas.microsoft.com/office/drawing/2014/main" id="{33CC6CBE-BADE-0A12-C761-D4309917A80B}"/>
                </a:ext>
              </a:extLst>
            </p:cNvPr>
            <p:cNvCxnSpPr>
              <a:cxnSpLocks/>
            </p:cNvCxnSpPr>
            <p:nvPr/>
          </p:nvCxnSpPr>
          <p:spPr>
            <a:xfrm>
              <a:off x="4332065" y="5588841"/>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6" name="Straight Arrow Connector 1445">
              <a:extLst>
                <a:ext uri="{FF2B5EF4-FFF2-40B4-BE49-F238E27FC236}">
                  <a16:creationId xmlns:a16="http://schemas.microsoft.com/office/drawing/2014/main" id="{1BEF47DB-DF7E-2233-AD1F-23B56E0D60B9}"/>
                </a:ext>
              </a:extLst>
            </p:cNvPr>
            <p:cNvCxnSpPr>
              <a:cxnSpLocks/>
            </p:cNvCxnSpPr>
            <p:nvPr/>
          </p:nvCxnSpPr>
          <p:spPr>
            <a:xfrm>
              <a:off x="4332065" y="5896299"/>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7" name="Straight Arrow Connector 1446">
              <a:extLst>
                <a:ext uri="{FF2B5EF4-FFF2-40B4-BE49-F238E27FC236}">
                  <a16:creationId xmlns:a16="http://schemas.microsoft.com/office/drawing/2014/main" id="{8E67BE72-5166-1EB5-1D18-F03F6A7CF70F}"/>
                </a:ext>
              </a:extLst>
            </p:cNvPr>
            <p:cNvCxnSpPr>
              <a:cxnSpLocks/>
            </p:cNvCxnSpPr>
            <p:nvPr/>
          </p:nvCxnSpPr>
          <p:spPr>
            <a:xfrm>
              <a:off x="4332065" y="6080331"/>
              <a:ext cx="294719" cy="0"/>
            </a:xfrm>
            <a:prstGeom prst="straightConnector1">
              <a:avLst/>
            </a:prstGeom>
            <a:noFill/>
            <a:ln w="6350" cap="flat" cmpd="sng" algn="ctr">
              <a:solidFill>
                <a:sysClr val="windowText" lastClr="000000"/>
              </a:solidFill>
              <a:prstDash val="solid"/>
              <a:miter lim="800000"/>
              <a:tailEnd type="triangle"/>
            </a:ln>
            <a:effectLst/>
          </p:spPr>
        </p:cxnSp>
        <p:cxnSp>
          <p:nvCxnSpPr>
            <p:cNvPr id="1448" name="Straight Arrow Connector 1447">
              <a:extLst>
                <a:ext uri="{FF2B5EF4-FFF2-40B4-BE49-F238E27FC236}">
                  <a16:creationId xmlns:a16="http://schemas.microsoft.com/office/drawing/2014/main" id="{9155AAE2-4C7D-6913-0187-6714D6E8AD7F}"/>
                </a:ext>
              </a:extLst>
            </p:cNvPr>
            <p:cNvCxnSpPr>
              <a:cxnSpLocks/>
            </p:cNvCxnSpPr>
            <p:nvPr/>
          </p:nvCxnSpPr>
          <p:spPr>
            <a:xfrm>
              <a:off x="4332065" y="6278451"/>
              <a:ext cx="294719" cy="0"/>
            </a:xfrm>
            <a:prstGeom prst="straightConnector1">
              <a:avLst/>
            </a:prstGeom>
            <a:noFill/>
            <a:ln w="6350" cap="flat" cmpd="sng" algn="ctr">
              <a:solidFill>
                <a:sysClr val="windowText" lastClr="000000"/>
              </a:solidFill>
              <a:prstDash val="solid"/>
              <a:miter lim="800000"/>
              <a:tailEnd type="triangle"/>
            </a:ln>
            <a:effectLst/>
          </p:spPr>
        </p:cxnSp>
        <p:grpSp>
          <p:nvGrpSpPr>
            <p:cNvPr id="1449" name="Group 1448">
              <a:extLst>
                <a:ext uri="{FF2B5EF4-FFF2-40B4-BE49-F238E27FC236}">
                  <a16:creationId xmlns:a16="http://schemas.microsoft.com/office/drawing/2014/main" id="{DEC5FA71-5A7D-CEBB-BD03-5BC4F657BC02}"/>
                </a:ext>
              </a:extLst>
            </p:cNvPr>
            <p:cNvGrpSpPr/>
            <p:nvPr/>
          </p:nvGrpSpPr>
          <p:grpSpPr>
            <a:xfrm>
              <a:off x="4675864" y="248954"/>
              <a:ext cx="294720" cy="625407"/>
              <a:chOff x="4647635" y="2563891"/>
              <a:chExt cx="294720" cy="625407"/>
            </a:xfrm>
          </p:grpSpPr>
          <p:sp>
            <p:nvSpPr>
              <p:cNvPr id="1520" name="Rectangle 1519">
                <a:extLst>
                  <a:ext uri="{FF2B5EF4-FFF2-40B4-BE49-F238E27FC236}">
                    <a16:creationId xmlns:a16="http://schemas.microsoft.com/office/drawing/2014/main" id="{8D7EFE2E-B5EE-9C92-B63A-932261DACC78}"/>
                  </a:ext>
                </a:extLst>
              </p:cNvPr>
              <p:cNvSpPr/>
              <p:nvPr/>
            </p:nvSpPr>
            <p:spPr>
              <a:xfrm>
                <a:off x="4647635" y="2563891"/>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21" name="Rectangle 1520">
                <a:extLst>
                  <a:ext uri="{FF2B5EF4-FFF2-40B4-BE49-F238E27FC236}">
                    <a16:creationId xmlns:a16="http://schemas.microsoft.com/office/drawing/2014/main" id="{BA7A0B7E-0EA6-AB76-A1DB-BCA1A5C8EA50}"/>
                  </a:ext>
                </a:extLst>
              </p:cNvPr>
              <p:cNvSpPr/>
              <p:nvPr/>
            </p:nvSpPr>
            <p:spPr>
              <a:xfrm>
                <a:off x="4647635" y="2777514"/>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22" name="Rectangle 1521">
                <a:extLst>
                  <a:ext uri="{FF2B5EF4-FFF2-40B4-BE49-F238E27FC236}">
                    <a16:creationId xmlns:a16="http://schemas.microsoft.com/office/drawing/2014/main" id="{5D52F631-7B90-8120-F4F7-1A4BD8C50F05}"/>
                  </a:ext>
                </a:extLst>
              </p:cNvPr>
              <p:cNvSpPr/>
              <p:nvPr/>
            </p:nvSpPr>
            <p:spPr>
              <a:xfrm>
                <a:off x="4647635" y="2991138"/>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0" name="Group 1449">
              <a:extLst>
                <a:ext uri="{FF2B5EF4-FFF2-40B4-BE49-F238E27FC236}">
                  <a16:creationId xmlns:a16="http://schemas.microsoft.com/office/drawing/2014/main" id="{A48E412C-4D78-34F0-F0ED-B59167B55228}"/>
                </a:ext>
              </a:extLst>
            </p:cNvPr>
            <p:cNvGrpSpPr/>
            <p:nvPr/>
          </p:nvGrpSpPr>
          <p:grpSpPr>
            <a:xfrm>
              <a:off x="4675864" y="950325"/>
              <a:ext cx="294720" cy="625407"/>
              <a:chOff x="4647635" y="2563891"/>
              <a:chExt cx="294720" cy="625407"/>
            </a:xfrm>
          </p:grpSpPr>
          <p:sp>
            <p:nvSpPr>
              <p:cNvPr id="1517" name="Rectangle 1516">
                <a:extLst>
                  <a:ext uri="{FF2B5EF4-FFF2-40B4-BE49-F238E27FC236}">
                    <a16:creationId xmlns:a16="http://schemas.microsoft.com/office/drawing/2014/main" id="{96628F1C-478B-6FF2-22A1-0E0E6B8655CF}"/>
                  </a:ext>
                </a:extLst>
              </p:cNvPr>
              <p:cNvSpPr/>
              <p:nvPr/>
            </p:nvSpPr>
            <p:spPr>
              <a:xfrm>
                <a:off x="4647635" y="2563891"/>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8" name="Rectangle 1517">
                <a:extLst>
                  <a:ext uri="{FF2B5EF4-FFF2-40B4-BE49-F238E27FC236}">
                    <a16:creationId xmlns:a16="http://schemas.microsoft.com/office/drawing/2014/main" id="{DEB13CF3-95A3-6734-D7D0-2440C610EDE9}"/>
                  </a:ext>
                </a:extLst>
              </p:cNvPr>
              <p:cNvSpPr/>
              <p:nvPr/>
            </p:nvSpPr>
            <p:spPr>
              <a:xfrm>
                <a:off x="4647635" y="2777514"/>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9" name="Rectangle 1518">
                <a:extLst>
                  <a:ext uri="{FF2B5EF4-FFF2-40B4-BE49-F238E27FC236}">
                    <a16:creationId xmlns:a16="http://schemas.microsoft.com/office/drawing/2014/main" id="{2149F10F-0051-5684-60A4-F01F80E69E6F}"/>
                  </a:ext>
                </a:extLst>
              </p:cNvPr>
              <p:cNvSpPr/>
              <p:nvPr/>
            </p:nvSpPr>
            <p:spPr>
              <a:xfrm>
                <a:off x="4647635" y="2991138"/>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1" name="Group 1450">
              <a:extLst>
                <a:ext uri="{FF2B5EF4-FFF2-40B4-BE49-F238E27FC236}">
                  <a16:creationId xmlns:a16="http://schemas.microsoft.com/office/drawing/2014/main" id="{CC70603F-BC28-99C6-355E-A8FCC745A189}"/>
                </a:ext>
              </a:extLst>
            </p:cNvPr>
            <p:cNvGrpSpPr/>
            <p:nvPr/>
          </p:nvGrpSpPr>
          <p:grpSpPr>
            <a:xfrm>
              <a:off x="4684816" y="1651696"/>
              <a:ext cx="294720" cy="625407"/>
              <a:chOff x="4647635" y="2563891"/>
              <a:chExt cx="294720" cy="625407"/>
            </a:xfrm>
          </p:grpSpPr>
          <p:sp>
            <p:nvSpPr>
              <p:cNvPr id="1514" name="Rectangle 1513">
                <a:extLst>
                  <a:ext uri="{FF2B5EF4-FFF2-40B4-BE49-F238E27FC236}">
                    <a16:creationId xmlns:a16="http://schemas.microsoft.com/office/drawing/2014/main" id="{2D837E7D-A592-0B56-50D2-35D8109C0FF8}"/>
                  </a:ext>
                </a:extLst>
              </p:cNvPr>
              <p:cNvSpPr/>
              <p:nvPr/>
            </p:nvSpPr>
            <p:spPr>
              <a:xfrm>
                <a:off x="4647635" y="2563891"/>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5" name="Rectangle 1514">
                <a:extLst>
                  <a:ext uri="{FF2B5EF4-FFF2-40B4-BE49-F238E27FC236}">
                    <a16:creationId xmlns:a16="http://schemas.microsoft.com/office/drawing/2014/main" id="{21C8A7BE-99C1-4AA1-24CD-1927FE562A9C}"/>
                  </a:ext>
                </a:extLst>
              </p:cNvPr>
              <p:cNvSpPr/>
              <p:nvPr/>
            </p:nvSpPr>
            <p:spPr>
              <a:xfrm>
                <a:off x="4647635" y="2777514"/>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6" name="Rectangle 1515">
                <a:extLst>
                  <a:ext uri="{FF2B5EF4-FFF2-40B4-BE49-F238E27FC236}">
                    <a16:creationId xmlns:a16="http://schemas.microsoft.com/office/drawing/2014/main" id="{3BF38CE0-5FE4-433D-36D5-8694668F3055}"/>
                  </a:ext>
                </a:extLst>
              </p:cNvPr>
              <p:cNvSpPr/>
              <p:nvPr/>
            </p:nvSpPr>
            <p:spPr>
              <a:xfrm>
                <a:off x="4647635" y="2991138"/>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2" name="Group 1451">
              <a:extLst>
                <a:ext uri="{FF2B5EF4-FFF2-40B4-BE49-F238E27FC236}">
                  <a16:creationId xmlns:a16="http://schemas.microsoft.com/office/drawing/2014/main" id="{2E3549D8-8D1A-C596-F7E7-F74268155E96}"/>
                </a:ext>
              </a:extLst>
            </p:cNvPr>
            <p:cNvGrpSpPr/>
            <p:nvPr/>
          </p:nvGrpSpPr>
          <p:grpSpPr>
            <a:xfrm>
              <a:off x="4687595" y="2353067"/>
              <a:ext cx="294720" cy="625407"/>
              <a:chOff x="4647635" y="2563891"/>
              <a:chExt cx="294720" cy="625407"/>
            </a:xfrm>
          </p:grpSpPr>
          <p:sp>
            <p:nvSpPr>
              <p:cNvPr id="1512" name="Rectangle 1511">
                <a:extLst>
                  <a:ext uri="{FF2B5EF4-FFF2-40B4-BE49-F238E27FC236}">
                    <a16:creationId xmlns:a16="http://schemas.microsoft.com/office/drawing/2014/main" id="{94C99D55-B69D-829B-B0CD-86FFEC3D8619}"/>
                  </a:ext>
                </a:extLst>
              </p:cNvPr>
              <p:cNvSpPr/>
              <p:nvPr/>
            </p:nvSpPr>
            <p:spPr>
              <a:xfrm>
                <a:off x="4647635" y="2563891"/>
                <a:ext cx="294720" cy="198160"/>
              </a:xfrm>
              <a:prstGeom prst="rect">
                <a:avLst/>
              </a:prstGeom>
              <a:noFill/>
              <a:ln w="12700" cap="flat" cmpd="sng" algn="ctr">
                <a:solidFill>
                  <a:schemeClr val="bg1">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3" name="Rectangle 1512">
                <a:extLst>
                  <a:ext uri="{FF2B5EF4-FFF2-40B4-BE49-F238E27FC236}">
                    <a16:creationId xmlns:a16="http://schemas.microsoft.com/office/drawing/2014/main" id="{FD025338-A18A-048A-1217-6577ECF93F41}"/>
                  </a:ext>
                </a:extLst>
              </p:cNvPr>
              <p:cNvSpPr/>
              <p:nvPr/>
            </p:nvSpPr>
            <p:spPr>
              <a:xfrm>
                <a:off x="4647635" y="2991138"/>
                <a:ext cx="294720" cy="198160"/>
              </a:xfrm>
              <a:prstGeom prst="rect">
                <a:avLst/>
              </a:prstGeom>
              <a:noFill/>
              <a:ln w="12700" cap="flat" cmpd="sng" algn="ctr">
                <a:solidFill>
                  <a:schemeClr val="bg1">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3" name="Group 1452">
              <a:extLst>
                <a:ext uri="{FF2B5EF4-FFF2-40B4-BE49-F238E27FC236}">
                  <a16:creationId xmlns:a16="http://schemas.microsoft.com/office/drawing/2014/main" id="{A0F4A5D4-B97D-7EF4-14B9-B0394B602884}"/>
                </a:ext>
              </a:extLst>
            </p:cNvPr>
            <p:cNvGrpSpPr/>
            <p:nvPr/>
          </p:nvGrpSpPr>
          <p:grpSpPr>
            <a:xfrm>
              <a:off x="4682468" y="3685457"/>
              <a:ext cx="294720" cy="625407"/>
              <a:chOff x="4647635" y="2563891"/>
              <a:chExt cx="294720" cy="625407"/>
            </a:xfrm>
          </p:grpSpPr>
          <p:sp>
            <p:nvSpPr>
              <p:cNvPr id="1510" name="Rectangle 1509">
                <a:extLst>
                  <a:ext uri="{FF2B5EF4-FFF2-40B4-BE49-F238E27FC236}">
                    <a16:creationId xmlns:a16="http://schemas.microsoft.com/office/drawing/2014/main" id="{0BFE2AD5-1952-F8C9-1729-AB43C3FFA6C4}"/>
                  </a:ext>
                </a:extLst>
              </p:cNvPr>
              <p:cNvSpPr/>
              <p:nvPr/>
            </p:nvSpPr>
            <p:spPr>
              <a:xfrm>
                <a:off x="4647635" y="2563891"/>
                <a:ext cx="294720" cy="198160"/>
              </a:xfrm>
              <a:prstGeom prst="rect">
                <a:avLst/>
              </a:prstGeom>
              <a:noFill/>
              <a:ln w="12700" cap="flat" cmpd="sng" algn="ctr">
                <a:solidFill>
                  <a:schemeClr val="bg1">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1" name="Rectangle 1510">
                <a:extLst>
                  <a:ext uri="{FF2B5EF4-FFF2-40B4-BE49-F238E27FC236}">
                    <a16:creationId xmlns:a16="http://schemas.microsoft.com/office/drawing/2014/main" id="{8530D015-E99B-6248-8465-06DF43894776}"/>
                  </a:ext>
                </a:extLst>
              </p:cNvPr>
              <p:cNvSpPr/>
              <p:nvPr/>
            </p:nvSpPr>
            <p:spPr>
              <a:xfrm>
                <a:off x="4647635" y="2991138"/>
                <a:ext cx="294720" cy="198160"/>
              </a:xfrm>
              <a:prstGeom prst="rect">
                <a:avLst/>
              </a:prstGeom>
              <a:noFill/>
              <a:ln w="12700" cap="flat" cmpd="sng" algn="ctr">
                <a:solidFill>
                  <a:schemeClr val="bg1">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4" name="Group 1453">
              <a:extLst>
                <a:ext uri="{FF2B5EF4-FFF2-40B4-BE49-F238E27FC236}">
                  <a16:creationId xmlns:a16="http://schemas.microsoft.com/office/drawing/2014/main" id="{452E9707-53FF-E0EB-F111-569D57784BCA}"/>
                </a:ext>
              </a:extLst>
            </p:cNvPr>
            <p:cNvGrpSpPr/>
            <p:nvPr/>
          </p:nvGrpSpPr>
          <p:grpSpPr>
            <a:xfrm>
              <a:off x="4682468" y="4386828"/>
              <a:ext cx="294720" cy="625407"/>
              <a:chOff x="4647635" y="2563891"/>
              <a:chExt cx="294720" cy="625407"/>
            </a:xfrm>
          </p:grpSpPr>
          <p:sp>
            <p:nvSpPr>
              <p:cNvPr id="1507" name="Rectangle 1506">
                <a:extLst>
                  <a:ext uri="{FF2B5EF4-FFF2-40B4-BE49-F238E27FC236}">
                    <a16:creationId xmlns:a16="http://schemas.microsoft.com/office/drawing/2014/main" id="{559323E5-07CA-9F55-D199-FB536182D8C9}"/>
                  </a:ext>
                </a:extLst>
              </p:cNvPr>
              <p:cNvSpPr/>
              <p:nvPr/>
            </p:nvSpPr>
            <p:spPr>
              <a:xfrm>
                <a:off x="4647635" y="2563891"/>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8" name="Rectangle 1507">
                <a:extLst>
                  <a:ext uri="{FF2B5EF4-FFF2-40B4-BE49-F238E27FC236}">
                    <a16:creationId xmlns:a16="http://schemas.microsoft.com/office/drawing/2014/main" id="{CC35E972-8F1A-05D5-D8ED-D070DF0C3B88}"/>
                  </a:ext>
                </a:extLst>
              </p:cNvPr>
              <p:cNvSpPr/>
              <p:nvPr/>
            </p:nvSpPr>
            <p:spPr>
              <a:xfrm>
                <a:off x="4647635" y="2777514"/>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9" name="Rectangle 1508">
                <a:extLst>
                  <a:ext uri="{FF2B5EF4-FFF2-40B4-BE49-F238E27FC236}">
                    <a16:creationId xmlns:a16="http://schemas.microsoft.com/office/drawing/2014/main" id="{B2902DFB-0584-1B10-2ECC-A8B5F292F52A}"/>
                  </a:ext>
                </a:extLst>
              </p:cNvPr>
              <p:cNvSpPr/>
              <p:nvPr/>
            </p:nvSpPr>
            <p:spPr>
              <a:xfrm>
                <a:off x="4647635" y="2991138"/>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5" name="Group 1454">
              <a:extLst>
                <a:ext uri="{FF2B5EF4-FFF2-40B4-BE49-F238E27FC236}">
                  <a16:creationId xmlns:a16="http://schemas.microsoft.com/office/drawing/2014/main" id="{9D1CB7CD-7E68-BEAA-B3CF-47AB216A05AE}"/>
                </a:ext>
              </a:extLst>
            </p:cNvPr>
            <p:cNvGrpSpPr/>
            <p:nvPr/>
          </p:nvGrpSpPr>
          <p:grpSpPr>
            <a:xfrm>
              <a:off x="4691420" y="5088199"/>
              <a:ext cx="294720" cy="625407"/>
              <a:chOff x="4647635" y="2563891"/>
              <a:chExt cx="294720" cy="625407"/>
            </a:xfrm>
          </p:grpSpPr>
          <p:sp>
            <p:nvSpPr>
              <p:cNvPr id="1504" name="Rectangle 1503">
                <a:extLst>
                  <a:ext uri="{FF2B5EF4-FFF2-40B4-BE49-F238E27FC236}">
                    <a16:creationId xmlns:a16="http://schemas.microsoft.com/office/drawing/2014/main" id="{C86E00E6-59C6-9A29-5AF0-6746811B5442}"/>
                  </a:ext>
                </a:extLst>
              </p:cNvPr>
              <p:cNvSpPr/>
              <p:nvPr/>
            </p:nvSpPr>
            <p:spPr>
              <a:xfrm>
                <a:off x="4647635" y="2563891"/>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5" name="Rectangle 1504">
                <a:extLst>
                  <a:ext uri="{FF2B5EF4-FFF2-40B4-BE49-F238E27FC236}">
                    <a16:creationId xmlns:a16="http://schemas.microsoft.com/office/drawing/2014/main" id="{E9A6495F-9C57-7530-CD35-242626CD70F8}"/>
                  </a:ext>
                </a:extLst>
              </p:cNvPr>
              <p:cNvSpPr/>
              <p:nvPr/>
            </p:nvSpPr>
            <p:spPr>
              <a:xfrm>
                <a:off x="4647635" y="2777514"/>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6" name="Rectangle 1505">
                <a:extLst>
                  <a:ext uri="{FF2B5EF4-FFF2-40B4-BE49-F238E27FC236}">
                    <a16:creationId xmlns:a16="http://schemas.microsoft.com/office/drawing/2014/main" id="{8C37437D-9210-83DF-3FFE-2ED2D8B9A15F}"/>
                  </a:ext>
                </a:extLst>
              </p:cNvPr>
              <p:cNvSpPr/>
              <p:nvPr/>
            </p:nvSpPr>
            <p:spPr>
              <a:xfrm>
                <a:off x="4647635" y="2991138"/>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56" name="Group 1455">
              <a:extLst>
                <a:ext uri="{FF2B5EF4-FFF2-40B4-BE49-F238E27FC236}">
                  <a16:creationId xmlns:a16="http://schemas.microsoft.com/office/drawing/2014/main" id="{B1B3AB07-6326-DC2B-51A2-33516496273D}"/>
                </a:ext>
              </a:extLst>
            </p:cNvPr>
            <p:cNvGrpSpPr/>
            <p:nvPr/>
          </p:nvGrpSpPr>
          <p:grpSpPr>
            <a:xfrm>
              <a:off x="4694199" y="5789570"/>
              <a:ext cx="294720" cy="625407"/>
              <a:chOff x="4647635" y="2563891"/>
              <a:chExt cx="294720" cy="625407"/>
            </a:xfrm>
          </p:grpSpPr>
          <p:sp>
            <p:nvSpPr>
              <p:cNvPr id="1501" name="Rectangle 1500">
                <a:extLst>
                  <a:ext uri="{FF2B5EF4-FFF2-40B4-BE49-F238E27FC236}">
                    <a16:creationId xmlns:a16="http://schemas.microsoft.com/office/drawing/2014/main" id="{AB5F8845-C8E0-DE54-7BF5-8118E1DCC69C}"/>
                  </a:ext>
                </a:extLst>
              </p:cNvPr>
              <p:cNvSpPr/>
              <p:nvPr/>
            </p:nvSpPr>
            <p:spPr>
              <a:xfrm>
                <a:off x="4647635" y="2563891"/>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2" name="Rectangle 1501">
                <a:extLst>
                  <a:ext uri="{FF2B5EF4-FFF2-40B4-BE49-F238E27FC236}">
                    <a16:creationId xmlns:a16="http://schemas.microsoft.com/office/drawing/2014/main" id="{877F60DC-F8F1-E7F3-E93F-BA75C07BA20F}"/>
                  </a:ext>
                </a:extLst>
              </p:cNvPr>
              <p:cNvSpPr/>
              <p:nvPr/>
            </p:nvSpPr>
            <p:spPr>
              <a:xfrm>
                <a:off x="4647635" y="2777514"/>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3" name="Rectangle 1502">
                <a:extLst>
                  <a:ext uri="{FF2B5EF4-FFF2-40B4-BE49-F238E27FC236}">
                    <a16:creationId xmlns:a16="http://schemas.microsoft.com/office/drawing/2014/main" id="{C05E6D4C-A2C1-AD8E-8022-47BB8868DDFF}"/>
                  </a:ext>
                </a:extLst>
              </p:cNvPr>
              <p:cNvSpPr/>
              <p:nvPr/>
            </p:nvSpPr>
            <p:spPr>
              <a:xfrm>
                <a:off x="4647635" y="2991138"/>
                <a:ext cx="294720" cy="19816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1457" name="TextBox 1456">
              <a:extLst>
                <a:ext uri="{FF2B5EF4-FFF2-40B4-BE49-F238E27FC236}">
                  <a16:creationId xmlns:a16="http://schemas.microsoft.com/office/drawing/2014/main" id="{676BF28A-4B6C-4E69-74D9-04D859CCC8C0}"/>
                </a:ext>
              </a:extLst>
            </p:cNvPr>
            <p:cNvSpPr txBox="1"/>
            <p:nvPr/>
          </p:nvSpPr>
          <p:spPr>
            <a:xfrm>
              <a:off x="4676295" y="205559"/>
              <a:ext cx="27603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s/l</a:t>
              </a:r>
            </a:p>
          </p:txBody>
        </p:sp>
        <p:sp>
          <p:nvSpPr>
            <p:cNvPr id="1458" name="TextBox 1457">
              <a:extLst>
                <a:ext uri="{FF2B5EF4-FFF2-40B4-BE49-F238E27FC236}">
                  <a16:creationId xmlns:a16="http://schemas.microsoft.com/office/drawing/2014/main" id="{835EC671-DEF8-D681-FDDF-8CDA1843B9C5}"/>
                </a:ext>
              </a:extLst>
            </p:cNvPr>
            <p:cNvSpPr txBox="1"/>
            <p:nvPr/>
          </p:nvSpPr>
          <p:spPr>
            <a:xfrm>
              <a:off x="4670339" y="406008"/>
              <a:ext cx="30168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s/n</a:t>
              </a:r>
            </a:p>
          </p:txBody>
        </p:sp>
        <p:sp>
          <p:nvSpPr>
            <p:cNvPr id="1459" name="TextBox 1458">
              <a:extLst>
                <a:ext uri="{FF2B5EF4-FFF2-40B4-BE49-F238E27FC236}">
                  <a16:creationId xmlns:a16="http://schemas.microsoft.com/office/drawing/2014/main" id="{FC154CC9-1F76-DC7D-C022-60ECFBC5CFEE}"/>
                </a:ext>
              </a:extLst>
            </p:cNvPr>
            <p:cNvSpPr txBox="1"/>
            <p:nvPr/>
          </p:nvSpPr>
          <p:spPr>
            <a:xfrm>
              <a:off x="4674540" y="623206"/>
              <a:ext cx="30168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s/h</a:t>
              </a:r>
            </a:p>
          </p:txBody>
        </p:sp>
        <p:sp>
          <p:nvSpPr>
            <p:cNvPr id="1460" name="TextBox 1459">
              <a:extLst>
                <a:ext uri="{FF2B5EF4-FFF2-40B4-BE49-F238E27FC236}">
                  <a16:creationId xmlns:a16="http://schemas.microsoft.com/office/drawing/2014/main" id="{F769E695-9446-0F70-B5BF-FBEEA8BDD01F}"/>
                </a:ext>
              </a:extLst>
            </p:cNvPr>
            <p:cNvSpPr txBox="1"/>
            <p:nvPr/>
          </p:nvSpPr>
          <p:spPr>
            <a:xfrm>
              <a:off x="4671247" y="2304752"/>
              <a:ext cx="32412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s/lo</a:t>
              </a:r>
            </a:p>
          </p:txBody>
        </p:sp>
        <p:sp>
          <p:nvSpPr>
            <p:cNvPr id="1461" name="TextBox 1460">
              <a:extLst>
                <a:ext uri="{FF2B5EF4-FFF2-40B4-BE49-F238E27FC236}">
                  <a16:creationId xmlns:a16="http://schemas.microsoft.com/office/drawing/2014/main" id="{F7FF8CD9-241E-46D4-708B-EB9FF2233676}"/>
                </a:ext>
              </a:extLst>
            </p:cNvPr>
            <p:cNvSpPr txBox="1"/>
            <p:nvPr/>
          </p:nvSpPr>
          <p:spPr>
            <a:xfrm>
              <a:off x="4667327" y="2729783"/>
              <a:ext cx="34015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s/wi</a:t>
              </a:r>
            </a:p>
          </p:txBody>
        </p:sp>
        <p:sp>
          <p:nvSpPr>
            <p:cNvPr id="1462" name="TextBox 1461">
              <a:extLst>
                <a:ext uri="{FF2B5EF4-FFF2-40B4-BE49-F238E27FC236}">
                  <a16:creationId xmlns:a16="http://schemas.microsoft.com/office/drawing/2014/main" id="{55C3FC21-8DB4-FCE0-2E79-E909A3B4250E}"/>
                </a:ext>
              </a:extLst>
            </p:cNvPr>
            <p:cNvSpPr txBox="1"/>
            <p:nvPr/>
          </p:nvSpPr>
          <p:spPr>
            <a:xfrm>
              <a:off x="4686562" y="1320857"/>
              <a:ext cx="287259"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s/r</a:t>
              </a:r>
            </a:p>
          </p:txBody>
        </p:sp>
        <p:sp>
          <p:nvSpPr>
            <p:cNvPr id="1463" name="TextBox 1462">
              <a:extLst>
                <a:ext uri="{FF2B5EF4-FFF2-40B4-BE49-F238E27FC236}">
                  <a16:creationId xmlns:a16="http://schemas.microsoft.com/office/drawing/2014/main" id="{417D87CD-B928-D76D-FFB7-51D61878CCE0}"/>
                </a:ext>
              </a:extLst>
            </p:cNvPr>
            <p:cNvSpPr txBox="1"/>
            <p:nvPr/>
          </p:nvSpPr>
          <p:spPr>
            <a:xfrm>
              <a:off x="4665467" y="1100977"/>
              <a:ext cx="327334"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t>
              </a:r>
            </a:p>
          </p:txBody>
        </p:sp>
        <p:sp>
          <p:nvSpPr>
            <p:cNvPr id="1464" name="TextBox 1463">
              <a:extLst>
                <a:ext uri="{FF2B5EF4-FFF2-40B4-BE49-F238E27FC236}">
                  <a16:creationId xmlns:a16="http://schemas.microsoft.com/office/drawing/2014/main" id="{1DBE89E5-732C-BFEC-29CB-6F6929793AD9}"/>
                </a:ext>
              </a:extLst>
            </p:cNvPr>
            <p:cNvSpPr txBox="1"/>
            <p:nvPr/>
          </p:nvSpPr>
          <p:spPr>
            <a:xfrm>
              <a:off x="4667327" y="899253"/>
              <a:ext cx="319319"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s/w</a:t>
              </a:r>
            </a:p>
          </p:txBody>
        </p:sp>
        <p:sp>
          <p:nvSpPr>
            <p:cNvPr id="1465" name="TextBox 1464">
              <a:extLst>
                <a:ext uri="{FF2B5EF4-FFF2-40B4-BE49-F238E27FC236}">
                  <a16:creationId xmlns:a16="http://schemas.microsoft.com/office/drawing/2014/main" id="{014ABFBB-AF64-2E0E-1EC7-30DE9AE4345B}"/>
                </a:ext>
              </a:extLst>
            </p:cNvPr>
            <p:cNvSpPr txBox="1"/>
            <p:nvPr/>
          </p:nvSpPr>
          <p:spPr>
            <a:xfrm>
              <a:off x="4683517" y="1616470"/>
              <a:ext cx="293671"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s/c</a:t>
              </a:r>
            </a:p>
          </p:txBody>
        </p:sp>
        <p:sp>
          <p:nvSpPr>
            <p:cNvPr id="1466" name="TextBox 1465">
              <a:extLst>
                <a:ext uri="{FF2B5EF4-FFF2-40B4-BE49-F238E27FC236}">
                  <a16:creationId xmlns:a16="http://schemas.microsoft.com/office/drawing/2014/main" id="{85B892FB-4984-C704-8DAD-18E48DF2AC0C}"/>
                </a:ext>
              </a:extLst>
            </p:cNvPr>
            <p:cNvSpPr txBox="1"/>
            <p:nvPr/>
          </p:nvSpPr>
          <p:spPr>
            <a:xfrm>
              <a:off x="4677745" y="2027750"/>
              <a:ext cx="29848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s/a</a:t>
              </a:r>
            </a:p>
          </p:txBody>
        </p:sp>
        <p:sp>
          <p:nvSpPr>
            <p:cNvPr id="1467" name="TextBox 1466">
              <a:extLst>
                <a:ext uri="{FF2B5EF4-FFF2-40B4-BE49-F238E27FC236}">
                  <a16:creationId xmlns:a16="http://schemas.microsoft.com/office/drawing/2014/main" id="{80390DAE-1279-B57F-F84B-E14983D2011F}"/>
                </a:ext>
              </a:extLst>
            </p:cNvPr>
            <p:cNvSpPr txBox="1"/>
            <p:nvPr/>
          </p:nvSpPr>
          <p:spPr>
            <a:xfrm>
              <a:off x="4680629" y="1817660"/>
              <a:ext cx="30168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s/n</a:t>
              </a:r>
            </a:p>
          </p:txBody>
        </p:sp>
        <p:sp>
          <p:nvSpPr>
            <p:cNvPr id="1468" name="TextBox 1467">
              <a:extLst>
                <a:ext uri="{FF2B5EF4-FFF2-40B4-BE49-F238E27FC236}">
                  <a16:creationId xmlns:a16="http://schemas.microsoft.com/office/drawing/2014/main" id="{61479085-067D-735F-E7DF-6E2030DA529F}"/>
                </a:ext>
              </a:extLst>
            </p:cNvPr>
            <p:cNvSpPr txBox="1"/>
            <p:nvPr/>
          </p:nvSpPr>
          <p:spPr>
            <a:xfrm>
              <a:off x="4656981" y="4067424"/>
              <a:ext cx="35137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b/wi</a:t>
              </a:r>
            </a:p>
          </p:txBody>
        </p:sp>
        <p:sp>
          <p:nvSpPr>
            <p:cNvPr id="1469" name="TextBox 1468">
              <a:extLst>
                <a:ext uri="{FF2B5EF4-FFF2-40B4-BE49-F238E27FC236}">
                  <a16:creationId xmlns:a16="http://schemas.microsoft.com/office/drawing/2014/main" id="{8605C858-E0B3-06E2-8728-19D76EA569BC}"/>
                </a:ext>
              </a:extLst>
            </p:cNvPr>
            <p:cNvSpPr txBox="1"/>
            <p:nvPr/>
          </p:nvSpPr>
          <p:spPr>
            <a:xfrm>
              <a:off x="4662314" y="3629581"/>
              <a:ext cx="33534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b/lo</a:t>
              </a:r>
            </a:p>
          </p:txBody>
        </p:sp>
        <p:sp>
          <p:nvSpPr>
            <p:cNvPr id="1470" name="TextBox 1469">
              <a:extLst>
                <a:ext uri="{FF2B5EF4-FFF2-40B4-BE49-F238E27FC236}">
                  <a16:creationId xmlns:a16="http://schemas.microsoft.com/office/drawing/2014/main" id="{E5729A54-711F-048B-6F61-B6CEF709665D}"/>
                </a:ext>
              </a:extLst>
            </p:cNvPr>
            <p:cNvSpPr txBox="1"/>
            <p:nvPr/>
          </p:nvSpPr>
          <p:spPr>
            <a:xfrm>
              <a:off x="4679753" y="4338359"/>
              <a:ext cx="304892"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b/c</a:t>
              </a:r>
            </a:p>
          </p:txBody>
        </p:sp>
        <p:sp>
          <p:nvSpPr>
            <p:cNvPr id="1471" name="TextBox 1470">
              <a:extLst>
                <a:ext uri="{FF2B5EF4-FFF2-40B4-BE49-F238E27FC236}">
                  <a16:creationId xmlns:a16="http://schemas.microsoft.com/office/drawing/2014/main" id="{4407B2DC-971A-CB19-5198-C0DC5230D467}"/>
                </a:ext>
              </a:extLst>
            </p:cNvPr>
            <p:cNvSpPr txBox="1"/>
            <p:nvPr/>
          </p:nvSpPr>
          <p:spPr>
            <a:xfrm>
              <a:off x="4678719" y="4766081"/>
              <a:ext cx="30970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b/a</a:t>
              </a:r>
            </a:p>
          </p:txBody>
        </p:sp>
        <p:sp>
          <p:nvSpPr>
            <p:cNvPr id="1472" name="TextBox 1471">
              <a:extLst>
                <a:ext uri="{FF2B5EF4-FFF2-40B4-BE49-F238E27FC236}">
                  <a16:creationId xmlns:a16="http://schemas.microsoft.com/office/drawing/2014/main" id="{24E73B0A-61C4-6945-A777-B3111A1270CB}"/>
                </a:ext>
              </a:extLst>
            </p:cNvPr>
            <p:cNvSpPr txBox="1"/>
            <p:nvPr/>
          </p:nvSpPr>
          <p:spPr>
            <a:xfrm>
              <a:off x="4677241" y="4554669"/>
              <a:ext cx="31290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b/n</a:t>
              </a:r>
            </a:p>
          </p:txBody>
        </p:sp>
        <p:sp>
          <p:nvSpPr>
            <p:cNvPr id="1473" name="TextBox 1472">
              <a:extLst>
                <a:ext uri="{FF2B5EF4-FFF2-40B4-BE49-F238E27FC236}">
                  <a16:creationId xmlns:a16="http://schemas.microsoft.com/office/drawing/2014/main" id="{68BFB497-0FFC-1CB9-CB43-B0FCE30FA775}"/>
                </a:ext>
              </a:extLst>
            </p:cNvPr>
            <p:cNvSpPr txBox="1"/>
            <p:nvPr/>
          </p:nvSpPr>
          <p:spPr>
            <a:xfrm>
              <a:off x="4690414" y="5472907"/>
              <a:ext cx="29848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b/r</a:t>
              </a:r>
            </a:p>
          </p:txBody>
        </p:sp>
        <p:sp>
          <p:nvSpPr>
            <p:cNvPr id="1474" name="TextBox 1473">
              <a:extLst>
                <a:ext uri="{FF2B5EF4-FFF2-40B4-BE49-F238E27FC236}">
                  <a16:creationId xmlns:a16="http://schemas.microsoft.com/office/drawing/2014/main" id="{C3786D7D-5466-AF43-8AE7-08058A4A58A1}"/>
                </a:ext>
              </a:extLst>
            </p:cNvPr>
            <p:cNvSpPr txBox="1"/>
            <p:nvPr/>
          </p:nvSpPr>
          <p:spPr>
            <a:xfrm>
              <a:off x="4677241" y="5264479"/>
              <a:ext cx="338554"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b/m</a:t>
              </a:r>
            </a:p>
          </p:txBody>
        </p:sp>
        <p:sp>
          <p:nvSpPr>
            <p:cNvPr id="1475" name="TextBox 1474">
              <a:extLst>
                <a:ext uri="{FF2B5EF4-FFF2-40B4-BE49-F238E27FC236}">
                  <a16:creationId xmlns:a16="http://schemas.microsoft.com/office/drawing/2014/main" id="{1E23D2BB-DB77-CE67-9BE1-5E2DD58C4D3C}"/>
                </a:ext>
              </a:extLst>
            </p:cNvPr>
            <p:cNvSpPr txBox="1"/>
            <p:nvPr/>
          </p:nvSpPr>
          <p:spPr>
            <a:xfrm>
              <a:off x="4676474" y="5041785"/>
              <a:ext cx="330540"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b/w</a:t>
              </a:r>
            </a:p>
          </p:txBody>
        </p:sp>
        <p:sp>
          <p:nvSpPr>
            <p:cNvPr id="1476" name="TextBox 1475">
              <a:extLst>
                <a:ext uri="{FF2B5EF4-FFF2-40B4-BE49-F238E27FC236}">
                  <a16:creationId xmlns:a16="http://schemas.microsoft.com/office/drawing/2014/main" id="{8327EABC-850B-090A-377B-4FD82B8C7210}"/>
                </a:ext>
              </a:extLst>
            </p:cNvPr>
            <p:cNvSpPr txBox="1"/>
            <p:nvPr/>
          </p:nvSpPr>
          <p:spPr>
            <a:xfrm>
              <a:off x="4692278" y="5752453"/>
              <a:ext cx="287258"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b/l</a:t>
              </a:r>
            </a:p>
          </p:txBody>
        </p:sp>
        <p:sp>
          <p:nvSpPr>
            <p:cNvPr id="1477" name="TextBox 1476">
              <a:extLst>
                <a:ext uri="{FF2B5EF4-FFF2-40B4-BE49-F238E27FC236}">
                  <a16:creationId xmlns:a16="http://schemas.microsoft.com/office/drawing/2014/main" id="{CB76DAC8-73B0-FF51-639A-03B349885F2D}"/>
                </a:ext>
              </a:extLst>
            </p:cNvPr>
            <p:cNvSpPr txBox="1"/>
            <p:nvPr/>
          </p:nvSpPr>
          <p:spPr>
            <a:xfrm>
              <a:off x="4683517" y="5968609"/>
              <a:ext cx="31290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b/n</a:t>
              </a:r>
            </a:p>
          </p:txBody>
        </p:sp>
        <p:sp>
          <p:nvSpPr>
            <p:cNvPr id="1478" name="TextBox 1477">
              <a:extLst>
                <a:ext uri="{FF2B5EF4-FFF2-40B4-BE49-F238E27FC236}">
                  <a16:creationId xmlns:a16="http://schemas.microsoft.com/office/drawing/2014/main" id="{1B6211D1-8E91-DA2B-3CBC-7F6B528D1F91}"/>
                </a:ext>
              </a:extLst>
            </p:cNvPr>
            <p:cNvSpPr txBox="1"/>
            <p:nvPr/>
          </p:nvSpPr>
          <p:spPr>
            <a:xfrm>
              <a:off x="4688818" y="6169443"/>
              <a:ext cx="312906" cy="200055"/>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b/h</a:t>
              </a:r>
            </a:p>
          </p:txBody>
        </p:sp>
        <p:sp>
          <p:nvSpPr>
            <p:cNvPr id="1479" name="TextBox 1478">
              <a:extLst>
                <a:ext uri="{FF2B5EF4-FFF2-40B4-BE49-F238E27FC236}">
                  <a16:creationId xmlns:a16="http://schemas.microsoft.com/office/drawing/2014/main" id="{D1BBF90F-7C03-AB67-9DAA-333FC72E2CA3}"/>
                </a:ext>
              </a:extLst>
            </p:cNvPr>
            <p:cNvSpPr txBox="1"/>
            <p:nvPr/>
          </p:nvSpPr>
          <p:spPr>
            <a:xfrm>
              <a:off x="4958561" y="135239"/>
              <a:ext cx="1241713"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Small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Low book to market value</a:t>
              </a:r>
            </a:p>
          </p:txBody>
        </p:sp>
        <p:sp>
          <p:nvSpPr>
            <p:cNvPr id="1480" name="TextBox 1479">
              <a:extLst>
                <a:ext uri="{FF2B5EF4-FFF2-40B4-BE49-F238E27FC236}">
                  <a16:creationId xmlns:a16="http://schemas.microsoft.com/office/drawing/2014/main" id="{E64835A4-C602-33E6-1D48-3A32E6206301}"/>
                </a:ext>
              </a:extLst>
            </p:cNvPr>
            <p:cNvSpPr txBox="1"/>
            <p:nvPr/>
          </p:nvSpPr>
          <p:spPr>
            <a:xfrm>
              <a:off x="4956342" y="395984"/>
              <a:ext cx="1446676"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Small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Neutral book to market value</a:t>
              </a:r>
            </a:p>
          </p:txBody>
        </p:sp>
        <p:sp>
          <p:nvSpPr>
            <p:cNvPr id="1481" name="TextBox 1480">
              <a:extLst>
                <a:ext uri="{FF2B5EF4-FFF2-40B4-BE49-F238E27FC236}">
                  <a16:creationId xmlns:a16="http://schemas.microsoft.com/office/drawing/2014/main" id="{5E4B7531-7C3A-3393-801E-2D51632E9EEB}"/>
                </a:ext>
              </a:extLst>
            </p:cNvPr>
            <p:cNvSpPr txBox="1"/>
            <p:nvPr/>
          </p:nvSpPr>
          <p:spPr>
            <a:xfrm>
              <a:off x="4958561" y="640393"/>
              <a:ext cx="1446676"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Small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High book to market value </a:t>
              </a:r>
            </a:p>
          </p:txBody>
        </p:sp>
        <p:sp>
          <p:nvSpPr>
            <p:cNvPr id="1482" name="TextBox 1481">
              <a:extLst>
                <a:ext uri="{FF2B5EF4-FFF2-40B4-BE49-F238E27FC236}">
                  <a16:creationId xmlns:a16="http://schemas.microsoft.com/office/drawing/2014/main" id="{46031115-7607-D688-34C7-3E88E4C4938A}"/>
                </a:ext>
              </a:extLst>
            </p:cNvPr>
            <p:cNvSpPr txBox="1"/>
            <p:nvPr/>
          </p:nvSpPr>
          <p:spPr>
            <a:xfrm>
              <a:off x="4969948" y="5768152"/>
              <a:ext cx="1241713"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Big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Low book to market value</a:t>
              </a:r>
            </a:p>
          </p:txBody>
        </p:sp>
        <p:sp>
          <p:nvSpPr>
            <p:cNvPr id="1483" name="TextBox 1482">
              <a:extLst>
                <a:ext uri="{FF2B5EF4-FFF2-40B4-BE49-F238E27FC236}">
                  <a16:creationId xmlns:a16="http://schemas.microsoft.com/office/drawing/2014/main" id="{2C18E464-21F6-DBC8-A35F-AAB8408BAA2C}"/>
                </a:ext>
              </a:extLst>
            </p:cNvPr>
            <p:cNvSpPr txBox="1"/>
            <p:nvPr/>
          </p:nvSpPr>
          <p:spPr>
            <a:xfrm>
              <a:off x="4975960" y="6004338"/>
              <a:ext cx="1446676"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Big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Neutral book to market value</a:t>
              </a:r>
            </a:p>
          </p:txBody>
        </p:sp>
        <p:sp>
          <p:nvSpPr>
            <p:cNvPr id="1484" name="TextBox 1483">
              <a:extLst>
                <a:ext uri="{FF2B5EF4-FFF2-40B4-BE49-F238E27FC236}">
                  <a16:creationId xmlns:a16="http://schemas.microsoft.com/office/drawing/2014/main" id="{424295DB-2FC4-42D1-6F77-9C1EA1A51F1D}"/>
                </a:ext>
              </a:extLst>
            </p:cNvPr>
            <p:cNvSpPr txBox="1"/>
            <p:nvPr/>
          </p:nvSpPr>
          <p:spPr>
            <a:xfrm>
              <a:off x="4975342" y="6254964"/>
              <a:ext cx="1446676"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Big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High book to market value </a:t>
              </a:r>
            </a:p>
          </p:txBody>
        </p:sp>
        <p:sp>
          <p:nvSpPr>
            <p:cNvPr id="1485" name="TextBox 1484">
              <a:extLst>
                <a:ext uri="{FF2B5EF4-FFF2-40B4-BE49-F238E27FC236}">
                  <a16:creationId xmlns:a16="http://schemas.microsoft.com/office/drawing/2014/main" id="{AF10CB34-4482-0615-D279-AE267F5EA039}"/>
                </a:ext>
              </a:extLst>
            </p:cNvPr>
            <p:cNvSpPr txBox="1"/>
            <p:nvPr/>
          </p:nvSpPr>
          <p:spPr>
            <a:xfrm>
              <a:off x="4945503" y="876999"/>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Small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Weak operational profitability</a:t>
              </a:r>
            </a:p>
          </p:txBody>
        </p:sp>
        <p:sp>
          <p:nvSpPr>
            <p:cNvPr id="1486" name="TextBox 1485">
              <a:extLst>
                <a:ext uri="{FF2B5EF4-FFF2-40B4-BE49-F238E27FC236}">
                  <a16:creationId xmlns:a16="http://schemas.microsoft.com/office/drawing/2014/main" id="{53B2373D-C18A-9A47-E15B-17F8C95376F2}"/>
                </a:ext>
              </a:extLst>
            </p:cNvPr>
            <p:cNvSpPr txBox="1"/>
            <p:nvPr/>
          </p:nvSpPr>
          <p:spPr>
            <a:xfrm>
              <a:off x="4949810" y="1120905"/>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Small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Neutral operational profitability</a:t>
              </a:r>
            </a:p>
          </p:txBody>
        </p:sp>
        <p:sp>
          <p:nvSpPr>
            <p:cNvPr id="1487" name="TextBox 1486">
              <a:extLst>
                <a:ext uri="{FF2B5EF4-FFF2-40B4-BE49-F238E27FC236}">
                  <a16:creationId xmlns:a16="http://schemas.microsoft.com/office/drawing/2014/main" id="{0CCE7DE1-5015-018E-013E-FB3A4A66FECE}"/>
                </a:ext>
              </a:extLst>
            </p:cNvPr>
            <p:cNvSpPr txBox="1"/>
            <p:nvPr/>
          </p:nvSpPr>
          <p:spPr>
            <a:xfrm>
              <a:off x="4944503" y="1365760"/>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Small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Robust operational profitability</a:t>
              </a:r>
            </a:p>
          </p:txBody>
        </p:sp>
        <p:sp>
          <p:nvSpPr>
            <p:cNvPr id="1488" name="TextBox 1487">
              <a:extLst>
                <a:ext uri="{FF2B5EF4-FFF2-40B4-BE49-F238E27FC236}">
                  <a16:creationId xmlns:a16="http://schemas.microsoft.com/office/drawing/2014/main" id="{AF31E1BE-4413-3C54-339E-31C8F3D0A660}"/>
                </a:ext>
              </a:extLst>
            </p:cNvPr>
            <p:cNvSpPr txBox="1"/>
            <p:nvPr/>
          </p:nvSpPr>
          <p:spPr>
            <a:xfrm>
              <a:off x="4952333" y="1611415"/>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Small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Conservative Investment</a:t>
              </a:r>
            </a:p>
          </p:txBody>
        </p:sp>
        <p:sp>
          <p:nvSpPr>
            <p:cNvPr id="1489" name="TextBox 1488">
              <a:extLst>
                <a:ext uri="{FF2B5EF4-FFF2-40B4-BE49-F238E27FC236}">
                  <a16:creationId xmlns:a16="http://schemas.microsoft.com/office/drawing/2014/main" id="{8166AE4F-1F52-F35A-2BDC-D2A75467DB93}"/>
                </a:ext>
              </a:extLst>
            </p:cNvPr>
            <p:cNvSpPr txBox="1"/>
            <p:nvPr/>
          </p:nvSpPr>
          <p:spPr>
            <a:xfrm>
              <a:off x="4963533" y="1847354"/>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Small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Medium Investment</a:t>
              </a:r>
            </a:p>
          </p:txBody>
        </p:sp>
        <p:sp>
          <p:nvSpPr>
            <p:cNvPr id="1490" name="TextBox 1489">
              <a:extLst>
                <a:ext uri="{FF2B5EF4-FFF2-40B4-BE49-F238E27FC236}">
                  <a16:creationId xmlns:a16="http://schemas.microsoft.com/office/drawing/2014/main" id="{42C95E87-E1D5-B3FF-C94D-285FC0007197}"/>
                </a:ext>
              </a:extLst>
            </p:cNvPr>
            <p:cNvSpPr txBox="1"/>
            <p:nvPr/>
          </p:nvSpPr>
          <p:spPr>
            <a:xfrm>
              <a:off x="4963533" y="2081807"/>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Small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Aggressive Investment</a:t>
              </a:r>
            </a:p>
          </p:txBody>
        </p:sp>
        <p:sp>
          <p:nvSpPr>
            <p:cNvPr id="1491" name="TextBox 1490">
              <a:extLst>
                <a:ext uri="{FF2B5EF4-FFF2-40B4-BE49-F238E27FC236}">
                  <a16:creationId xmlns:a16="http://schemas.microsoft.com/office/drawing/2014/main" id="{F353677F-CA3C-6B04-3F72-AE1BA0E342A5}"/>
                </a:ext>
              </a:extLst>
            </p:cNvPr>
            <p:cNvSpPr txBox="1"/>
            <p:nvPr/>
          </p:nvSpPr>
          <p:spPr>
            <a:xfrm>
              <a:off x="4956342" y="2342526"/>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Small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Loser Total Return Index</a:t>
              </a:r>
            </a:p>
          </p:txBody>
        </p:sp>
        <p:sp>
          <p:nvSpPr>
            <p:cNvPr id="1492" name="TextBox 1491">
              <a:extLst>
                <a:ext uri="{FF2B5EF4-FFF2-40B4-BE49-F238E27FC236}">
                  <a16:creationId xmlns:a16="http://schemas.microsoft.com/office/drawing/2014/main" id="{7441598E-4F4B-6BDB-D10A-1BA6EE2C8187}"/>
                </a:ext>
              </a:extLst>
            </p:cNvPr>
            <p:cNvSpPr txBox="1"/>
            <p:nvPr/>
          </p:nvSpPr>
          <p:spPr>
            <a:xfrm>
              <a:off x="4959620" y="2757846"/>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Small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Winner Total Return Index</a:t>
              </a:r>
            </a:p>
          </p:txBody>
        </p:sp>
        <p:sp>
          <p:nvSpPr>
            <p:cNvPr id="1493" name="TextBox 1492">
              <a:extLst>
                <a:ext uri="{FF2B5EF4-FFF2-40B4-BE49-F238E27FC236}">
                  <a16:creationId xmlns:a16="http://schemas.microsoft.com/office/drawing/2014/main" id="{0074665C-4843-77D4-3D6B-A131D2518752}"/>
                </a:ext>
              </a:extLst>
            </p:cNvPr>
            <p:cNvSpPr txBox="1"/>
            <p:nvPr/>
          </p:nvSpPr>
          <p:spPr>
            <a:xfrm>
              <a:off x="4963533" y="3609931"/>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Big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Loser Total Return Index</a:t>
              </a:r>
            </a:p>
          </p:txBody>
        </p:sp>
        <p:sp>
          <p:nvSpPr>
            <p:cNvPr id="1494" name="TextBox 1493">
              <a:extLst>
                <a:ext uri="{FF2B5EF4-FFF2-40B4-BE49-F238E27FC236}">
                  <a16:creationId xmlns:a16="http://schemas.microsoft.com/office/drawing/2014/main" id="{ECBD0C7E-B3EC-9270-CBE9-D2A8CB9E2DF1}"/>
                </a:ext>
              </a:extLst>
            </p:cNvPr>
            <p:cNvSpPr txBox="1"/>
            <p:nvPr/>
          </p:nvSpPr>
          <p:spPr>
            <a:xfrm>
              <a:off x="4970583" y="3983737"/>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Big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Winner Total Return Index</a:t>
              </a:r>
            </a:p>
          </p:txBody>
        </p:sp>
        <p:sp>
          <p:nvSpPr>
            <p:cNvPr id="1495" name="TextBox 1494">
              <a:extLst>
                <a:ext uri="{FF2B5EF4-FFF2-40B4-BE49-F238E27FC236}">
                  <a16:creationId xmlns:a16="http://schemas.microsoft.com/office/drawing/2014/main" id="{49F2F295-9607-2C43-85D4-738A5482F13D}"/>
                </a:ext>
              </a:extLst>
            </p:cNvPr>
            <p:cNvSpPr txBox="1"/>
            <p:nvPr/>
          </p:nvSpPr>
          <p:spPr>
            <a:xfrm>
              <a:off x="4969949" y="4265714"/>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Big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Conservative Investment</a:t>
              </a:r>
            </a:p>
          </p:txBody>
        </p:sp>
        <p:sp>
          <p:nvSpPr>
            <p:cNvPr id="1496" name="TextBox 1495">
              <a:extLst>
                <a:ext uri="{FF2B5EF4-FFF2-40B4-BE49-F238E27FC236}">
                  <a16:creationId xmlns:a16="http://schemas.microsoft.com/office/drawing/2014/main" id="{DB165993-1335-A49B-5422-49B5C922E5FE}"/>
                </a:ext>
              </a:extLst>
            </p:cNvPr>
            <p:cNvSpPr txBox="1"/>
            <p:nvPr/>
          </p:nvSpPr>
          <p:spPr>
            <a:xfrm>
              <a:off x="4969948" y="4504137"/>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Big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Medium Investment</a:t>
              </a:r>
            </a:p>
          </p:txBody>
        </p:sp>
        <p:sp>
          <p:nvSpPr>
            <p:cNvPr id="1497" name="TextBox 1496">
              <a:extLst>
                <a:ext uri="{FF2B5EF4-FFF2-40B4-BE49-F238E27FC236}">
                  <a16:creationId xmlns:a16="http://schemas.microsoft.com/office/drawing/2014/main" id="{372CFAA9-0238-EF69-8B27-59035AAC85F7}"/>
                </a:ext>
              </a:extLst>
            </p:cNvPr>
            <p:cNvSpPr txBox="1"/>
            <p:nvPr/>
          </p:nvSpPr>
          <p:spPr>
            <a:xfrm>
              <a:off x="4970584" y="4736235"/>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Big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Aggressive Investment</a:t>
              </a:r>
            </a:p>
          </p:txBody>
        </p:sp>
        <p:sp>
          <p:nvSpPr>
            <p:cNvPr id="1498" name="TextBox 1497">
              <a:extLst>
                <a:ext uri="{FF2B5EF4-FFF2-40B4-BE49-F238E27FC236}">
                  <a16:creationId xmlns:a16="http://schemas.microsoft.com/office/drawing/2014/main" id="{6D25374F-C2AC-3498-5D44-A6F1B95C0E5C}"/>
                </a:ext>
              </a:extLst>
            </p:cNvPr>
            <p:cNvSpPr txBox="1"/>
            <p:nvPr/>
          </p:nvSpPr>
          <p:spPr>
            <a:xfrm>
              <a:off x="4976226" y="5024778"/>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Big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Weak operational profitability</a:t>
              </a:r>
            </a:p>
          </p:txBody>
        </p:sp>
        <p:sp>
          <p:nvSpPr>
            <p:cNvPr id="1499" name="TextBox 1498">
              <a:extLst>
                <a:ext uri="{FF2B5EF4-FFF2-40B4-BE49-F238E27FC236}">
                  <a16:creationId xmlns:a16="http://schemas.microsoft.com/office/drawing/2014/main" id="{4F6809C8-B85C-60FB-A007-43BC9808A296}"/>
                </a:ext>
              </a:extLst>
            </p:cNvPr>
            <p:cNvSpPr txBox="1"/>
            <p:nvPr/>
          </p:nvSpPr>
          <p:spPr>
            <a:xfrm>
              <a:off x="4973821" y="5259734"/>
              <a:ext cx="1363838" cy="250710"/>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rPr>
                <a:t>Big stock / </a:t>
              </a:r>
              <a:br>
                <a:rPr kumimoji="0" lang="en-US" sz="700" b="0" i="0" u="none" strike="noStrike" kern="0" cap="none" spc="0" normalizeH="0" baseline="0" noProof="0">
                  <a:ln>
                    <a:noFill/>
                  </a:ln>
                  <a:solidFill>
                    <a:prstClr val="black"/>
                  </a:solidFill>
                  <a:effectLst/>
                  <a:uLnTx/>
                  <a:uFillTx/>
                </a:rPr>
              </a:br>
              <a:r>
                <a:rPr kumimoji="0" lang="en-US" sz="700" b="0" i="0" u="none" strike="noStrike" kern="0" cap="none" spc="0" normalizeH="0" baseline="0" noProof="0">
                  <a:ln>
                    <a:noFill/>
                  </a:ln>
                  <a:solidFill>
                    <a:prstClr val="black"/>
                  </a:solidFill>
                  <a:effectLst/>
                  <a:uLnTx/>
                  <a:uFillTx/>
                </a:rPr>
                <a:t>Neutral operational profitability</a:t>
              </a:r>
            </a:p>
          </p:txBody>
        </p:sp>
        <p:sp>
          <p:nvSpPr>
            <p:cNvPr id="1500" name="TextBox 1499">
              <a:extLst>
                <a:ext uri="{FF2B5EF4-FFF2-40B4-BE49-F238E27FC236}">
                  <a16:creationId xmlns:a16="http://schemas.microsoft.com/office/drawing/2014/main" id="{917E7A79-5F18-847F-C9EE-ACDEC856DD22}"/>
                </a:ext>
              </a:extLst>
            </p:cNvPr>
            <p:cNvSpPr txBox="1"/>
            <p:nvPr/>
          </p:nvSpPr>
          <p:spPr>
            <a:xfrm>
              <a:off x="4976315" y="5499982"/>
              <a:ext cx="1363838" cy="373071"/>
            </a:xfrm>
            <a:prstGeom prst="rect">
              <a:avLst/>
            </a:prstGeom>
            <a:noFill/>
          </p:spPr>
          <p:txBody>
            <a:bodyPr wrap="square" rtlCol="0">
              <a:spAutoFit/>
            </a:bodyPr>
            <a:lstStyle/>
            <a:p>
              <a:pPr marL="0" marR="0" lvl="0" indent="0" defTabSz="457200" eaLnBrk="1" fontAlgn="auto" latinLnBrk="0" hangingPunct="1">
                <a:lnSpc>
                  <a:spcPts val="600"/>
                </a:lnSpc>
                <a:spcBef>
                  <a:spcPts val="0"/>
                </a:spcBef>
                <a:spcAft>
                  <a:spcPts val="0"/>
                </a:spcAft>
                <a:buClrTx/>
                <a:buSzTx/>
                <a:buFontTx/>
                <a:buNone/>
                <a:tabLst/>
                <a:defRPr/>
              </a:pPr>
              <a:r>
                <a:rPr kumimoji="0" lang="en-US" sz="700" b="0" i="0" u="none" strike="noStrike" kern="0" cap="none" spc="0" normalizeH="0" baseline="0" noProof="0">
                  <a:ln>
                    <a:noFill/>
                  </a:ln>
                  <a:solidFill>
                    <a:schemeClr val="tx1">
                      <a:lumMod val="40000"/>
                      <a:lumOff val="60000"/>
                    </a:schemeClr>
                  </a:solidFill>
                  <a:effectLst/>
                  <a:uLnTx/>
                  <a:uFillTx/>
                </a:rPr>
                <a:t>Big stock / </a:t>
              </a:r>
              <a:br>
                <a:rPr kumimoji="0" lang="en-US" sz="700" b="0" i="0" u="none" strike="noStrike" kern="0" cap="none" spc="0" normalizeH="0" baseline="0" noProof="0">
                  <a:ln>
                    <a:noFill/>
                  </a:ln>
                  <a:solidFill>
                    <a:schemeClr val="tx1">
                      <a:lumMod val="40000"/>
                      <a:lumOff val="60000"/>
                    </a:schemeClr>
                  </a:solidFill>
                  <a:effectLst/>
                  <a:uLnTx/>
                  <a:uFillTx/>
                </a:rPr>
              </a:br>
              <a:r>
                <a:rPr kumimoji="0" lang="en-US" sz="700" b="0" i="0" u="none" strike="noStrike" kern="0" cap="none" spc="0" normalizeH="0" baseline="0" noProof="0">
                  <a:ln>
                    <a:noFill/>
                  </a:ln>
                  <a:solidFill>
                    <a:schemeClr val="tx1">
                      <a:lumMod val="40000"/>
                      <a:lumOff val="60000"/>
                    </a:schemeClr>
                  </a:solidFill>
                  <a:effectLst/>
                  <a:uLnTx/>
                  <a:uFillTx/>
                </a:rPr>
                <a:t>Robust operational profitability</a:t>
              </a:r>
            </a:p>
          </p:txBody>
        </p:sp>
        <p:cxnSp>
          <p:nvCxnSpPr>
            <p:cNvPr id="1597" name="Straight Connector 1596">
              <a:extLst>
                <a:ext uri="{FF2B5EF4-FFF2-40B4-BE49-F238E27FC236}">
                  <a16:creationId xmlns:a16="http://schemas.microsoft.com/office/drawing/2014/main" id="{6480873D-986E-2D40-607F-EE2861A3E669}"/>
                </a:ext>
              </a:extLst>
            </p:cNvPr>
            <p:cNvCxnSpPr>
              <a:cxnSpLocks/>
            </p:cNvCxnSpPr>
            <p:nvPr/>
          </p:nvCxnSpPr>
          <p:spPr>
            <a:xfrm flipH="1">
              <a:off x="2501616" y="3596175"/>
              <a:ext cx="219680" cy="0"/>
            </a:xfrm>
            <a:prstGeom prst="line">
              <a:avLst/>
            </a:prstGeom>
            <a:noFill/>
            <a:ln w="6350" cap="flat" cmpd="sng" algn="ctr">
              <a:solidFill>
                <a:sysClr val="windowText" lastClr="000000"/>
              </a:solidFill>
              <a:prstDash val="solid"/>
              <a:miter lim="800000"/>
            </a:ln>
            <a:effectLst/>
          </p:spPr>
        </p:cxnSp>
      </p:grpSp>
      <p:sp>
        <p:nvSpPr>
          <p:cNvPr id="1533" name="Right Brace 1532">
            <a:extLst>
              <a:ext uri="{FF2B5EF4-FFF2-40B4-BE49-F238E27FC236}">
                <a16:creationId xmlns:a16="http://schemas.microsoft.com/office/drawing/2014/main" id="{16BC69B9-DEFB-DFC4-E794-0CD58F07BA1B}"/>
              </a:ext>
            </a:extLst>
          </p:cNvPr>
          <p:cNvSpPr/>
          <p:nvPr/>
        </p:nvSpPr>
        <p:spPr>
          <a:xfrm>
            <a:off x="6863868" y="1346544"/>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4" name="Right Brace 1533">
            <a:extLst>
              <a:ext uri="{FF2B5EF4-FFF2-40B4-BE49-F238E27FC236}">
                <a16:creationId xmlns:a16="http://schemas.microsoft.com/office/drawing/2014/main" id="{12BA0604-0B89-B3CD-7870-FE6F97A4FE50}"/>
              </a:ext>
            </a:extLst>
          </p:cNvPr>
          <p:cNvSpPr/>
          <p:nvPr/>
        </p:nvSpPr>
        <p:spPr>
          <a:xfrm>
            <a:off x="6860128" y="1822812"/>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5" name="Right Brace 1534">
            <a:extLst>
              <a:ext uri="{FF2B5EF4-FFF2-40B4-BE49-F238E27FC236}">
                <a16:creationId xmlns:a16="http://schemas.microsoft.com/office/drawing/2014/main" id="{306A8E55-83F8-B692-9998-97C0ED6DA20F}"/>
              </a:ext>
            </a:extLst>
          </p:cNvPr>
          <p:cNvSpPr/>
          <p:nvPr/>
        </p:nvSpPr>
        <p:spPr>
          <a:xfrm>
            <a:off x="6860128" y="2314723"/>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7" name="Right Brace 1536">
            <a:extLst>
              <a:ext uri="{FF2B5EF4-FFF2-40B4-BE49-F238E27FC236}">
                <a16:creationId xmlns:a16="http://schemas.microsoft.com/office/drawing/2014/main" id="{EA3D9D16-CD27-5E96-4E27-A9CE60379A70}"/>
              </a:ext>
            </a:extLst>
          </p:cNvPr>
          <p:cNvSpPr/>
          <p:nvPr/>
        </p:nvSpPr>
        <p:spPr>
          <a:xfrm>
            <a:off x="6863868" y="4128743"/>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8" name="Right Brace 1537">
            <a:extLst>
              <a:ext uri="{FF2B5EF4-FFF2-40B4-BE49-F238E27FC236}">
                <a16:creationId xmlns:a16="http://schemas.microsoft.com/office/drawing/2014/main" id="{37654AD9-1CAC-B6C4-6AAB-8E6E99C41AF6}"/>
              </a:ext>
            </a:extLst>
          </p:cNvPr>
          <p:cNvSpPr/>
          <p:nvPr/>
        </p:nvSpPr>
        <p:spPr>
          <a:xfrm>
            <a:off x="6860128" y="4605011"/>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9" name="Right Brace 1538">
            <a:extLst>
              <a:ext uri="{FF2B5EF4-FFF2-40B4-BE49-F238E27FC236}">
                <a16:creationId xmlns:a16="http://schemas.microsoft.com/office/drawing/2014/main" id="{3B91FA5A-00F8-DC41-AEBC-760C8AD68F07}"/>
              </a:ext>
            </a:extLst>
          </p:cNvPr>
          <p:cNvSpPr/>
          <p:nvPr/>
        </p:nvSpPr>
        <p:spPr>
          <a:xfrm>
            <a:off x="6860128" y="5096922"/>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40" name="TextBox 1539">
                <a:extLst>
                  <a:ext uri="{FF2B5EF4-FFF2-40B4-BE49-F238E27FC236}">
                    <a16:creationId xmlns:a16="http://schemas.microsoft.com/office/drawing/2014/main" id="{D782F1A1-CF3A-B3A5-C9D3-29DB935EA811}"/>
                  </a:ext>
                </a:extLst>
              </p:cNvPr>
              <p:cNvSpPr txBox="1"/>
              <p:nvPr/>
            </p:nvSpPr>
            <p:spPr>
              <a:xfrm>
                <a:off x="8289780" y="3181179"/>
                <a:ext cx="433645" cy="200055"/>
              </a:xfrm>
              <a:prstGeom prst="rect">
                <a:avLst/>
              </a:prstGeom>
              <a:noFill/>
              <a:ln>
                <a:solidFill>
                  <a:schemeClr val="tx1"/>
                </a:solidFill>
              </a:ln>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𝑺𝑴</m:t>
                      </m:r>
                      <m:sSub>
                        <m:sSubPr>
                          <m:ctrlP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𝑩</m:t>
                          </m:r>
                        </m:e>
                        <m:sub>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𝒕</m:t>
                          </m:r>
                        </m:sub>
                      </m:sSub>
                    </m:oMath>
                  </m:oMathPara>
                </a14:m>
                <a:endParaRPr kumimoji="0" lang="en-US" sz="700" b="1" i="0" u="none" strike="noStrike" kern="0" cap="none" spc="0" normalizeH="0" baseline="0" noProof="0">
                  <a:ln>
                    <a:noFill/>
                  </a:ln>
                  <a:solidFill>
                    <a:prstClr val="black"/>
                  </a:solidFill>
                  <a:effectLst/>
                  <a:uLnTx/>
                  <a:uFillTx/>
                </a:endParaRPr>
              </a:p>
            </p:txBody>
          </p:sp>
        </mc:Choice>
        <mc:Fallback xmlns="">
          <p:sp>
            <p:nvSpPr>
              <p:cNvPr id="1540" name="TextBox 1539">
                <a:extLst>
                  <a:ext uri="{FF2B5EF4-FFF2-40B4-BE49-F238E27FC236}">
                    <a16:creationId xmlns:a16="http://schemas.microsoft.com/office/drawing/2014/main" id="{D782F1A1-CF3A-B3A5-C9D3-29DB935EA811}"/>
                  </a:ext>
                </a:extLst>
              </p:cNvPr>
              <p:cNvSpPr txBox="1">
                <a:spLocks noRot="1" noChangeAspect="1" noMove="1" noResize="1" noEditPoints="1" noAdjustHandles="1" noChangeArrowheads="1" noChangeShapeType="1" noTextEdit="1"/>
              </p:cNvSpPr>
              <p:nvPr/>
            </p:nvSpPr>
            <p:spPr>
              <a:xfrm>
                <a:off x="8289780" y="3181179"/>
                <a:ext cx="433645" cy="20005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1" name="TextBox 1540">
                <a:extLst>
                  <a:ext uri="{FF2B5EF4-FFF2-40B4-BE49-F238E27FC236}">
                    <a16:creationId xmlns:a16="http://schemas.microsoft.com/office/drawing/2014/main" id="{98115C79-6536-49C6-08EC-65D34D6D17E7}"/>
                  </a:ext>
                </a:extLst>
              </p:cNvPr>
              <p:cNvSpPr txBox="1"/>
              <p:nvPr/>
            </p:nvSpPr>
            <p:spPr>
              <a:xfrm>
                <a:off x="8305544" y="3444093"/>
                <a:ext cx="409086" cy="200055"/>
              </a:xfrm>
              <a:prstGeom prst="rect">
                <a:avLst/>
              </a:prstGeom>
              <a:noFill/>
              <a:ln>
                <a:solidFill>
                  <a:schemeClr val="tx1"/>
                </a:solidFill>
              </a:ln>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700" b="1" i="1" kern="0">
                          <a:latin typeface="Cambria Math" panose="02040503050406030204" pitchFamily="18" charset="0"/>
                        </a:rPr>
                        <m:t>𝑯𝑴𝑳</m:t>
                      </m:r>
                    </m:oMath>
                  </m:oMathPara>
                </a14:m>
                <a:endParaRPr lang="en-US" sz="700" b="1" i="1" kern="0">
                  <a:latin typeface="Cambria Math" panose="02040503050406030204" pitchFamily="18" charset="0"/>
                </a:endParaRPr>
              </a:p>
            </p:txBody>
          </p:sp>
        </mc:Choice>
        <mc:Fallback xmlns="">
          <p:sp>
            <p:nvSpPr>
              <p:cNvPr id="1541" name="TextBox 1540">
                <a:extLst>
                  <a:ext uri="{FF2B5EF4-FFF2-40B4-BE49-F238E27FC236}">
                    <a16:creationId xmlns:a16="http://schemas.microsoft.com/office/drawing/2014/main" id="{98115C79-6536-49C6-08EC-65D34D6D17E7}"/>
                  </a:ext>
                </a:extLst>
              </p:cNvPr>
              <p:cNvSpPr txBox="1">
                <a:spLocks noRot="1" noChangeAspect="1" noMove="1" noResize="1" noEditPoints="1" noAdjustHandles="1" noChangeArrowheads="1" noChangeShapeType="1" noTextEdit="1"/>
              </p:cNvSpPr>
              <p:nvPr/>
            </p:nvSpPr>
            <p:spPr>
              <a:xfrm>
                <a:off x="8305544" y="3444093"/>
                <a:ext cx="409086" cy="200055"/>
              </a:xfrm>
              <a:prstGeom prst="rect">
                <a:avLst/>
              </a:prstGeom>
              <a:blipFill>
                <a:blip r:embed="rId4"/>
                <a:stretch>
                  <a:fillRect/>
                </a:stretch>
              </a:blipFill>
              <a:ln>
                <a:solidFill>
                  <a:schemeClr val="tx1"/>
                </a:solidFill>
              </a:ln>
            </p:spPr>
            <p:txBody>
              <a:bodyPr/>
              <a:lstStyle/>
              <a:p>
                <a:r>
                  <a:rPr lang="en-US">
                    <a:noFill/>
                  </a:rPr>
                  <a:t> </a:t>
                </a:r>
              </a:p>
            </p:txBody>
          </p:sp>
        </mc:Fallback>
      </mc:AlternateContent>
      <p:cxnSp>
        <p:nvCxnSpPr>
          <p:cNvPr id="1546" name="Straight Connector 1545">
            <a:extLst>
              <a:ext uri="{FF2B5EF4-FFF2-40B4-BE49-F238E27FC236}">
                <a16:creationId xmlns:a16="http://schemas.microsoft.com/office/drawing/2014/main" id="{DC4A2C2E-8D99-5C65-039F-E946DA8DE525}"/>
              </a:ext>
            </a:extLst>
          </p:cNvPr>
          <p:cNvCxnSpPr>
            <a:cxnSpLocks/>
          </p:cNvCxnSpPr>
          <p:nvPr/>
        </p:nvCxnSpPr>
        <p:spPr>
          <a:xfrm flipV="1">
            <a:off x="6990178" y="1536925"/>
            <a:ext cx="1529479" cy="261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48" name="Straight Arrow Connector 1547">
            <a:extLst>
              <a:ext uri="{FF2B5EF4-FFF2-40B4-BE49-F238E27FC236}">
                <a16:creationId xmlns:a16="http://schemas.microsoft.com/office/drawing/2014/main" id="{8A5487E1-3574-C080-F6A0-8E230E4F8634}"/>
              </a:ext>
            </a:extLst>
          </p:cNvPr>
          <p:cNvCxnSpPr>
            <a:cxnSpLocks/>
          </p:cNvCxnSpPr>
          <p:nvPr/>
        </p:nvCxnSpPr>
        <p:spPr>
          <a:xfrm>
            <a:off x="7987073" y="2025762"/>
            <a:ext cx="0" cy="1103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2" name="Straight Connector 1551">
            <a:extLst>
              <a:ext uri="{FF2B5EF4-FFF2-40B4-BE49-F238E27FC236}">
                <a16:creationId xmlns:a16="http://schemas.microsoft.com/office/drawing/2014/main" id="{1BA2F8D3-BFA6-B749-FAAE-FBA1E61A0ADC}"/>
              </a:ext>
            </a:extLst>
          </p:cNvPr>
          <p:cNvCxnSpPr>
            <a:cxnSpLocks/>
          </p:cNvCxnSpPr>
          <p:nvPr/>
        </p:nvCxnSpPr>
        <p:spPr>
          <a:xfrm flipV="1">
            <a:off x="6980608" y="5285669"/>
            <a:ext cx="1529479" cy="261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53" name="Straight Arrow Connector 1552">
            <a:extLst>
              <a:ext uri="{FF2B5EF4-FFF2-40B4-BE49-F238E27FC236}">
                <a16:creationId xmlns:a16="http://schemas.microsoft.com/office/drawing/2014/main" id="{1E00302D-6079-5F97-AF8C-48DEB1C83188}"/>
              </a:ext>
            </a:extLst>
          </p:cNvPr>
          <p:cNvCxnSpPr>
            <a:cxnSpLocks/>
          </p:cNvCxnSpPr>
          <p:nvPr/>
        </p:nvCxnSpPr>
        <p:spPr>
          <a:xfrm flipV="1">
            <a:off x="8519657" y="3691093"/>
            <a:ext cx="0" cy="159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6" name="Straight Connector 1555">
            <a:extLst>
              <a:ext uri="{FF2B5EF4-FFF2-40B4-BE49-F238E27FC236}">
                <a16:creationId xmlns:a16="http://schemas.microsoft.com/office/drawing/2014/main" id="{505A35EF-FEE0-BA86-A40B-94603D98D66A}"/>
              </a:ext>
            </a:extLst>
          </p:cNvPr>
          <p:cNvCxnSpPr>
            <a:cxnSpLocks/>
          </p:cNvCxnSpPr>
          <p:nvPr/>
        </p:nvCxnSpPr>
        <p:spPr>
          <a:xfrm>
            <a:off x="6990178" y="2025762"/>
            <a:ext cx="99689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58" name="Straight Connector 1557">
            <a:extLst>
              <a:ext uri="{FF2B5EF4-FFF2-40B4-BE49-F238E27FC236}">
                <a16:creationId xmlns:a16="http://schemas.microsoft.com/office/drawing/2014/main" id="{64AF86AB-5125-EBF9-8E20-8F58B317920B}"/>
              </a:ext>
            </a:extLst>
          </p:cNvPr>
          <p:cNvCxnSpPr>
            <a:cxnSpLocks/>
          </p:cNvCxnSpPr>
          <p:nvPr/>
        </p:nvCxnSpPr>
        <p:spPr>
          <a:xfrm>
            <a:off x="6990178" y="4789048"/>
            <a:ext cx="100449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61" name="TextBox 1560">
                <a:extLst>
                  <a:ext uri="{FF2B5EF4-FFF2-40B4-BE49-F238E27FC236}">
                    <a16:creationId xmlns:a16="http://schemas.microsoft.com/office/drawing/2014/main" id="{2C49D45C-FEDC-6F18-4F55-53DE96D4B8B6}"/>
                  </a:ext>
                </a:extLst>
              </p:cNvPr>
              <p:cNvSpPr txBox="1"/>
              <p:nvPr/>
            </p:nvSpPr>
            <p:spPr>
              <a:xfrm>
                <a:off x="7820264" y="3449671"/>
                <a:ext cx="413896" cy="200055"/>
              </a:xfrm>
              <a:prstGeom prst="rect">
                <a:avLst/>
              </a:prstGeom>
              <a:noFill/>
              <a:ln>
                <a:solidFill>
                  <a:schemeClr val="tx1"/>
                </a:solidFill>
              </a:ln>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𝑹𝑴𝑩</m:t>
                      </m:r>
                    </m:oMath>
                  </m:oMathPara>
                </a14:m>
                <a:endParaRPr kumimoji="0" lang="en-US" sz="700" b="1" i="0" u="none" strike="noStrike" kern="0" cap="none" spc="0" normalizeH="0" baseline="0" noProof="0">
                  <a:ln>
                    <a:noFill/>
                  </a:ln>
                  <a:solidFill>
                    <a:schemeClr val="tx1"/>
                  </a:solidFill>
                  <a:effectLst/>
                  <a:uLnTx/>
                  <a:uFillTx/>
                </a:endParaRPr>
              </a:p>
            </p:txBody>
          </p:sp>
        </mc:Choice>
        <mc:Fallback xmlns="">
          <p:sp>
            <p:nvSpPr>
              <p:cNvPr id="1561" name="TextBox 1560">
                <a:extLst>
                  <a:ext uri="{FF2B5EF4-FFF2-40B4-BE49-F238E27FC236}">
                    <a16:creationId xmlns:a16="http://schemas.microsoft.com/office/drawing/2014/main" id="{2C49D45C-FEDC-6F18-4F55-53DE96D4B8B6}"/>
                  </a:ext>
                </a:extLst>
              </p:cNvPr>
              <p:cNvSpPr txBox="1">
                <a:spLocks noRot="1" noChangeAspect="1" noMove="1" noResize="1" noEditPoints="1" noAdjustHandles="1" noChangeArrowheads="1" noChangeShapeType="1" noTextEdit="1"/>
              </p:cNvSpPr>
              <p:nvPr/>
            </p:nvSpPr>
            <p:spPr>
              <a:xfrm>
                <a:off x="7820264" y="3449671"/>
                <a:ext cx="413896" cy="200055"/>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1562" name="Straight Arrow Connector 1561">
            <a:extLst>
              <a:ext uri="{FF2B5EF4-FFF2-40B4-BE49-F238E27FC236}">
                <a16:creationId xmlns:a16="http://schemas.microsoft.com/office/drawing/2014/main" id="{DC5B1978-BC41-6EE9-7FED-3B837E21DE76}"/>
              </a:ext>
            </a:extLst>
          </p:cNvPr>
          <p:cNvCxnSpPr>
            <a:cxnSpLocks/>
          </p:cNvCxnSpPr>
          <p:nvPr/>
        </p:nvCxnSpPr>
        <p:spPr>
          <a:xfrm>
            <a:off x="8519657" y="1543403"/>
            <a:ext cx="0" cy="1585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4" name="Straight Arrow Connector 1563">
            <a:extLst>
              <a:ext uri="{FF2B5EF4-FFF2-40B4-BE49-F238E27FC236}">
                <a16:creationId xmlns:a16="http://schemas.microsoft.com/office/drawing/2014/main" id="{F321DB61-E23F-58E5-010D-1624FFDF37AB}"/>
              </a:ext>
            </a:extLst>
          </p:cNvPr>
          <p:cNvCxnSpPr>
            <a:cxnSpLocks/>
          </p:cNvCxnSpPr>
          <p:nvPr/>
        </p:nvCxnSpPr>
        <p:spPr>
          <a:xfrm flipV="1">
            <a:off x="7994671" y="3721149"/>
            <a:ext cx="0" cy="1067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2" name="Right Brace 1571">
            <a:extLst>
              <a:ext uri="{FF2B5EF4-FFF2-40B4-BE49-F238E27FC236}">
                <a16:creationId xmlns:a16="http://schemas.microsoft.com/office/drawing/2014/main" id="{7B2C25AC-A914-CD61-0B42-F0B8C281BA30}"/>
              </a:ext>
            </a:extLst>
          </p:cNvPr>
          <p:cNvSpPr/>
          <p:nvPr/>
        </p:nvSpPr>
        <p:spPr>
          <a:xfrm>
            <a:off x="6869949" y="2851394"/>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3" name="Right Brace 1572">
            <a:extLst>
              <a:ext uri="{FF2B5EF4-FFF2-40B4-BE49-F238E27FC236}">
                <a16:creationId xmlns:a16="http://schemas.microsoft.com/office/drawing/2014/main" id="{618133CD-8B23-672A-5215-9992FEED5091}"/>
              </a:ext>
            </a:extLst>
          </p:cNvPr>
          <p:cNvSpPr/>
          <p:nvPr/>
        </p:nvSpPr>
        <p:spPr>
          <a:xfrm>
            <a:off x="6872094" y="3589523"/>
            <a:ext cx="66838" cy="38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74" name="TextBox 1573">
                <a:extLst>
                  <a:ext uri="{FF2B5EF4-FFF2-40B4-BE49-F238E27FC236}">
                    <a16:creationId xmlns:a16="http://schemas.microsoft.com/office/drawing/2014/main" id="{E577FB2F-4618-CC36-0B1E-3F490C0CA287}"/>
                  </a:ext>
                </a:extLst>
              </p:cNvPr>
              <p:cNvSpPr txBox="1"/>
              <p:nvPr/>
            </p:nvSpPr>
            <p:spPr>
              <a:xfrm>
                <a:off x="6870345" y="3324427"/>
                <a:ext cx="434734" cy="200055"/>
              </a:xfrm>
              <a:prstGeom prst="rect">
                <a:avLst/>
              </a:prstGeom>
              <a:noFill/>
              <a:ln>
                <a:solidFill>
                  <a:schemeClr val="tx1"/>
                </a:solidFill>
              </a:ln>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𝑴𝑶𝑴</m:t>
                      </m:r>
                    </m:oMath>
                  </m:oMathPara>
                </a14:m>
                <a:endParaRPr kumimoji="0" lang="en-US" sz="700" b="1" i="0" u="none" strike="noStrike" kern="0" cap="none" spc="0" normalizeH="0" baseline="0" noProof="0">
                  <a:ln>
                    <a:noFill/>
                  </a:ln>
                  <a:solidFill>
                    <a:schemeClr val="tx1"/>
                  </a:solidFill>
                  <a:effectLst/>
                  <a:uLnTx/>
                  <a:uFillTx/>
                </a:endParaRPr>
              </a:p>
            </p:txBody>
          </p:sp>
        </mc:Choice>
        <mc:Fallback xmlns="">
          <p:sp>
            <p:nvSpPr>
              <p:cNvPr id="1574" name="TextBox 1573">
                <a:extLst>
                  <a:ext uri="{FF2B5EF4-FFF2-40B4-BE49-F238E27FC236}">
                    <a16:creationId xmlns:a16="http://schemas.microsoft.com/office/drawing/2014/main" id="{E577FB2F-4618-CC36-0B1E-3F490C0CA287}"/>
                  </a:ext>
                </a:extLst>
              </p:cNvPr>
              <p:cNvSpPr txBox="1">
                <a:spLocks noRot="1" noChangeAspect="1" noMove="1" noResize="1" noEditPoints="1" noAdjustHandles="1" noChangeArrowheads="1" noChangeShapeType="1" noTextEdit="1"/>
              </p:cNvSpPr>
              <p:nvPr/>
            </p:nvSpPr>
            <p:spPr>
              <a:xfrm>
                <a:off x="6870345" y="3324427"/>
                <a:ext cx="434734" cy="200055"/>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575" name="Straight Connector 1574">
            <a:extLst>
              <a:ext uri="{FF2B5EF4-FFF2-40B4-BE49-F238E27FC236}">
                <a16:creationId xmlns:a16="http://schemas.microsoft.com/office/drawing/2014/main" id="{798A6BDF-9DD8-F5A7-8B53-3DAD049F627F}"/>
              </a:ext>
            </a:extLst>
          </p:cNvPr>
          <p:cNvCxnSpPr>
            <a:cxnSpLocks/>
          </p:cNvCxnSpPr>
          <p:nvPr/>
        </p:nvCxnSpPr>
        <p:spPr>
          <a:xfrm>
            <a:off x="6980608" y="3036287"/>
            <a:ext cx="1299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77" name="Straight Arrow Connector 1576">
            <a:extLst>
              <a:ext uri="{FF2B5EF4-FFF2-40B4-BE49-F238E27FC236}">
                <a16:creationId xmlns:a16="http://schemas.microsoft.com/office/drawing/2014/main" id="{BBB02298-0C0D-ACAD-D470-0C81FB18AC0F}"/>
              </a:ext>
            </a:extLst>
          </p:cNvPr>
          <p:cNvCxnSpPr>
            <a:cxnSpLocks/>
          </p:cNvCxnSpPr>
          <p:nvPr/>
        </p:nvCxnSpPr>
        <p:spPr>
          <a:xfrm>
            <a:off x="7110607" y="3036643"/>
            <a:ext cx="0" cy="216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9" name="Straight Connector 1578">
            <a:extLst>
              <a:ext uri="{FF2B5EF4-FFF2-40B4-BE49-F238E27FC236}">
                <a16:creationId xmlns:a16="http://schemas.microsoft.com/office/drawing/2014/main" id="{A73B12FC-97F9-8397-DD2D-8C3F83F0FD3F}"/>
              </a:ext>
            </a:extLst>
          </p:cNvPr>
          <p:cNvCxnSpPr>
            <a:cxnSpLocks/>
          </p:cNvCxnSpPr>
          <p:nvPr/>
        </p:nvCxnSpPr>
        <p:spPr>
          <a:xfrm>
            <a:off x="6980608" y="3785462"/>
            <a:ext cx="1299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81" name="Straight Arrow Connector 1580">
            <a:extLst>
              <a:ext uri="{FF2B5EF4-FFF2-40B4-BE49-F238E27FC236}">
                <a16:creationId xmlns:a16="http://schemas.microsoft.com/office/drawing/2014/main" id="{4CEF6F94-57EE-C453-8FAD-84371B0DE811}"/>
              </a:ext>
            </a:extLst>
          </p:cNvPr>
          <p:cNvCxnSpPr>
            <a:cxnSpLocks/>
          </p:cNvCxnSpPr>
          <p:nvPr/>
        </p:nvCxnSpPr>
        <p:spPr>
          <a:xfrm flipV="1">
            <a:off x="7110607" y="3589523"/>
            <a:ext cx="0" cy="195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6" name="Straight Connector 1585">
            <a:extLst>
              <a:ext uri="{FF2B5EF4-FFF2-40B4-BE49-F238E27FC236}">
                <a16:creationId xmlns:a16="http://schemas.microsoft.com/office/drawing/2014/main" id="{C88A8FCA-B59C-4505-3D85-5391A42EFE8F}"/>
              </a:ext>
            </a:extLst>
          </p:cNvPr>
          <p:cNvCxnSpPr>
            <a:cxnSpLocks/>
          </p:cNvCxnSpPr>
          <p:nvPr/>
        </p:nvCxnSpPr>
        <p:spPr>
          <a:xfrm>
            <a:off x="6979626" y="2503787"/>
            <a:ext cx="5836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88" name="Straight Connector 1587">
            <a:extLst>
              <a:ext uri="{FF2B5EF4-FFF2-40B4-BE49-F238E27FC236}">
                <a16:creationId xmlns:a16="http://schemas.microsoft.com/office/drawing/2014/main" id="{CB97F704-E6EE-AF09-CE22-B71E9930E8AD}"/>
              </a:ext>
            </a:extLst>
          </p:cNvPr>
          <p:cNvCxnSpPr>
            <a:cxnSpLocks/>
          </p:cNvCxnSpPr>
          <p:nvPr/>
        </p:nvCxnSpPr>
        <p:spPr>
          <a:xfrm>
            <a:off x="6979626" y="4318613"/>
            <a:ext cx="5836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90" name="Straight Arrow Connector 1589">
            <a:extLst>
              <a:ext uri="{FF2B5EF4-FFF2-40B4-BE49-F238E27FC236}">
                <a16:creationId xmlns:a16="http://schemas.microsoft.com/office/drawing/2014/main" id="{30EC902B-9415-6A22-AE63-FDCF1473E8C3}"/>
              </a:ext>
            </a:extLst>
          </p:cNvPr>
          <p:cNvCxnSpPr>
            <a:cxnSpLocks/>
          </p:cNvCxnSpPr>
          <p:nvPr/>
        </p:nvCxnSpPr>
        <p:spPr>
          <a:xfrm>
            <a:off x="7563308" y="2497463"/>
            <a:ext cx="0" cy="631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3" name="Straight Arrow Connector 1592">
            <a:extLst>
              <a:ext uri="{FF2B5EF4-FFF2-40B4-BE49-F238E27FC236}">
                <a16:creationId xmlns:a16="http://schemas.microsoft.com/office/drawing/2014/main" id="{7D0B0661-B38F-1281-8023-2524EC151A26}"/>
              </a:ext>
            </a:extLst>
          </p:cNvPr>
          <p:cNvCxnSpPr>
            <a:cxnSpLocks/>
          </p:cNvCxnSpPr>
          <p:nvPr/>
        </p:nvCxnSpPr>
        <p:spPr>
          <a:xfrm flipV="1">
            <a:off x="7563308" y="3721149"/>
            <a:ext cx="0" cy="597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6" name="TextBox 1595">
                <a:extLst>
                  <a:ext uri="{FF2B5EF4-FFF2-40B4-BE49-F238E27FC236}">
                    <a16:creationId xmlns:a16="http://schemas.microsoft.com/office/drawing/2014/main" id="{3A43ED6A-B74B-C44B-9C36-20A3E35357E9}"/>
                  </a:ext>
                </a:extLst>
              </p:cNvPr>
              <p:cNvSpPr txBox="1"/>
              <p:nvPr/>
            </p:nvSpPr>
            <p:spPr>
              <a:xfrm>
                <a:off x="7352243" y="3454751"/>
                <a:ext cx="402674" cy="200055"/>
              </a:xfrm>
              <a:prstGeom prst="rect">
                <a:avLst/>
              </a:prstGeom>
              <a:noFill/>
              <a:ln>
                <a:solidFill>
                  <a:schemeClr val="tx1"/>
                </a:solidFill>
              </a:ln>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𝑪𝑴𝑨</m:t>
                      </m:r>
                    </m:oMath>
                  </m:oMathPara>
                </a14:m>
                <a:endParaRPr kumimoji="0" lang="en-US" sz="700" b="1" i="0" u="none" strike="noStrike" kern="0" cap="none" spc="0" normalizeH="0" baseline="0" noProof="0">
                  <a:ln>
                    <a:noFill/>
                  </a:ln>
                  <a:solidFill>
                    <a:schemeClr val="tx1"/>
                  </a:solidFill>
                  <a:effectLst/>
                  <a:uLnTx/>
                  <a:uFillTx/>
                </a:endParaRPr>
              </a:p>
            </p:txBody>
          </p:sp>
        </mc:Choice>
        <mc:Fallback xmlns="">
          <p:sp>
            <p:nvSpPr>
              <p:cNvPr id="1596" name="TextBox 1595">
                <a:extLst>
                  <a:ext uri="{FF2B5EF4-FFF2-40B4-BE49-F238E27FC236}">
                    <a16:creationId xmlns:a16="http://schemas.microsoft.com/office/drawing/2014/main" id="{3A43ED6A-B74B-C44B-9C36-20A3E35357E9}"/>
                  </a:ext>
                </a:extLst>
              </p:cNvPr>
              <p:cNvSpPr txBox="1">
                <a:spLocks noRot="1" noChangeAspect="1" noMove="1" noResize="1" noEditPoints="1" noAdjustHandles="1" noChangeArrowheads="1" noChangeShapeType="1" noTextEdit="1"/>
              </p:cNvSpPr>
              <p:nvPr/>
            </p:nvSpPr>
            <p:spPr>
              <a:xfrm>
                <a:off x="7352243" y="3454751"/>
                <a:ext cx="402674" cy="20005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9" name="TextBox 1608">
                <a:extLst>
                  <a:ext uri="{FF2B5EF4-FFF2-40B4-BE49-F238E27FC236}">
                    <a16:creationId xmlns:a16="http://schemas.microsoft.com/office/drawing/2014/main" id="{06945801-ED44-5AF4-E56D-678617498E9F}"/>
                  </a:ext>
                </a:extLst>
              </p:cNvPr>
              <p:cNvSpPr txBox="1"/>
              <p:nvPr/>
            </p:nvSpPr>
            <p:spPr>
              <a:xfrm>
                <a:off x="7352242" y="3187550"/>
                <a:ext cx="881917" cy="210250"/>
              </a:xfrm>
              <a:prstGeom prst="rect">
                <a:avLst/>
              </a:prstGeom>
              <a:noFill/>
              <a:ln>
                <a:solidFill>
                  <a:schemeClr val="tx1"/>
                </a:solid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𝑺𝑴</m:t>
                      </m:r>
                      <m:sSub>
                        <m:sSubPr>
                          <m:ctrlP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𝑩</m:t>
                          </m:r>
                        </m:e>
                        <m:sub>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𝒇𝒇</m:t>
                          </m:r>
                          <m:r>
                            <a:rPr kumimoji="0" lang="en-US" sz="700" b="1" i="1" u="none" strike="noStrike" kern="0" cap="none" spc="0" normalizeH="0" baseline="0" noProof="0" smtClean="0">
                              <a:ln>
                                <a:noFill/>
                              </a:ln>
                              <a:solidFill>
                                <a:schemeClr val="tx1"/>
                              </a:solidFill>
                              <a:effectLst/>
                              <a:uLnTx/>
                              <a:uFillTx/>
                              <a:latin typeface="Cambria Math" panose="02040503050406030204" pitchFamily="18" charset="0"/>
                            </a:rPr>
                            <m:t>𝟓</m:t>
                          </m:r>
                        </m:sub>
                      </m:sSub>
                    </m:oMath>
                  </m:oMathPara>
                </a14:m>
                <a:endParaRPr kumimoji="0" lang="en-US" sz="700" b="1" i="0" u="none" strike="noStrike" kern="0" cap="none" spc="0" normalizeH="0" baseline="0" noProof="0">
                  <a:ln>
                    <a:noFill/>
                  </a:ln>
                  <a:solidFill>
                    <a:schemeClr val="tx1"/>
                  </a:solidFill>
                  <a:effectLst/>
                  <a:uLnTx/>
                  <a:uFillTx/>
                </a:endParaRPr>
              </a:p>
            </p:txBody>
          </p:sp>
        </mc:Choice>
        <mc:Fallback xmlns="">
          <p:sp>
            <p:nvSpPr>
              <p:cNvPr id="1609" name="TextBox 1608">
                <a:extLst>
                  <a:ext uri="{FF2B5EF4-FFF2-40B4-BE49-F238E27FC236}">
                    <a16:creationId xmlns:a16="http://schemas.microsoft.com/office/drawing/2014/main" id="{06945801-ED44-5AF4-E56D-678617498E9F}"/>
                  </a:ext>
                </a:extLst>
              </p:cNvPr>
              <p:cNvSpPr txBox="1">
                <a:spLocks noRot="1" noChangeAspect="1" noMove="1" noResize="1" noEditPoints="1" noAdjustHandles="1" noChangeArrowheads="1" noChangeShapeType="1" noTextEdit="1"/>
              </p:cNvSpPr>
              <p:nvPr/>
            </p:nvSpPr>
            <p:spPr>
              <a:xfrm>
                <a:off x="7352242" y="3187550"/>
                <a:ext cx="881917" cy="210250"/>
              </a:xfrm>
              <a:prstGeom prst="rect">
                <a:avLst/>
              </a:prstGeom>
              <a:blipFill>
                <a:blip r:embed="rId8"/>
                <a:stretch>
                  <a:fillRect/>
                </a:stretch>
              </a:blipFill>
              <a:ln>
                <a:solidFill>
                  <a:schemeClr val="tx1"/>
                </a:solidFill>
              </a:ln>
            </p:spPr>
            <p:txBody>
              <a:bodyPr/>
              <a:lstStyle/>
              <a:p>
                <a:r>
                  <a:rPr lang="en-US">
                    <a:noFill/>
                  </a:rPr>
                  <a:t> </a:t>
                </a:r>
              </a:p>
            </p:txBody>
          </p:sp>
        </mc:Fallback>
      </mc:AlternateContent>
      <p:sp>
        <p:nvSpPr>
          <p:cNvPr id="1613" name="Title 17">
            <a:extLst>
              <a:ext uri="{FF2B5EF4-FFF2-40B4-BE49-F238E27FC236}">
                <a16:creationId xmlns:a16="http://schemas.microsoft.com/office/drawing/2014/main" id="{1305B5E3-8A00-8AA9-C8F9-CB484E59BDC5}"/>
              </a:ext>
            </a:extLst>
          </p:cNvPr>
          <p:cNvSpPr txBox="1">
            <a:spLocks/>
          </p:cNvSpPr>
          <p:nvPr/>
        </p:nvSpPr>
        <p:spPr>
          <a:xfrm>
            <a:off x="586779" y="1446738"/>
            <a:ext cx="1292304" cy="1429002"/>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thaiDist"/>
            <a:r>
              <a:rPr lang="en-US" sz="1100" b="0" dirty="0">
                <a:solidFill>
                  <a:srgbClr val="000000"/>
                </a:solidFill>
                <a:latin typeface="+mj-lt"/>
                <a:cs typeface="Arial" panose="020B0604020202020204" pitchFamily="34" charset="0"/>
              </a:rPr>
              <a:t>The portfolios were reconstructed at the beginning of July of every year and   was used from July of year T to the end of June of year T+1.</a:t>
            </a:r>
          </a:p>
        </p:txBody>
      </p:sp>
      <p:sp>
        <p:nvSpPr>
          <p:cNvPr id="1614" name="Rectangle: Rounded Corners 1613">
            <a:extLst>
              <a:ext uri="{FF2B5EF4-FFF2-40B4-BE49-F238E27FC236}">
                <a16:creationId xmlns:a16="http://schemas.microsoft.com/office/drawing/2014/main" id="{E633EAE6-D11B-B6AB-06EA-26FD1D2A0986}"/>
              </a:ext>
            </a:extLst>
          </p:cNvPr>
          <p:cNvSpPr/>
          <p:nvPr/>
        </p:nvSpPr>
        <p:spPr>
          <a:xfrm>
            <a:off x="398087" y="1396127"/>
            <a:ext cx="1686915" cy="1309797"/>
          </a:xfrm>
          <a:prstGeom prst="roundRect">
            <a:avLst>
              <a:gd name="adj" fmla="val 9136"/>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D28895A-6FF3-A19F-A3F9-2538939DFDC4}"/>
              </a:ext>
            </a:extLst>
          </p:cNvPr>
          <p:cNvGrpSpPr/>
          <p:nvPr/>
        </p:nvGrpSpPr>
        <p:grpSpPr>
          <a:xfrm>
            <a:off x="4204654" y="579634"/>
            <a:ext cx="4803186" cy="698426"/>
            <a:chOff x="4204654" y="579634"/>
            <a:chExt cx="4803186" cy="698426"/>
          </a:xfrm>
        </p:grpSpPr>
        <p:sp>
          <p:nvSpPr>
            <p:cNvPr id="4" name="Rectangle: Rounded Corners 3">
              <a:extLst>
                <a:ext uri="{FF2B5EF4-FFF2-40B4-BE49-F238E27FC236}">
                  <a16:creationId xmlns:a16="http://schemas.microsoft.com/office/drawing/2014/main" id="{A1E9C53F-8A78-B828-A2E0-5ACBEAE2DA27}"/>
                </a:ext>
              </a:extLst>
            </p:cNvPr>
            <p:cNvSpPr/>
            <p:nvPr/>
          </p:nvSpPr>
          <p:spPr>
            <a:xfrm>
              <a:off x="4585621" y="579634"/>
              <a:ext cx="4312639"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7">
              <a:extLst>
                <a:ext uri="{FF2B5EF4-FFF2-40B4-BE49-F238E27FC236}">
                  <a16:creationId xmlns:a16="http://schemas.microsoft.com/office/drawing/2014/main" id="{1F8FBD88-0408-4C33-BD87-E630FA708E66}"/>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3.</a:t>
              </a:r>
            </a:p>
          </p:txBody>
        </p:sp>
        <p:sp>
          <p:nvSpPr>
            <p:cNvPr id="7" name="Title 17">
              <a:extLst>
                <a:ext uri="{FF2B5EF4-FFF2-40B4-BE49-F238E27FC236}">
                  <a16:creationId xmlns:a16="http://schemas.microsoft.com/office/drawing/2014/main" id="{35826752-7C4B-30AA-D8F1-8122CD8FE4B3}"/>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solidFill>
                    <a:srgbClr val="000000"/>
                  </a:solidFill>
                  <a:latin typeface="+mj-lt"/>
                  <a:cs typeface="Arial" panose="020B0604020202020204" pitchFamily="34" charset="0"/>
                </a:rPr>
                <a:t>Model Validation and Performance measure</a:t>
              </a:r>
            </a:p>
          </p:txBody>
        </p:sp>
      </p:grpSp>
      <p:sp>
        <p:nvSpPr>
          <p:cNvPr id="5" name="Title 17">
            <a:extLst>
              <a:ext uri="{FF2B5EF4-FFF2-40B4-BE49-F238E27FC236}">
                <a16:creationId xmlns:a16="http://schemas.microsoft.com/office/drawing/2014/main" id="{86889AA0-1DDC-389D-1C1F-749B17A42C5F}"/>
              </a:ext>
            </a:extLst>
          </p:cNvPr>
          <p:cNvSpPr txBox="1">
            <a:spLocks/>
          </p:cNvSpPr>
          <p:nvPr/>
        </p:nvSpPr>
        <p:spPr>
          <a:xfrm>
            <a:off x="583293" y="3988916"/>
            <a:ext cx="1401517" cy="1429002"/>
          </a:xfrm>
          <a:prstGeom prst="rect">
            <a:avLst/>
          </a:prstGeom>
          <a:ln>
            <a:noFill/>
          </a:ln>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100" b="0" dirty="0">
                <a:solidFill>
                  <a:srgbClr val="000000"/>
                </a:solidFill>
                <a:latin typeface="+mj-lt"/>
                <a:cs typeface="Arial" panose="020B0604020202020204" pitchFamily="34" charset="0"/>
              </a:rPr>
              <a:t>Out of 22 portfolios, we selected 18 portfolios that were constructed by fundamental criteria, and used them as a </a:t>
            </a:r>
            <a:r>
              <a:rPr lang="en-US" sz="1100" b="0" dirty="0" err="1">
                <a:solidFill>
                  <a:srgbClr val="000000"/>
                </a:solidFill>
                <a:latin typeface="+mj-lt"/>
                <a:cs typeface="Arial" panose="020B0604020202020204" pitchFamily="34" charset="0"/>
              </a:rPr>
              <a:t>dependend</a:t>
            </a:r>
            <a:r>
              <a:rPr lang="en-US" sz="1100" b="0" dirty="0">
                <a:solidFill>
                  <a:srgbClr val="000000"/>
                </a:solidFill>
                <a:latin typeface="+mj-lt"/>
                <a:cs typeface="Arial" panose="020B0604020202020204" pitchFamily="34" charset="0"/>
              </a:rPr>
              <a:t> variable in asset pricing models.</a:t>
            </a:r>
          </a:p>
        </p:txBody>
      </p:sp>
      <p:sp>
        <p:nvSpPr>
          <p:cNvPr id="8" name="Rectangle: Rounded Corners 7">
            <a:extLst>
              <a:ext uri="{FF2B5EF4-FFF2-40B4-BE49-F238E27FC236}">
                <a16:creationId xmlns:a16="http://schemas.microsoft.com/office/drawing/2014/main" id="{9268B885-7D0C-0348-1E0B-930A1D2DBFB6}"/>
              </a:ext>
            </a:extLst>
          </p:cNvPr>
          <p:cNvSpPr/>
          <p:nvPr/>
        </p:nvSpPr>
        <p:spPr>
          <a:xfrm>
            <a:off x="418504" y="3891777"/>
            <a:ext cx="1622273" cy="1584994"/>
          </a:xfrm>
          <a:prstGeom prst="roundRect">
            <a:avLst>
              <a:gd name="adj" fmla="val 9136"/>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55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67305" y="1351834"/>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solidFill>
                  <a:srgbClr val="000000"/>
                </a:solidFill>
                <a:latin typeface="+mj-lt"/>
                <a:cs typeface="Arial" panose="020B0604020202020204" pitchFamily="34" charset="0"/>
              </a:rPr>
              <a:t>3.1) Variance Inflation Factor (VIF)</a:t>
            </a:r>
          </a:p>
        </p:txBody>
      </p:sp>
      <mc:AlternateContent xmlns:mc="http://schemas.openxmlformats.org/markup-compatibility/2006" xmlns:a14="http://schemas.microsoft.com/office/drawing/2010/main">
        <mc:Choice Requires="a14">
          <p:sp>
            <p:nvSpPr>
              <p:cNvPr id="3" name="Title 17">
                <a:extLst>
                  <a:ext uri="{FF2B5EF4-FFF2-40B4-BE49-F238E27FC236}">
                    <a16:creationId xmlns:a16="http://schemas.microsoft.com/office/drawing/2014/main" id="{45F089DC-CC4C-845E-A725-3346F3D2C448}"/>
                  </a:ext>
                </a:extLst>
              </p:cNvPr>
              <p:cNvSpPr txBox="1">
                <a:spLocks/>
              </p:cNvSpPr>
              <p:nvPr/>
            </p:nvSpPr>
            <p:spPr>
              <a:xfrm>
                <a:off x="643493" y="1928239"/>
                <a:ext cx="2052771"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𝑽𝑰𝑭</m:t>
                      </m:r>
                      <m:r>
                        <a:rPr lang="en-US" sz="1400" b="1" i="1" smtClean="0">
                          <a:solidFill>
                            <a:srgbClr val="000000"/>
                          </a:solidFill>
                          <a:latin typeface="Cambria Math" panose="02040503050406030204" pitchFamily="18" charset="0"/>
                          <a:cs typeface="Arial" panose="020B0604020202020204" pitchFamily="34" charset="0"/>
                        </a:rPr>
                        <m:t>=</m:t>
                      </m:r>
                      <m:f>
                        <m:fPr>
                          <m:ctrlPr>
                            <a:rPr lang="en-US" sz="1400" b="1" i="1" smtClean="0">
                              <a:solidFill>
                                <a:srgbClr val="000000"/>
                              </a:solidFill>
                              <a:latin typeface="Cambria Math" panose="02040503050406030204" pitchFamily="18" charset="0"/>
                              <a:cs typeface="Arial" panose="020B0604020202020204" pitchFamily="34" charset="0"/>
                            </a:rPr>
                          </m:ctrlPr>
                        </m:fPr>
                        <m:num>
                          <m:r>
                            <a:rPr lang="en-US" sz="1400" b="1" i="1" smtClean="0">
                              <a:solidFill>
                                <a:srgbClr val="000000"/>
                              </a:solidFill>
                              <a:latin typeface="Cambria Math" panose="02040503050406030204" pitchFamily="18" charset="0"/>
                              <a:cs typeface="Arial" panose="020B0604020202020204" pitchFamily="34" charset="0"/>
                            </a:rPr>
                            <m:t>𝟏</m:t>
                          </m:r>
                        </m:num>
                        <m:den>
                          <m:r>
                            <a:rPr lang="en-US" sz="1400" b="1" i="1" smtClean="0">
                              <a:solidFill>
                                <a:srgbClr val="000000"/>
                              </a:solidFill>
                              <a:latin typeface="Cambria Math" panose="02040503050406030204" pitchFamily="18" charset="0"/>
                              <a:cs typeface="Arial" panose="020B0604020202020204" pitchFamily="34" charset="0"/>
                            </a:rPr>
                            <m:t>𝟏</m:t>
                          </m:r>
                          <m:r>
                            <a:rPr lang="en-US" sz="1400" b="1" i="1" smtClean="0">
                              <a:solidFill>
                                <a:srgbClr val="000000"/>
                              </a:solidFill>
                              <a:latin typeface="Cambria Math" panose="02040503050406030204" pitchFamily="18" charset="0"/>
                              <a:cs typeface="Arial" panose="020B0604020202020204" pitchFamily="34" charset="0"/>
                            </a:rPr>
                            <m:t> −</m:t>
                          </m:r>
                          <m:sSubSup>
                            <m:sSubSupPr>
                              <m:ctrlPr>
                                <a:rPr lang="en-US" sz="1400" b="1" i="1" smtClean="0">
                                  <a:solidFill>
                                    <a:srgbClr val="000000"/>
                                  </a:solidFill>
                                  <a:latin typeface="Cambria Math" panose="02040503050406030204" pitchFamily="18" charset="0"/>
                                  <a:cs typeface="Arial" panose="020B0604020202020204" pitchFamily="34" charset="0"/>
                                </a:rPr>
                              </m:ctrlPr>
                            </m:sSubSup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𝒊</m:t>
                              </m:r>
                            </m:sub>
                            <m:sup>
                              <m:r>
                                <a:rPr lang="en-US" sz="1400" b="1" i="1" smtClean="0">
                                  <a:solidFill>
                                    <a:srgbClr val="000000"/>
                                  </a:solidFill>
                                  <a:latin typeface="Cambria Math" panose="02040503050406030204" pitchFamily="18" charset="0"/>
                                  <a:cs typeface="Arial" panose="020B0604020202020204" pitchFamily="34" charset="0"/>
                                </a:rPr>
                                <m:t>𝟐</m:t>
                              </m:r>
                            </m:sup>
                          </m:sSubSup>
                        </m:den>
                      </m:f>
                    </m:oMath>
                  </m:oMathPara>
                </a14:m>
                <a:endParaRPr lang="en-US" sz="1400">
                  <a:solidFill>
                    <a:srgbClr val="000000"/>
                  </a:solidFill>
                  <a:latin typeface="+mj-lt"/>
                  <a:cs typeface="Arial" panose="020B0604020202020204" pitchFamily="34" charset="0"/>
                </a:endParaRPr>
              </a:p>
            </p:txBody>
          </p:sp>
        </mc:Choice>
        <mc:Fallback xmlns="">
          <p:sp>
            <p:nvSpPr>
              <p:cNvPr id="3" name="Title 17">
                <a:extLst>
                  <a:ext uri="{FF2B5EF4-FFF2-40B4-BE49-F238E27FC236}">
                    <a16:creationId xmlns:a16="http://schemas.microsoft.com/office/drawing/2014/main" id="{45F089DC-CC4C-845E-A725-3346F3D2C448}"/>
                  </a:ext>
                </a:extLst>
              </p:cNvPr>
              <p:cNvSpPr txBox="1">
                <a:spLocks noRot="1" noChangeAspect="1" noMove="1" noResize="1" noEditPoints="1" noAdjustHandles="1" noChangeArrowheads="1" noChangeShapeType="1" noTextEdit="1"/>
              </p:cNvSpPr>
              <p:nvPr/>
            </p:nvSpPr>
            <p:spPr>
              <a:xfrm>
                <a:off x="643493" y="1928239"/>
                <a:ext cx="2052771" cy="455347"/>
              </a:xfrm>
              <a:prstGeom prst="rect">
                <a:avLst/>
              </a:prstGeom>
              <a:blipFill>
                <a:blip r:embed="rId3"/>
                <a:stretch>
                  <a:fillRect b="-1200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CED2C181-8B1A-6373-A603-4967C1A1585B}"/>
              </a:ext>
            </a:extLst>
          </p:cNvPr>
          <p:cNvSpPr/>
          <p:nvPr/>
        </p:nvSpPr>
        <p:spPr>
          <a:xfrm>
            <a:off x="927416" y="1874558"/>
            <a:ext cx="1484923" cy="56270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868B5E8-BA0D-0037-B081-F70AFEC911F0}"/>
              </a:ext>
            </a:extLst>
          </p:cNvPr>
          <p:cNvCxnSpPr>
            <a:cxnSpLocks/>
          </p:cNvCxnSpPr>
          <p:nvPr/>
        </p:nvCxnSpPr>
        <p:spPr>
          <a:xfrm>
            <a:off x="3157850" y="1807181"/>
            <a:ext cx="0" cy="3726111"/>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19" name="Title 17">
            <a:extLst>
              <a:ext uri="{FF2B5EF4-FFF2-40B4-BE49-F238E27FC236}">
                <a16:creationId xmlns:a16="http://schemas.microsoft.com/office/drawing/2014/main" id="{3EBADECC-9045-762F-CF5D-8473C9D13869}"/>
              </a:ext>
            </a:extLst>
          </p:cNvPr>
          <p:cNvSpPr txBox="1">
            <a:spLocks/>
          </p:cNvSpPr>
          <p:nvPr/>
        </p:nvSpPr>
        <p:spPr>
          <a:xfrm>
            <a:off x="460449" y="2728859"/>
            <a:ext cx="257739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u="sng" dirty="0" err="1">
                <a:solidFill>
                  <a:srgbClr val="000000"/>
                </a:solidFill>
                <a:latin typeface="+mj-lt"/>
                <a:cs typeface="Arial" panose="020B0604020202020204" pitchFamily="34" charset="0"/>
              </a:rPr>
              <a:t>Fama</a:t>
            </a:r>
            <a:r>
              <a:rPr lang="en-US" sz="1400" b="0" u="sng" dirty="0">
                <a:solidFill>
                  <a:srgbClr val="000000"/>
                </a:solidFill>
                <a:latin typeface="+mj-lt"/>
                <a:cs typeface="Arial" panose="020B0604020202020204" pitchFamily="34" charset="0"/>
              </a:rPr>
              <a:t> French 3 Factor model </a:t>
            </a:r>
            <a:r>
              <a:rPr lang="en-US" sz="1400" b="0" dirty="0">
                <a:solidFill>
                  <a:srgbClr val="000000"/>
                </a:solidFill>
                <a:latin typeface="+mj-lt"/>
                <a:cs typeface="Arial" panose="020B0604020202020204" pitchFamily="34" charset="0"/>
              </a:rPr>
              <a:t>:</a:t>
            </a:r>
          </a:p>
        </p:txBody>
      </p:sp>
      <mc:AlternateContent xmlns:mc="http://schemas.openxmlformats.org/markup-compatibility/2006" xmlns:a14="http://schemas.microsoft.com/office/drawing/2010/main">
        <mc:Choice Requires="a14">
          <p:sp>
            <p:nvSpPr>
              <p:cNvPr id="20" name="Title 17">
                <a:extLst>
                  <a:ext uri="{FF2B5EF4-FFF2-40B4-BE49-F238E27FC236}">
                    <a16:creationId xmlns:a16="http://schemas.microsoft.com/office/drawing/2014/main" id="{57659D46-97A2-981F-3C1F-4A7B30C1667A}"/>
                  </a:ext>
                </a:extLst>
              </p:cNvPr>
              <p:cNvSpPr txBox="1">
                <a:spLocks/>
              </p:cNvSpPr>
              <p:nvPr/>
            </p:nvSpPr>
            <p:spPr>
              <a:xfrm>
                <a:off x="477958" y="3054749"/>
                <a:ext cx="257739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14:m>
                  <m:oMath xmlns:m="http://schemas.openxmlformats.org/officeDocument/2006/math">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𝒎</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𝒇</m:t>
                        </m:r>
                      </m:sub>
                    </m:sSub>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𝑺𝑴𝑩</m:t>
                    </m:r>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𝑯𝑴𝑳</m:t>
                    </m:r>
                  </m:oMath>
                </a14:m>
                <a:r>
                  <a:rPr lang="en-US" sz="1400">
                    <a:solidFill>
                      <a:srgbClr val="000000"/>
                    </a:solidFill>
                    <a:latin typeface="+mj-lt"/>
                    <a:cs typeface="Arial" panose="020B0604020202020204" pitchFamily="34" charset="0"/>
                  </a:rPr>
                  <a:t> </a:t>
                </a:r>
              </a:p>
            </p:txBody>
          </p:sp>
        </mc:Choice>
        <mc:Fallback xmlns="">
          <p:sp>
            <p:nvSpPr>
              <p:cNvPr id="20" name="Title 17">
                <a:extLst>
                  <a:ext uri="{FF2B5EF4-FFF2-40B4-BE49-F238E27FC236}">
                    <a16:creationId xmlns:a16="http://schemas.microsoft.com/office/drawing/2014/main" id="{57659D46-97A2-981F-3C1F-4A7B30C1667A}"/>
                  </a:ext>
                </a:extLst>
              </p:cNvPr>
              <p:cNvSpPr txBox="1">
                <a:spLocks noRot="1" noChangeAspect="1" noMove="1" noResize="1" noEditPoints="1" noAdjustHandles="1" noChangeArrowheads="1" noChangeShapeType="1" noTextEdit="1"/>
              </p:cNvSpPr>
              <p:nvPr/>
            </p:nvSpPr>
            <p:spPr>
              <a:xfrm>
                <a:off x="477958" y="3054749"/>
                <a:ext cx="2577392" cy="455347"/>
              </a:xfrm>
              <a:prstGeom prst="rect">
                <a:avLst/>
              </a:prstGeom>
              <a:blipFill>
                <a:blip r:embed="rId4"/>
                <a:stretch>
                  <a:fillRect t="-10667"/>
                </a:stretch>
              </a:blipFill>
            </p:spPr>
            <p:txBody>
              <a:bodyPr/>
              <a:lstStyle/>
              <a:p>
                <a:r>
                  <a:rPr lang="en-US">
                    <a:noFill/>
                  </a:rPr>
                  <a:t> </a:t>
                </a:r>
              </a:p>
            </p:txBody>
          </p:sp>
        </mc:Fallback>
      </mc:AlternateContent>
      <p:sp>
        <p:nvSpPr>
          <p:cNvPr id="21" name="Title 17">
            <a:extLst>
              <a:ext uri="{FF2B5EF4-FFF2-40B4-BE49-F238E27FC236}">
                <a16:creationId xmlns:a16="http://schemas.microsoft.com/office/drawing/2014/main" id="{4FEA3423-89F8-F579-6114-3D9FCB5BC78E}"/>
              </a:ext>
            </a:extLst>
          </p:cNvPr>
          <p:cNvSpPr txBox="1">
            <a:spLocks/>
          </p:cNvSpPr>
          <p:nvPr/>
        </p:nvSpPr>
        <p:spPr>
          <a:xfrm>
            <a:off x="460449" y="3401726"/>
            <a:ext cx="257739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u="sng">
                <a:solidFill>
                  <a:srgbClr val="000000"/>
                </a:solidFill>
                <a:latin typeface="+mj-lt"/>
                <a:cs typeface="Arial" panose="020B0604020202020204" pitchFamily="34" charset="0"/>
              </a:rPr>
              <a:t>Carhart 4 Factor model </a:t>
            </a:r>
            <a:r>
              <a:rPr lang="en-US" sz="1400" b="0">
                <a:solidFill>
                  <a:srgbClr val="000000"/>
                </a:solidFill>
                <a:latin typeface="+mj-lt"/>
                <a:cs typeface="Arial" panose="020B0604020202020204" pitchFamily="34" charset="0"/>
              </a:rPr>
              <a:t>:</a:t>
            </a:r>
          </a:p>
        </p:txBody>
      </p:sp>
      <mc:AlternateContent xmlns:mc="http://schemas.openxmlformats.org/markup-compatibility/2006" xmlns:a14="http://schemas.microsoft.com/office/drawing/2010/main">
        <mc:Choice Requires="a14">
          <p:sp>
            <p:nvSpPr>
              <p:cNvPr id="22" name="Title 17">
                <a:extLst>
                  <a:ext uri="{FF2B5EF4-FFF2-40B4-BE49-F238E27FC236}">
                    <a16:creationId xmlns:a16="http://schemas.microsoft.com/office/drawing/2014/main" id="{C8DF0A08-DC00-BF52-6AB9-B361AD0F6A3C}"/>
                  </a:ext>
                </a:extLst>
              </p:cNvPr>
              <p:cNvSpPr txBox="1">
                <a:spLocks/>
              </p:cNvSpPr>
              <p:nvPr/>
            </p:nvSpPr>
            <p:spPr>
              <a:xfrm>
                <a:off x="321586" y="3780359"/>
                <a:ext cx="274354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14:m>
                  <m:oMath xmlns:m="http://schemas.openxmlformats.org/officeDocument/2006/math">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𝒎</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𝒇</m:t>
                        </m:r>
                      </m:sub>
                    </m:sSub>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𝑺𝑴𝑩</m:t>
                    </m:r>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𝑯𝑴𝑳</m:t>
                    </m:r>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𝑴𝑶𝑴</m:t>
                    </m:r>
                  </m:oMath>
                </a14:m>
                <a:r>
                  <a:rPr lang="en-US" sz="1400">
                    <a:solidFill>
                      <a:srgbClr val="000000"/>
                    </a:solidFill>
                    <a:latin typeface="+mj-lt"/>
                    <a:cs typeface="Arial" panose="020B0604020202020204" pitchFamily="34" charset="0"/>
                  </a:rPr>
                  <a:t> </a:t>
                </a:r>
              </a:p>
            </p:txBody>
          </p:sp>
        </mc:Choice>
        <mc:Fallback xmlns="">
          <p:sp>
            <p:nvSpPr>
              <p:cNvPr id="22" name="Title 17">
                <a:extLst>
                  <a:ext uri="{FF2B5EF4-FFF2-40B4-BE49-F238E27FC236}">
                    <a16:creationId xmlns:a16="http://schemas.microsoft.com/office/drawing/2014/main" id="{C8DF0A08-DC00-BF52-6AB9-B361AD0F6A3C}"/>
                  </a:ext>
                </a:extLst>
              </p:cNvPr>
              <p:cNvSpPr txBox="1">
                <a:spLocks noRot="1" noChangeAspect="1" noMove="1" noResize="1" noEditPoints="1" noAdjustHandles="1" noChangeArrowheads="1" noChangeShapeType="1" noTextEdit="1"/>
              </p:cNvSpPr>
              <p:nvPr/>
            </p:nvSpPr>
            <p:spPr>
              <a:xfrm>
                <a:off x="321586" y="3780359"/>
                <a:ext cx="2743542" cy="455347"/>
              </a:xfrm>
              <a:prstGeom prst="rect">
                <a:avLst/>
              </a:prstGeom>
              <a:blipFill>
                <a:blip r:embed="rId5"/>
                <a:stretch>
                  <a:fillRect t="-10667"/>
                </a:stretch>
              </a:blipFill>
            </p:spPr>
            <p:txBody>
              <a:bodyPr/>
              <a:lstStyle/>
              <a:p>
                <a:r>
                  <a:rPr lang="en-US">
                    <a:noFill/>
                  </a:rPr>
                  <a:t> </a:t>
                </a:r>
              </a:p>
            </p:txBody>
          </p:sp>
        </mc:Fallback>
      </mc:AlternateContent>
      <p:sp>
        <p:nvSpPr>
          <p:cNvPr id="25" name="Title 17">
            <a:extLst>
              <a:ext uri="{FF2B5EF4-FFF2-40B4-BE49-F238E27FC236}">
                <a16:creationId xmlns:a16="http://schemas.microsoft.com/office/drawing/2014/main" id="{13726477-4299-AEA1-14D9-187998CD4052}"/>
              </a:ext>
            </a:extLst>
          </p:cNvPr>
          <p:cNvSpPr txBox="1">
            <a:spLocks/>
          </p:cNvSpPr>
          <p:nvPr/>
        </p:nvSpPr>
        <p:spPr>
          <a:xfrm>
            <a:off x="460449" y="4119228"/>
            <a:ext cx="257739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u="sng" err="1">
                <a:solidFill>
                  <a:srgbClr val="000000"/>
                </a:solidFill>
                <a:latin typeface="+mj-lt"/>
                <a:cs typeface="Arial" panose="020B0604020202020204" pitchFamily="34" charset="0"/>
              </a:rPr>
              <a:t>Fama</a:t>
            </a:r>
            <a:r>
              <a:rPr lang="en-US" sz="1400" b="0" u="sng">
                <a:solidFill>
                  <a:srgbClr val="000000"/>
                </a:solidFill>
                <a:latin typeface="+mj-lt"/>
                <a:cs typeface="Arial" panose="020B0604020202020204" pitchFamily="34" charset="0"/>
              </a:rPr>
              <a:t> French 5 Factor model </a:t>
            </a:r>
            <a:r>
              <a:rPr lang="en-US" sz="1400" b="0">
                <a:solidFill>
                  <a:srgbClr val="000000"/>
                </a:solidFill>
                <a:latin typeface="+mj-lt"/>
                <a:cs typeface="Arial" panose="020B0604020202020204" pitchFamily="34" charset="0"/>
              </a:rPr>
              <a:t>:</a:t>
            </a:r>
          </a:p>
        </p:txBody>
      </p:sp>
      <mc:AlternateContent xmlns:mc="http://schemas.openxmlformats.org/markup-compatibility/2006" xmlns:a14="http://schemas.microsoft.com/office/drawing/2010/main">
        <mc:Choice Requires="a14">
          <p:sp>
            <p:nvSpPr>
              <p:cNvPr id="26" name="Title 17">
                <a:extLst>
                  <a:ext uri="{FF2B5EF4-FFF2-40B4-BE49-F238E27FC236}">
                    <a16:creationId xmlns:a16="http://schemas.microsoft.com/office/drawing/2014/main" id="{C56F6DCA-C065-93C3-E8C5-73D9D355B768}"/>
                  </a:ext>
                </a:extLst>
              </p:cNvPr>
              <p:cNvSpPr txBox="1">
                <a:spLocks/>
              </p:cNvSpPr>
              <p:nvPr/>
            </p:nvSpPr>
            <p:spPr>
              <a:xfrm>
                <a:off x="367305" y="4476699"/>
                <a:ext cx="257739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14:m>
                  <m:oMath xmlns:m="http://schemas.openxmlformats.org/officeDocument/2006/math">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𝒎</m:t>
                        </m:r>
                      </m:sub>
                    </m:sSub>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𝑹</m:t>
                        </m:r>
                      </m:e>
                      <m:sub>
                        <m:r>
                          <a:rPr lang="en-US" sz="1400" b="1" i="1" smtClean="0">
                            <a:solidFill>
                              <a:srgbClr val="000000"/>
                            </a:solidFill>
                            <a:latin typeface="Cambria Math" panose="02040503050406030204" pitchFamily="18" charset="0"/>
                            <a:cs typeface="Arial" panose="020B0604020202020204" pitchFamily="34" charset="0"/>
                          </a:rPr>
                          <m:t>𝒇</m:t>
                        </m:r>
                      </m:sub>
                    </m:sSub>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𝑺𝑴</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𝑩</m:t>
                        </m:r>
                      </m:e>
                      <m:sub>
                        <m:r>
                          <a:rPr lang="en-US" sz="1400" b="1" i="1" smtClean="0">
                            <a:solidFill>
                              <a:srgbClr val="000000"/>
                            </a:solidFill>
                            <a:latin typeface="Cambria Math" panose="02040503050406030204" pitchFamily="18" charset="0"/>
                            <a:cs typeface="Arial" panose="020B0604020202020204" pitchFamily="34" charset="0"/>
                          </a:rPr>
                          <m:t>𝒇𝒇</m:t>
                        </m:r>
                        <m:r>
                          <a:rPr lang="en-US" sz="1400" b="1" i="1" smtClean="0">
                            <a:solidFill>
                              <a:srgbClr val="000000"/>
                            </a:solidFill>
                            <a:latin typeface="Cambria Math" panose="02040503050406030204" pitchFamily="18" charset="0"/>
                            <a:cs typeface="Arial" panose="020B0604020202020204" pitchFamily="34" charset="0"/>
                          </a:rPr>
                          <m:t>𝟓</m:t>
                        </m:r>
                      </m:sub>
                    </m:sSub>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𝑯𝑴𝑳</m:t>
                    </m:r>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𝑪𝑴𝑨</m:t>
                    </m:r>
                  </m:oMath>
                </a14:m>
                <a:r>
                  <a:rPr lang="en-US" sz="1400">
                    <a:solidFill>
                      <a:srgbClr val="000000"/>
                    </a:solidFill>
                    <a:latin typeface="+mj-lt"/>
                    <a:cs typeface="Arial" panose="020B0604020202020204" pitchFamily="34" charset="0"/>
                  </a:rPr>
                  <a:t> / </a:t>
                </a:r>
                <a14:m>
                  <m:oMath xmlns:m="http://schemas.openxmlformats.org/officeDocument/2006/math">
                    <m:r>
                      <a:rPr lang="en-US" sz="1400" b="1" i="1" smtClean="0">
                        <a:solidFill>
                          <a:srgbClr val="000000"/>
                        </a:solidFill>
                        <a:latin typeface="Cambria Math" panose="02040503050406030204" pitchFamily="18" charset="0"/>
                        <a:cs typeface="Arial" panose="020B0604020202020204" pitchFamily="34" charset="0"/>
                      </a:rPr>
                      <m:t>𝑹𝑴𝑾</m:t>
                    </m:r>
                  </m:oMath>
                </a14:m>
                <a:r>
                  <a:rPr lang="en-US" sz="1400">
                    <a:solidFill>
                      <a:srgbClr val="000000"/>
                    </a:solidFill>
                    <a:latin typeface="+mj-lt"/>
                    <a:cs typeface="Arial" panose="020B0604020202020204" pitchFamily="34" charset="0"/>
                  </a:rPr>
                  <a:t> </a:t>
                </a:r>
              </a:p>
            </p:txBody>
          </p:sp>
        </mc:Choice>
        <mc:Fallback xmlns="">
          <p:sp>
            <p:nvSpPr>
              <p:cNvPr id="26" name="Title 17">
                <a:extLst>
                  <a:ext uri="{FF2B5EF4-FFF2-40B4-BE49-F238E27FC236}">
                    <a16:creationId xmlns:a16="http://schemas.microsoft.com/office/drawing/2014/main" id="{C56F6DCA-C065-93C3-E8C5-73D9D355B768}"/>
                  </a:ext>
                </a:extLst>
              </p:cNvPr>
              <p:cNvSpPr txBox="1">
                <a:spLocks noRot="1" noChangeAspect="1" noMove="1" noResize="1" noEditPoints="1" noAdjustHandles="1" noChangeArrowheads="1" noChangeShapeType="1" noTextEdit="1"/>
              </p:cNvSpPr>
              <p:nvPr/>
            </p:nvSpPr>
            <p:spPr>
              <a:xfrm>
                <a:off x="367305" y="4476699"/>
                <a:ext cx="2577392" cy="455347"/>
              </a:xfrm>
              <a:prstGeom prst="rect">
                <a:avLst/>
              </a:prstGeom>
              <a:blipFill>
                <a:blip r:embed="rId6"/>
                <a:stretch>
                  <a:fillRect t="-10667" b="-22667"/>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6B3671E-196C-57B3-03CA-48FEE517DF8F}"/>
              </a:ext>
            </a:extLst>
          </p:cNvPr>
          <p:cNvSpPr/>
          <p:nvPr/>
        </p:nvSpPr>
        <p:spPr>
          <a:xfrm>
            <a:off x="321586" y="2828786"/>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562C291-524D-55A5-A3C6-56162A3E3FAF}"/>
              </a:ext>
            </a:extLst>
          </p:cNvPr>
          <p:cNvSpPr/>
          <p:nvPr/>
        </p:nvSpPr>
        <p:spPr>
          <a:xfrm>
            <a:off x="321586" y="3487236"/>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30944C-1E97-4B20-E80E-D8A17A0767C4}"/>
              </a:ext>
            </a:extLst>
          </p:cNvPr>
          <p:cNvSpPr/>
          <p:nvPr/>
        </p:nvSpPr>
        <p:spPr>
          <a:xfrm>
            <a:off x="321586" y="4196517"/>
            <a:ext cx="45719" cy="45719"/>
          </a:xfrm>
          <a:prstGeom prst="ellipse">
            <a:avLst/>
          </a:prstGeom>
          <a:solidFill>
            <a:srgbClr val="00000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7">
            <a:extLst>
              <a:ext uri="{FF2B5EF4-FFF2-40B4-BE49-F238E27FC236}">
                <a16:creationId xmlns:a16="http://schemas.microsoft.com/office/drawing/2014/main" id="{4A74E94D-3E9F-570E-8AD9-CEADA9F33661}"/>
              </a:ext>
            </a:extLst>
          </p:cNvPr>
          <p:cNvSpPr txBox="1">
            <a:spLocks/>
          </p:cNvSpPr>
          <p:nvPr/>
        </p:nvSpPr>
        <p:spPr>
          <a:xfrm>
            <a:off x="3460807" y="1489391"/>
            <a:ext cx="257739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dirty="0">
                <a:solidFill>
                  <a:srgbClr val="000000"/>
                </a:solidFill>
                <a:latin typeface="+mj-lt"/>
                <a:cs typeface="Arial" panose="020B0604020202020204" pitchFamily="34" charset="0"/>
              </a:rPr>
              <a:t>Result of VIF:</a:t>
            </a:r>
          </a:p>
        </p:txBody>
      </p:sp>
      <p:graphicFrame>
        <p:nvGraphicFramePr>
          <p:cNvPr id="36" name="Chart 35">
            <a:extLst>
              <a:ext uri="{FF2B5EF4-FFF2-40B4-BE49-F238E27FC236}">
                <a16:creationId xmlns:a16="http://schemas.microsoft.com/office/drawing/2014/main" id="{FEC9DD2F-AF15-C5F4-9DA1-D26945C8283B}"/>
              </a:ext>
            </a:extLst>
          </p:cNvPr>
          <p:cNvGraphicFramePr>
            <a:graphicFrameLocks/>
          </p:cNvGraphicFramePr>
          <p:nvPr>
            <p:extLst>
              <p:ext uri="{D42A27DB-BD31-4B8C-83A1-F6EECF244321}">
                <p14:modId xmlns:p14="http://schemas.microsoft.com/office/powerpoint/2010/main" val="1356521341"/>
              </p:ext>
            </p:extLst>
          </p:nvPr>
        </p:nvGraphicFramePr>
        <p:xfrm>
          <a:off x="3425583" y="1760083"/>
          <a:ext cx="5447056" cy="1885693"/>
        </p:xfrm>
        <a:graphic>
          <a:graphicData uri="http://schemas.openxmlformats.org/drawingml/2006/chart">
            <c:chart xmlns:c="http://schemas.openxmlformats.org/drawingml/2006/chart" xmlns:r="http://schemas.openxmlformats.org/officeDocument/2006/relationships" r:id="rId7"/>
          </a:graphicData>
        </a:graphic>
      </p:graphicFrame>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p:sp>
        <p:nvSpPr>
          <p:cNvPr id="5" name="Rectangle: Rounded Corners 4">
            <a:extLst>
              <a:ext uri="{FF2B5EF4-FFF2-40B4-BE49-F238E27FC236}">
                <a16:creationId xmlns:a16="http://schemas.microsoft.com/office/drawing/2014/main" id="{33B50462-AFD2-2EF9-C994-CBE4240C4841}"/>
              </a:ext>
            </a:extLst>
          </p:cNvPr>
          <p:cNvSpPr/>
          <p:nvPr/>
        </p:nvSpPr>
        <p:spPr>
          <a:xfrm>
            <a:off x="3425582" y="3738380"/>
            <a:ext cx="5454257" cy="1794912"/>
          </a:xfrm>
          <a:prstGeom prst="roundRect">
            <a:avLst>
              <a:gd name="adj" fmla="val 9136"/>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7">
            <a:extLst>
              <a:ext uri="{FF2B5EF4-FFF2-40B4-BE49-F238E27FC236}">
                <a16:creationId xmlns:a16="http://schemas.microsoft.com/office/drawing/2014/main" id="{65E7EA37-A33F-1E60-BAAD-7FD1522EF62A}"/>
              </a:ext>
            </a:extLst>
          </p:cNvPr>
          <p:cNvSpPr txBox="1">
            <a:spLocks/>
          </p:cNvSpPr>
          <p:nvPr/>
        </p:nvSpPr>
        <p:spPr>
          <a:xfrm>
            <a:off x="3594264" y="3805129"/>
            <a:ext cx="5182431" cy="1538892"/>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marL="171450" indent="-171450" algn="thaiDist">
              <a:buFont typeface="Arial"/>
              <a:buChar char="•"/>
            </a:pPr>
            <a:r>
              <a:rPr lang="en-SG" sz="1200" b="0" dirty="0">
                <a:solidFill>
                  <a:srgbClr val="000000"/>
                </a:solidFill>
                <a:ea typeface="Calibri"/>
                <a:cs typeface="Calibri"/>
              </a:rPr>
              <a:t>One of the methods we used to validate the model is the VIF.</a:t>
            </a:r>
            <a:endParaRPr lang="en-US" sz="1200" b="0" dirty="0">
              <a:solidFill>
                <a:srgbClr val="000000"/>
              </a:solidFill>
            </a:endParaRPr>
          </a:p>
          <a:p>
            <a:pPr marL="171450" indent="-171450" algn="thaiDist">
              <a:buFont typeface="Arial"/>
              <a:buChar char="•"/>
            </a:pPr>
            <a:r>
              <a:rPr lang="en-SG" sz="1200" b="0" dirty="0">
                <a:solidFill>
                  <a:srgbClr val="000000"/>
                </a:solidFill>
                <a:ea typeface="Calibri"/>
                <a:cs typeface="Calibri"/>
              </a:rPr>
              <a:t>The VIF measures the severity of multicollinearity in the ordinary least square regression analysis.</a:t>
            </a:r>
          </a:p>
          <a:p>
            <a:pPr marL="171450" indent="-171450" algn="thaiDist">
              <a:buFont typeface="Arial"/>
              <a:buChar char="•"/>
            </a:pPr>
            <a:r>
              <a:rPr lang="en-SG" sz="1200" b="0" dirty="0">
                <a:solidFill>
                  <a:srgbClr val="000000"/>
                </a:solidFill>
                <a:ea typeface="Calibri"/>
                <a:cs typeface="Calibri"/>
              </a:rPr>
              <a:t>Generally, a VIF above 4 indicates that multicollinearity might exist and further investigation is required.</a:t>
            </a:r>
          </a:p>
          <a:p>
            <a:pPr marL="171450" indent="-171450" algn="thaiDist">
              <a:buFont typeface="Arial"/>
              <a:buChar char="•"/>
            </a:pPr>
            <a:r>
              <a:rPr lang="en-SG" sz="1200" b="0" dirty="0">
                <a:solidFill>
                  <a:srgbClr val="000000"/>
                </a:solidFill>
                <a:ea typeface="Calibri"/>
                <a:cs typeface="Calibri"/>
              </a:rPr>
              <a:t>Based on the results we have achieved, the VIF is generally less than 2.5, which indicates moderate multicollinearity.</a:t>
            </a:r>
          </a:p>
          <a:p>
            <a:pPr marL="171450" indent="-171450" algn="thaiDist">
              <a:buFont typeface="Arial"/>
              <a:buChar char="•"/>
            </a:pPr>
            <a:r>
              <a:rPr lang="en-SG" sz="1200" b="0" dirty="0">
                <a:solidFill>
                  <a:srgbClr val="000000"/>
                </a:solidFill>
                <a:ea typeface="Calibri"/>
                <a:cs typeface="Calibri"/>
              </a:rPr>
              <a:t>Hence, it suggests that multicollinearity</a:t>
            </a:r>
            <a:r>
              <a:rPr lang="en-SG" sz="1200" b="0" dirty="0">
                <a:solidFill>
                  <a:srgbClr val="000000"/>
                </a:solidFill>
              </a:rPr>
              <a:t> is not a substantial concern among the variables.</a:t>
            </a:r>
            <a:endParaRPr lang="en-SG" sz="1200" b="0" dirty="0">
              <a:solidFill>
                <a:srgbClr val="000000"/>
              </a:solidFill>
              <a:ea typeface="Calibri"/>
              <a:cs typeface="Calibri"/>
            </a:endParaRPr>
          </a:p>
        </p:txBody>
      </p:sp>
    </p:spTree>
    <p:extLst>
      <p:ext uri="{BB962C8B-B14F-4D97-AF65-F5344CB8AC3E}">
        <p14:creationId xmlns:p14="http://schemas.microsoft.com/office/powerpoint/2010/main" val="40865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67305" y="1351834"/>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3.2) Breusch–Pagan test</a:t>
            </a: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mc:AlternateContent xmlns:mc="http://schemas.openxmlformats.org/markup-compatibility/2006" xmlns:a14="http://schemas.microsoft.com/office/drawing/2010/main">
        <mc:Choice Requires="a14">
          <p:sp>
            <p:nvSpPr>
              <p:cNvPr id="5" name="Title 17">
                <a:extLst>
                  <a:ext uri="{FF2B5EF4-FFF2-40B4-BE49-F238E27FC236}">
                    <a16:creationId xmlns:a16="http://schemas.microsoft.com/office/drawing/2014/main" id="{2028C2E3-026F-4797-13E0-B5226A48CFE9}"/>
                  </a:ext>
                </a:extLst>
              </p:cNvPr>
              <p:cNvSpPr txBox="1">
                <a:spLocks/>
              </p:cNvSpPr>
              <p:nvPr/>
            </p:nvSpPr>
            <p:spPr>
              <a:xfrm>
                <a:off x="2150458" y="1456656"/>
                <a:ext cx="3839143"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𝑯</m:t>
                          </m:r>
                        </m:e>
                        <m:sub>
                          <m:r>
                            <a:rPr lang="en-US" sz="1400" b="1" i="1" smtClean="0">
                              <a:solidFill>
                                <a:srgbClr val="000000"/>
                              </a:solidFill>
                              <a:latin typeface="Cambria Math" panose="02040503050406030204" pitchFamily="18" charset="0"/>
                              <a:cs typeface="Arial" panose="020B0604020202020204" pitchFamily="34" charset="0"/>
                            </a:rPr>
                            <m:t>𝟎</m:t>
                          </m:r>
                        </m:sub>
                      </m:sSub>
                      <m:r>
                        <a:rPr lang="en-US" sz="1400" b="1" i="1" smtClean="0">
                          <a:solidFill>
                            <a:srgbClr val="000000"/>
                          </a:solidFill>
                          <a:latin typeface="Cambria Math" panose="02040503050406030204" pitchFamily="18" charset="0"/>
                          <a:cs typeface="Arial" panose="020B0604020202020204" pitchFamily="34" charset="0"/>
                        </a:rPr>
                        <m:t>=</m:t>
                      </m:r>
                      <m:sSubSup>
                        <m:sSubSupPr>
                          <m:ctrlPr>
                            <a:rPr lang="en-US" sz="1400" i="1" smtClean="0">
                              <a:solidFill>
                                <a:srgbClr val="000000"/>
                              </a:solidFill>
                              <a:latin typeface="Cambria Math" panose="02040503050406030204" pitchFamily="18" charset="0"/>
                              <a:cs typeface="Arial" panose="020B0604020202020204" pitchFamily="34" charset="0"/>
                            </a:rPr>
                          </m:ctrlPr>
                        </m:sSubSupPr>
                        <m:e>
                          <m:r>
                            <a:rPr lang="en-US" sz="1400" b="1" i="1" smtClean="0">
                              <a:solidFill>
                                <a:srgbClr val="000000"/>
                              </a:solidFill>
                              <a:latin typeface="Cambria Math" panose="02040503050406030204" pitchFamily="18" charset="0"/>
                              <a:cs typeface="Arial" panose="020B0604020202020204" pitchFamily="34" charset="0"/>
                            </a:rPr>
                            <m:t>𝝈</m:t>
                          </m:r>
                        </m:e>
                        <m:sub>
                          <m:r>
                            <a:rPr lang="en-US" sz="1400" b="1" i="1" smtClean="0">
                              <a:solidFill>
                                <a:srgbClr val="000000"/>
                              </a:solidFill>
                              <a:latin typeface="Cambria Math" panose="02040503050406030204" pitchFamily="18" charset="0"/>
                              <a:cs typeface="Arial" panose="020B0604020202020204" pitchFamily="34" charset="0"/>
                            </a:rPr>
                            <m:t>𝝐</m:t>
                          </m:r>
                          <m:r>
                            <a:rPr lang="en-US" sz="1400" b="1" i="1" smtClean="0">
                              <a:solidFill>
                                <a:srgbClr val="000000"/>
                              </a:solidFill>
                              <a:latin typeface="Cambria Math" panose="02040503050406030204" pitchFamily="18" charset="0"/>
                              <a:cs typeface="Arial" panose="020B0604020202020204" pitchFamily="34" charset="0"/>
                            </a:rPr>
                            <m:t>𝟏</m:t>
                          </m:r>
                        </m:sub>
                        <m:sup>
                          <m:r>
                            <a:rPr lang="en-US" sz="1400" b="1" i="1" smtClean="0">
                              <a:solidFill>
                                <a:srgbClr val="000000"/>
                              </a:solidFill>
                              <a:latin typeface="Cambria Math" panose="02040503050406030204" pitchFamily="18" charset="0"/>
                              <a:cs typeface="Arial" panose="020B0604020202020204" pitchFamily="34" charset="0"/>
                            </a:rPr>
                            <m:t>𝟐</m:t>
                          </m:r>
                        </m:sup>
                      </m:sSubSup>
                      <m:r>
                        <a:rPr lang="en-US" sz="1400" b="1" i="1" smtClean="0">
                          <a:solidFill>
                            <a:srgbClr val="000000"/>
                          </a:solidFill>
                          <a:latin typeface="Cambria Math" panose="02040503050406030204" pitchFamily="18" charset="0"/>
                          <a:cs typeface="Arial" panose="020B0604020202020204" pitchFamily="34" charset="0"/>
                        </a:rPr>
                        <m:t>=</m:t>
                      </m:r>
                      <m:sSubSup>
                        <m:sSubSupPr>
                          <m:ctrlPr>
                            <a:rPr lang="en-US" sz="1400" i="1">
                              <a:solidFill>
                                <a:srgbClr val="000000"/>
                              </a:solidFill>
                              <a:latin typeface="Cambria Math" panose="02040503050406030204" pitchFamily="18" charset="0"/>
                              <a:cs typeface="Arial" panose="020B0604020202020204" pitchFamily="34" charset="0"/>
                            </a:rPr>
                          </m:ctrlPr>
                        </m:sSubSupPr>
                        <m:e>
                          <m:r>
                            <a:rPr lang="en-US" sz="1400" b="1" i="1">
                              <a:solidFill>
                                <a:srgbClr val="000000"/>
                              </a:solidFill>
                              <a:latin typeface="Cambria Math" panose="02040503050406030204" pitchFamily="18" charset="0"/>
                              <a:cs typeface="Arial" panose="020B0604020202020204" pitchFamily="34" charset="0"/>
                            </a:rPr>
                            <m:t>𝝈</m:t>
                          </m:r>
                        </m:e>
                        <m:sub>
                          <m:r>
                            <a:rPr lang="en-US" sz="1400" b="1" i="1">
                              <a:solidFill>
                                <a:srgbClr val="000000"/>
                              </a:solidFill>
                              <a:latin typeface="Cambria Math" panose="02040503050406030204" pitchFamily="18" charset="0"/>
                              <a:cs typeface="Arial" panose="020B0604020202020204" pitchFamily="34" charset="0"/>
                            </a:rPr>
                            <m:t>𝝐</m:t>
                          </m:r>
                          <m:r>
                            <a:rPr lang="en-US" sz="1400" b="1" i="1" smtClean="0">
                              <a:solidFill>
                                <a:srgbClr val="000000"/>
                              </a:solidFill>
                              <a:latin typeface="Cambria Math" panose="02040503050406030204" pitchFamily="18" charset="0"/>
                              <a:cs typeface="Arial" panose="020B0604020202020204" pitchFamily="34" charset="0"/>
                            </a:rPr>
                            <m:t>𝟐</m:t>
                          </m:r>
                        </m:sub>
                        <m:sup>
                          <m:r>
                            <a:rPr lang="en-US" sz="1400" b="1" i="1">
                              <a:solidFill>
                                <a:srgbClr val="000000"/>
                              </a:solidFill>
                              <a:latin typeface="Cambria Math" panose="02040503050406030204" pitchFamily="18" charset="0"/>
                              <a:cs typeface="Arial" panose="020B0604020202020204" pitchFamily="34" charset="0"/>
                            </a:rPr>
                            <m:t>𝟐</m:t>
                          </m:r>
                        </m:sup>
                      </m:sSubSup>
                      <m:r>
                        <a:rPr lang="en-US" sz="1400" b="1" i="1" smtClean="0">
                          <a:solidFill>
                            <a:srgbClr val="000000"/>
                          </a:solidFill>
                          <a:latin typeface="Cambria Math" panose="02040503050406030204" pitchFamily="18" charset="0"/>
                          <a:cs typeface="Arial" panose="020B0604020202020204" pitchFamily="34" charset="0"/>
                        </a:rPr>
                        <m:t>=</m:t>
                      </m:r>
                      <m:sSubSup>
                        <m:sSubSupPr>
                          <m:ctrlPr>
                            <a:rPr lang="en-US" sz="1400" i="1">
                              <a:solidFill>
                                <a:srgbClr val="000000"/>
                              </a:solidFill>
                              <a:latin typeface="Cambria Math" panose="02040503050406030204" pitchFamily="18" charset="0"/>
                              <a:cs typeface="Arial" panose="020B0604020202020204" pitchFamily="34" charset="0"/>
                            </a:rPr>
                          </m:ctrlPr>
                        </m:sSubSupPr>
                        <m:e>
                          <m:r>
                            <a:rPr lang="en-US" sz="1400" b="1" i="1">
                              <a:solidFill>
                                <a:srgbClr val="000000"/>
                              </a:solidFill>
                              <a:latin typeface="Cambria Math" panose="02040503050406030204" pitchFamily="18" charset="0"/>
                              <a:cs typeface="Arial" panose="020B0604020202020204" pitchFamily="34" charset="0"/>
                            </a:rPr>
                            <m:t>𝝈</m:t>
                          </m:r>
                        </m:e>
                        <m:sub>
                          <m:r>
                            <a:rPr lang="en-US" sz="1400" b="1" i="1">
                              <a:solidFill>
                                <a:srgbClr val="000000"/>
                              </a:solidFill>
                              <a:latin typeface="Cambria Math" panose="02040503050406030204" pitchFamily="18" charset="0"/>
                              <a:cs typeface="Arial" panose="020B0604020202020204" pitchFamily="34" charset="0"/>
                            </a:rPr>
                            <m:t>𝝐</m:t>
                          </m:r>
                          <m:r>
                            <a:rPr lang="en-US" sz="1400" b="1" i="1" smtClean="0">
                              <a:solidFill>
                                <a:srgbClr val="000000"/>
                              </a:solidFill>
                              <a:latin typeface="Cambria Math" panose="02040503050406030204" pitchFamily="18" charset="0"/>
                              <a:cs typeface="Arial" panose="020B0604020202020204" pitchFamily="34" charset="0"/>
                            </a:rPr>
                            <m:t>𝟑</m:t>
                          </m:r>
                        </m:sub>
                        <m:sup>
                          <m:r>
                            <a:rPr lang="en-US" sz="1400" b="1" i="1">
                              <a:solidFill>
                                <a:srgbClr val="000000"/>
                              </a:solidFill>
                              <a:latin typeface="Cambria Math" panose="02040503050406030204" pitchFamily="18" charset="0"/>
                              <a:cs typeface="Arial" panose="020B0604020202020204" pitchFamily="34" charset="0"/>
                            </a:rPr>
                            <m:t>𝟐</m:t>
                          </m:r>
                        </m:sup>
                      </m:sSubSup>
                      <m:r>
                        <a:rPr lang="en-US" sz="1400" b="1" i="1" smtClean="0">
                          <a:solidFill>
                            <a:srgbClr val="000000"/>
                          </a:solidFill>
                          <a:latin typeface="Cambria Math" panose="02040503050406030204" pitchFamily="18" charset="0"/>
                          <a:cs typeface="Arial" panose="020B0604020202020204" pitchFamily="34" charset="0"/>
                        </a:rPr>
                        <m:t>= …. =</m:t>
                      </m:r>
                      <m:sSubSup>
                        <m:sSubSupPr>
                          <m:ctrlPr>
                            <a:rPr lang="en-US" sz="1400" i="1">
                              <a:solidFill>
                                <a:srgbClr val="000000"/>
                              </a:solidFill>
                              <a:latin typeface="Cambria Math" panose="02040503050406030204" pitchFamily="18" charset="0"/>
                              <a:cs typeface="Arial" panose="020B0604020202020204" pitchFamily="34" charset="0"/>
                            </a:rPr>
                          </m:ctrlPr>
                        </m:sSubSupPr>
                        <m:e>
                          <m:r>
                            <a:rPr lang="en-US" sz="1400" b="1" i="1">
                              <a:solidFill>
                                <a:srgbClr val="000000"/>
                              </a:solidFill>
                              <a:latin typeface="Cambria Math" panose="02040503050406030204" pitchFamily="18" charset="0"/>
                              <a:cs typeface="Arial" panose="020B0604020202020204" pitchFamily="34" charset="0"/>
                            </a:rPr>
                            <m:t>𝝈</m:t>
                          </m:r>
                        </m:e>
                        <m:sub>
                          <m:r>
                            <a:rPr lang="en-US" sz="1400" b="1" i="1">
                              <a:solidFill>
                                <a:srgbClr val="000000"/>
                              </a:solidFill>
                              <a:latin typeface="Cambria Math" panose="02040503050406030204" pitchFamily="18" charset="0"/>
                              <a:cs typeface="Arial" panose="020B0604020202020204" pitchFamily="34" charset="0"/>
                            </a:rPr>
                            <m:t>𝝐</m:t>
                          </m:r>
                        </m:sub>
                        <m:sup>
                          <m:r>
                            <a:rPr lang="en-US" sz="1400" b="1" i="1">
                              <a:solidFill>
                                <a:srgbClr val="000000"/>
                              </a:solidFill>
                              <a:latin typeface="Cambria Math" panose="02040503050406030204" pitchFamily="18" charset="0"/>
                              <a:cs typeface="Arial" panose="020B0604020202020204" pitchFamily="34" charset="0"/>
                            </a:rPr>
                            <m:t>𝟐</m:t>
                          </m:r>
                        </m:sup>
                      </m:sSubSup>
                    </m:oMath>
                  </m:oMathPara>
                </a14:m>
                <a:endParaRPr lang="en-US" sz="1400" dirty="0">
                  <a:solidFill>
                    <a:srgbClr val="000000"/>
                  </a:solidFill>
                  <a:cs typeface="Arial" panose="020B0604020202020204" pitchFamily="34" charset="0"/>
                </a:endParaRPr>
              </a:p>
              <a:p>
                <a:endParaRPr lang="en-US" sz="1400" dirty="0">
                  <a:solidFill>
                    <a:srgbClr val="000000"/>
                  </a:solidFill>
                  <a:cs typeface="Arial" panose="020B0604020202020204" pitchFamily="34" charset="0"/>
                </a:endParaRPr>
              </a:p>
              <a:p>
                <a:endParaRPr lang="en-US" sz="1400" dirty="0">
                  <a:solidFill>
                    <a:srgbClr val="000000"/>
                  </a:solidFill>
                  <a:cs typeface="Arial" panose="020B0604020202020204" pitchFamily="34" charset="0"/>
                </a:endParaRPr>
              </a:p>
              <a:p>
                <a:endParaRPr lang="en-US" sz="1400" dirty="0">
                  <a:solidFill>
                    <a:srgbClr val="000000"/>
                  </a:solidFill>
                  <a:latin typeface="+mj-lt"/>
                  <a:cs typeface="Arial" panose="020B0604020202020204" pitchFamily="34" charset="0"/>
                </a:endParaRPr>
              </a:p>
            </p:txBody>
          </p:sp>
        </mc:Choice>
        <mc:Fallback xmlns="">
          <p:sp>
            <p:nvSpPr>
              <p:cNvPr id="5" name="Title 17">
                <a:extLst>
                  <a:ext uri="{FF2B5EF4-FFF2-40B4-BE49-F238E27FC236}">
                    <a16:creationId xmlns:a16="http://schemas.microsoft.com/office/drawing/2014/main" id="{2028C2E3-026F-4797-13E0-B5226A48CFE9}"/>
                  </a:ext>
                </a:extLst>
              </p:cNvPr>
              <p:cNvSpPr txBox="1">
                <a:spLocks noRot="1" noChangeAspect="1" noMove="1" noResize="1" noEditPoints="1" noAdjustHandles="1" noChangeArrowheads="1" noChangeShapeType="1" noTextEdit="1"/>
              </p:cNvSpPr>
              <p:nvPr/>
            </p:nvSpPr>
            <p:spPr>
              <a:xfrm>
                <a:off x="2150458" y="1456656"/>
                <a:ext cx="3839143" cy="455347"/>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0CBDE97-1C58-9B99-9BB7-666AB4167067}"/>
              </a:ext>
            </a:extLst>
          </p:cNvPr>
          <p:cNvSpPr/>
          <p:nvPr/>
        </p:nvSpPr>
        <p:spPr>
          <a:xfrm>
            <a:off x="2577938" y="1348477"/>
            <a:ext cx="2984184" cy="4800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34D2675-D8DD-69D8-7705-8F53716C7665}"/>
              </a:ext>
            </a:extLst>
          </p:cNvPr>
          <p:cNvPicPr>
            <a:picLocks noChangeAspect="1"/>
          </p:cNvPicPr>
          <p:nvPr/>
        </p:nvPicPr>
        <p:blipFill>
          <a:blip r:embed="rId4"/>
          <a:stretch>
            <a:fillRect/>
          </a:stretch>
        </p:blipFill>
        <p:spPr>
          <a:xfrm>
            <a:off x="1056300" y="2175209"/>
            <a:ext cx="6987687" cy="3329277"/>
          </a:xfrm>
          <a:prstGeom prst="rect">
            <a:avLst/>
          </a:prstGeom>
          <a:ln>
            <a:noFill/>
          </a:ln>
        </p:spPr>
      </p:pic>
      <p:sp>
        <p:nvSpPr>
          <p:cNvPr id="3" name="Title 17">
            <a:extLst>
              <a:ext uri="{FF2B5EF4-FFF2-40B4-BE49-F238E27FC236}">
                <a16:creationId xmlns:a16="http://schemas.microsoft.com/office/drawing/2014/main" id="{FD6946CF-CAA6-BDDA-020D-81C2DF79B379}"/>
              </a:ext>
            </a:extLst>
          </p:cNvPr>
          <p:cNvSpPr txBox="1">
            <a:spLocks/>
          </p:cNvSpPr>
          <p:nvPr/>
        </p:nvSpPr>
        <p:spPr>
          <a:xfrm>
            <a:off x="1056300" y="1880955"/>
            <a:ext cx="1596251"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Result of BP test</a:t>
            </a:r>
          </a:p>
        </p:txBody>
      </p:sp>
    </p:spTree>
    <p:extLst>
      <p:ext uri="{BB962C8B-B14F-4D97-AF65-F5344CB8AC3E}">
        <p14:creationId xmlns:p14="http://schemas.microsoft.com/office/powerpoint/2010/main" val="43358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67305" y="1351834"/>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3.2) Breusch–Pagan test</a:t>
            </a: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mc:AlternateContent xmlns:mc="http://schemas.openxmlformats.org/markup-compatibility/2006" xmlns:a14="http://schemas.microsoft.com/office/drawing/2010/main">
        <mc:Choice Requires="a14">
          <p:sp>
            <p:nvSpPr>
              <p:cNvPr id="5" name="Title 17">
                <a:extLst>
                  <a:ext uri="{FF2B5EF4-FFF2-40B4-BE49-F238E27FC236}">
                    <a16:creationId xmlns:a16="http://schemas.microsoft.com/office/drawing/2014/main" id="{2028C2E3-026F-4797-13E0-B5226A48CFE9}"/>
                  </a:ext>
                </a:extLst>
              </p:cNvPr>
              <p:cNvSpPr txBox="1">
                <a:spLocks/>
              </p:cNvSpPr>
              <p:nvPr/>
            </p:nvSpPr>
            <p:spPr>
              <a:xfrm>
                <a:off x="2150458" y="1456656"/>
                <a:ext cx="3839143"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𝑯</m:t>
                          </m:r>
                        </m:e>
                        <m:sub>
                          <m:r>
                            <a:rPr lang="en-US" sz="1400" b="1" i="1" smtClean="0">
                              <a:solidFill>
                                <a:srgbClr val="000000"/>
                              </a:solidFill>
                              <a:latin typeface="Cambria Math" panose="02040503050406030204" pitchFamily="18" charset="0"/>
                              <a:cs typeface="Arial" panose="020B0604020202020204" pitchFamily="34" charset="0"/>
                            </a:rPr>
                            <m:t>𝟎</m:t>
                          </m:r>
                        </m:sub>
                      </m:sSub>
                      <m:r>
                        <a:rPr lang="en-US" sz="1400" b="1" i="1" smtClean="0">
                          <a:solidFill>
                            <a:srgbClr val="000000"/>
                          </a:solidFill>
                          <a:latin typeface="Cambria Math" panose="02040503050406030204" pitchFamily="18" charset="0"/>
                          <a:cs typeface="Arial" panose="020B0604020202020204" pitchFamily="34" charset="0"/>
                        </a:rPr>
                        <m:t>=</m:t>
                      </m:r>
                      <m:sSubSup>
                        <m:sSubSupPr>
                          <m:ctrlPr>
                            <a:rPr lang="en-US" sz="1400" i="1" smtClean="0">
                              <a:solidFill>
                                <a:srgbClr val="000000"/>
                              </a:solidFill>
                              <a:latin typeface="Cambria Math" panose="02040503050406030204" pitchFamily="18" charset="0"/>
                              <a:cs typeface="Arial" panose="020B0604020202020204" pitchFamily="34" charset="0"/>
                            </a:rPr>
                          </m:ctrlPr>
                        </m:sSubSupPr>
                        <m:e>
                          <m:r>
                            <a:rPr lang="en-US" sz="1400" b="1" i="1" smtClean="0">
                              <a:solidFill>
                                <a:srgbClr val="000000"/>
                              </a:solidFill>
                              <a:latin typeface="Cambria Math" panose="02040503050406030204" pitchFamily="18" charset="0"/>
                              <a:cs typeface="Arial" panose="020B0604020202020204" pitchFamily="34" charset="0"/>
                            </a:rPr>
                            <m:t>𝝈</m:t>
                          </m:r>
                        </m:e>
                        <m:sub>
                          <m:r>
                            <a:rPr lang="en-US" sz="1400" b="1" i="1" smtClean="0">
                              <a:solidFill>
                                <a:srgbClr val="000000"/>
                              </a:solidFill>
                              <a:latin typeface="Cambria Math" panose="02040503050406030204" pitchFamily="18" charset="0"/>
                              <a:cs typeface="Arial" panose="020B0604020202020204" pitchFamily="34" charset="0"/>
                            </a:rPr>
                            <m:t>𝝐</m:t>
                          </m:r>
                          <m:r>
                            <a:rPr lang="en-US" sz="1400" b="1" i="1" smtClean="0">
                              <a:solidFill>
                                <a:srgbClr val="000000"/>
                              </a:solidFill>
                              <a:latin typeface="Cambria Math" panose="02040503050406030204" pitchFamily="18" charset="0"/>
                              <a:cs typeface="Arial" panose="020B0604020202020204" pitchFamily="34" charset="0"/>
                            </a:rPr>
                            <m:t>𝟏</m:t>
                          </m:r>
                        </m:sub>
                        <m:sup>
                          <m:r>
                            <a:rPr lang="en-US" sz="1400" b="1" i="1" smtClean="0">
                              <a:solidFill>
                                <a:srgbClr val="000000"/>
                              </a:solidFill>
                              <a:latin typeface="Cambria Math" panose="02040503050406030204" pitchFamily="18" charset="0"/>
                              <a:cs typeface="Arial" panose="020B0604020202020204" pitchFamily="34" charset="0"/>
                            </a:rPr>
                            <m:t>𝟐</m:t>
                          </m:r>
                        </m:sup>
                      </m:sSubSup>
                      <m:r>
                        <a:rPr lang="en-US" sz="1400" b="1" i="1" smtClean="0">
                          <a:solidFill>
                            <a:srgbClr val="000000"/>
                          </a:solidFill>
                          <a:latin typeface="Cambria Math" panose="02040503050406030204" pitchFamily="18" charset="0"/>
                          <a:cs typeface="Arial" panose="020B0604020202020204" pitchFamily="34" charset="0"/>
                        </a:rPr>
                        <m:t>=</m:t>
                      </m:r>
                      <m:sSubSup>
                        <m:sSubSupPr>
                          <m:ctrlPr>
                            <a:rPr lang="en-US" sz="1400" i="1">
                              <a:solidFill>
                                <a:srgbClr val="000000"/>
                              </a:solidFill>
                              <a:latin typeface="Cambria Math" panose="02040503050406030204" pitchFamily="18" charset="0"/>
                              <a:cs typeface="Arial" panose="020B0604020202020204" pitchFamily="34" charset="0"/>
                            </a:rPr>
                          </m:ctrlPr>
                        </m:sSubSupPr>
                        <m:e>
                          <m:r>
                            <a:rPr lang="en-US" sz="1400" b="1" i="1">
                              <a:solidFill>
                                <a:srgbClr val="000000"/>
                              </a:solidFill>
                              <a:latin typeface="Cambria Math" panose="02040503050406030204" pitchFamily="18" charset="0"/>
                              <a:cs typeface="Arial" panose="020B0604020202020204" pitchFamily="34" charset="0"/>
                            </a:rPr>
                            <m:t>𝝈</m:t>
                          </m:r>
                        </m:e>
                        <m:sub>
                          <m:r>
                            <a:rPr lang="en-US" sz="1400" b="1" i="1">
                              <a:solidFill>
                                <a:srgbClr val="000000"/>
                              </a:solidFill>
                              <a:latin typeface="Cambria Math" panose="02040503050406030204" pitchFamily="18" charset="0"/>
                              <a:cs typeface="Arial" panose="020B0604020202020204" pitchFamily="34" charset="0"/>
                            </a:rPr>
                            <m:t>𝝐</m:t>
                          </m:r>
                          <m:r>
                            <a:rPr lang="en-US" sz="1400" b="1" i="1" smtClean="0">
                              <a:solidFill>
                                <a:srgbClr val="000000"/>
                              </a:solidFill>
                              <a:latin typeface="Cambria Math" panose="02040503050406030204" pitchFamily="18" charset="0"/>
                              <a:cs typeface="Arial" panose="020B0604020202020204" pitchFamily="34" charset="0"/>
                            </a:rPr>
                            <m:t>𝟐</m:t>
                          </m:r>
                        </m:sub>
                        <m:sup>
                          <m:r>
                            <a:rPr lang="en-US" sz="1400" b="1" i="1">
                              <a:solidFill>
                                <a:srgbClr val="000000"/>
                              </a:solidFill>
                              <a:latin typeface="Cambria Math" panose="02040503050406030204" pitchFamily="18" charset="0"/>
                              <a:cs typeface="Arial" panose="020B0604020202020204" pitchFamily="34" charset="0"/>
                            </a:rPr>
                            <m:t>𝟐</m:t>
                          </m:r>
                        </m:sup>
                      </m:sSubSup>
                      <m:r>
                        <a:rPr lang="en-US" sz="1400" b="1" i="1" smtClean="0">
                          <a:solidFill>
                            <a:srgbClr val="000000"/>
                          </a:solidFill>
                          <a:latin typeface="Cambria Math" panose="02040503050406030204" pitchFamily="18" charset="0"/>
                          <a:cs typeface="Arial" panose="020B0604020202020204" pitchFamily="34" charset="0"/>
                        </a:rPr>
                        <m:t>=</m:t>
                      </m:r>
                      <m:sSubSup>
                        <m:sSubSupPr>
                          <m:ctrlPr>
                            <a:rPr lang="en-US" sz="1400" i="1">
                              <a:solidFill>
                                <a:srgbClr val="000000"/>
                              </a:solidFill>
                              <a:latin typeface="Cambria Math" panose="02040503050406030204" pitchFamily="18" charset="0"/>
                              <a:cs typeface="Arial" panose="020B0604020202020204" pitchFamily="34" charset="0"/>
                            </a:rPr>
                          </m:ctrlPr>
                        </m:sSubSupPr>
                        <m:e>
                          <m:r>
                            <a:rPr lang="en-US" sz="1400" b="1" i="1">
                              <a:solidFill>
                                <a:srgbClr val="000000"/>
                              </a:solidFill>
                              <a:latin typeface="Cambria Math" panose="02040503050406030204" pitchFamily="18" charset="0"/>
                              <a:cs typeface="Arial" panose="020B0604020202020204" pitchFamily="34" charset="0"/>
                            </a:rPr>
                            <m:t>𝝈</m:t>
                          </m:r>
                        </m:e>
                        <m:sub>
                          <m:r>
                            <a:rPr lang="en-US" sz="1400" b="1" i="1">
                              <a:solidFill>
                                <a:srgbClr val="000000"/>
                              </a:solidFill>
                              <a:latin typeface="Cambria Math" panose="02040503050406030204" pitchFamily="18" charset="0"/>
                              <a:cs typeface="Arial" panose="020B0604020202020204" pitchFamily="34" charset="0"/>
                            </a:rPr>
                            <m:t>𝝐</m:t>
                          </m:r>
                          <m:r>
                            <a:rPr lang="en-US" sz="1400" b="1" i="1" smtClean="0">
                              <a:solidFill>
                                <a:srgbClr val="000000"/>
                              </a:solidFill>
                              <a:latin typeface="Cambria Math" panose="02040503050406030204" pitchFamily="18" charset="0"/>
                              <a:cs typeface="Arial" panose="020B0604020202020204" pitchFamily="34" charset="0"/>
                            </a:rPr>
                            <m:t>𝟑</m:t>
                          </m:r>
                        </m:sub>
                        <m:sup>
                          <m:r>
                            <a:rPr lang="en-US" sz="1400" b="1" i="1">
                              <a:solidFill>
                                <a:srgbClr val="000000"/>
                              </a:solidFill>
                              <a:latin typeface="Cambria Math" panose="02040503050406030204" pitchFamily="18" charset="0"/>
                              <a:cs typeface="Arial" panose="020B0604020202020204" pitchFamily="34" charset="0"/>
                            </a:rPr>
                            <m:t>𝟐</m:t>
                          </m:r>
                        </m:sup>
                      </m:sSubSup>
                      <m:r>
                        <a:rPr lang="en-US" sz="1400" b="1" i="1" smtClean="0">
                          <a:solidFill>
                            <a:srgbClr val="000000"/>
                          </a:solidFill>
                          <a:latin typeface="Cambria Math" panose="02040503050406030204" pitchFamily="18" charset="0"/>
                          <a:cs typeface="Arial" panose="020B0604020202020204" pitchFamily="34" charset="0"/>
                        </a:rPr>
                        <m:t>= …. =</m:t>
                      </m:r>
                      <m:sSubSup>
                        <m:sSubSupPr>
                          <m:ctrlPr>
                            <a:rPr lang="en-US" sz="1400" i="1">
                              <a:solidFill>
                                <a:srgbClr val="000000"/>
                              </a:solidFill>
                              <a:latin typeface="Cambria Math" panose="02040503050406030204" pitchFamily="18" charset="0"/>
                              <a:cs typeface="Arial" panose="020B0604020202020204" pitchFamily="34" charset="0"/>
                            </a:rPr>
                          </m:ctrlPr>
                        </m:sSubSupPr>
                        <m:e>
                          <m:r>
                            <a:rPr lang="en-US" sz="1400" b="1" i="1">
                              <a:solidFill>
                                <a:srgbClr val="000000"/>
                              </a:solidFill>
                              <a:latin typeface="Cambria Math" panose="02040503050406030204" pitchFamily="18" charset="0"/>
                              <a:cs typeface="Arial" panose="020B0604020202020204" pitchFamily="34" charset="0"/>
                            </a:rPr>
                            <m:t>𝝈</m:t>
                          </m:r>
                        </m:e>
                        <m:sub>
                          <m:r>
                            <a:rPr lang="en-US" sz="1400" b="1" i="1">
                              <a:solidFill>
                                <a:srgbClr val="000000"/>
                              </a:solidFill>
                              <a:latin typeface="Cambria Math" panose="02040503050406030204" pitchFamily="18" charset="0"/>
                              <a:cs typeface="Arial" panose="020B0604020202020204" pitchFamily="34" charset="0"/>
                            </a:rPr>
                            <m:t>𝝐</m:t>
                          </m:r>
                        </m:sub>
                        <m:sup>
                          <m:r>
                            <a:rPr lang="en-US" sz="1400" b="1" i="1">
                              <a:solidFill>
                                <a:srgbClr val="000000"/>
                              </a:solidFill>
                              <a:latin typeface="Cambria Math" panose="02040503050406030204" pitchFamily="18" charset="0"/>
                              <a:cs typeface="Arial" panose="020B0604020202020204" pitchFamily="34" charset="0"/>
                            </a:rPr>
                            <m:t>𝟐</m:t>
                          </m:r>
                        </m:sup>
                      </m:sSubSup>
                    </m:oMath>
                  </m:oMathPara>
                </a14:m>
                <a:endParaRPr lang="en-US" sz="1400">
                  <a:solidFill>
                    <a:srgbClr val="000000"/>
                  </a:solidFill>
                  <a:cs typeface="Arial" panose="020B0604020202020204" pitchFamily="34" charset="0"/>
                </a:endParaRPr>
              </a:p>
              <a:p>
                <a:endParaRPr lang="en-US" sz="1400">
                  <a:solidFill>
                    <a:srgbClr val="000000"/>
                  </a:solidFill>
                  <a:cs typeface="Arial" panose="020B0604020202020204" pitchFamily="34" charset="0"/>
                </a:endParaRPr>
              </a:p>
              <a:p>
                <a:endParaRPr lang="en-US" sz="1400">
                  <a:solidFill>
                    <a:srgbClr val="000000"/>
                  </a:solidFill>
                  <a:cs typeface="Arial" panose="020B0604020202020204" pitchFamily="34" charset="0"/>
                </a:endParaRPr>
              </a:p>
              <a:p>
                <a:endParaRPr lang="en-US" sz="1400">
                  <a:solidFill>
                    <a:srgbClr val="000000"/>
                  </a:solidFill>
                  <a:latin typeface="+mj-lt"/>
                  <a:cs typeface="Arial" panose="020B0604020202020204" pitchFamily="34" charset="0"/>
                </a:endParaRPr>
              </a:p>
            </p:txBody>
          </p:sp>
        </mc:Choice>
        <mc:Fallback xmlns="">
          <p:sp>
            <p:nvSpPr>
              <p:cNvPr id="5" name="Title 17">
                <a:extLst>
                  <a:ext uri="{FF2B5EF4-FFF2-40B4-BE49-F238E27FC236}">
                    <a16:creationId xmlns:a16="http://schemas.microsoft.com/office/drawing/2014/main" id="{2028C2E3-026F-4797-13E0-B5226A48CFE9}"/>
                  </a:ext>
                </a:extLst>
              </p:cNvPr>
              <p:cNvSpPr txBox="1">
                <a:spLocks noRot="1" noChangeAspect="1" noMove="1" noResize="1" noEditPoints="1" noAdjustHandles="1" noChangeArrowheads="1" noChangeShapeType="1" noTextEdit="1"/>
              </p:cNvSpPr>
              <p:nvPr/>
            </p:nvSpPr>
            <p:spPr>
              <a:xfrm>
                <a:off x="2150458" y="1456656"/>
                <a:ext cx="3839143" cy="455347"/>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0CBDE97-1C58-9B99-9BB7-666AB4167067}"/>
              </a:ext>
            </a:extLst>
          </p:cNvPr>
          <p:cNvSpPr/>
          <p:nvPr/>
        </p:nvSpPr>
        <p:spPr>
          <a:xfrm>
            <a:off x="2577938" y="1348477"/>
            <a:ext cx="2984184" cy="4800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7">
            <a:extLst>
              <a:ext uri="{FF2B5EF4-FFF2-40B4-BE49-F238E27FC236}">
                <a16:creationId xmlns:a16="http://schemas.microsoft.com/office/drawing/2014/main" id="{FD6946CF-CAA6-BDDA-020D-81C2DF79B379}"/>
              </a:ext>
            </a:extLst>
          </p:cNvPr>
          <p:cNvSpPr txBox="1">
            <a:spLocks/>
          </p:cNvSpPr>
          <p:nvPr/>
        </p:nvSpPr>
        <p:spPr>
          <a:xfrm>
            <a:off x="626421" y="2078469"/>
            <a:ext cx="3659442"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Explanation for BP test and result</a:t>
            </a:r>
          </a:p>
        </p:txBody>
      </p:sp>
      <p:sp>
        <p:nvSpPr>
          <p:cNvPr id="9" name="Rectangle: Rounded Corners 8">
            <a:extLst>
              <a:ext uri="{FF2B5EF4-FFF2-40B4-BE49-F238E27FC236}">
                <a16:creationId xmlns:a16="http://schemas.microsoft.com/office/drawing/2014/main" id="{63BCEC05-7131-10B9-71FE-52277D9C5CDB}"/>
              </a:ext>
            </a:extLst>
          </p:cNvPr>
          <p:cNvSpPr/>
          <p:nvPr/>
        </p:nvSpPr>
        <p:spPr>
          <a:xfrm>
            <a:off x="273486" y="2375877"/>
            <a:ext cx="8624774" cy="3164951"/>
          </a:xfrm>
          <a:prstGeom prst="roundRect">
            <a:avLst>
              <a:gd name="adj" fmla="val 9136"/>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7">
            <a:extLst>
              <a:ext uri="{FF2B5EF4-FFF2-40B4-BE49-F238E27FC236}">
                <a16:creationId xmlns:a16="http://schemas.microsoft.com/office/drawing/2014/main" id="{7C5676B5-6066-3DBB-3B41-6115858EEDE1}"/>
              </a:ext>
            </a:extLst>
          </p:cNvPr>
          <p:cNvSpPr txBox="1">
            <a:spLocks/>
          </p:cNvSpPr>
          <p:nvPr/>
        </p:nvSpPr>
        <p:spPr>
          <a:xfrm>
            <a:off x="526457" y="2477815"/>
            <a:ext cx="8142916" cy="24588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dirty="0">
                <a:solidFill>
                  <a:srgbClr val="000000"/>
                </a:solidFill>
              </a:rPr>
              <a:t> - One of the assumptions of the classical linear regression model is the constant variance in the error terms. Breaking this assumption means estimators are no longer the best Linear Unbiased Estimators because their variances are not the lowest. If we assume there is no heteroskedasticity but in reality there exists, we will get unbiased but inefficient estimates and biased standard errors.</a:t>
            </a:r>
            <a:br>
              <a:rPr lang="en-US" sz="1200" b="0" dirty="0">
                <a:solidFill>
                  <a:srgbClr val="000000"/>
                </a:solidFill>
                <a:cs typeface="+mn-lt"/>
              </a:rPr>
            </a:br>
            <a:endParaRPr lang="en-US" sz="1200" b="0" dirty="0">
              <a:solidFill>
                <a:srgbClr val="000000"/>
              </a:solidFill>
              <a:ea typeface="Calibri"/>
              <a:cs typeface="Calibri"/>
            </a:endParaRPr>
          </a:p>
          <a:p>
            <a:r>
              <a:rPr lang="en-US" sz="1200" b="0" dirty="0">
                <a:solidFill>
                  <a:srgbClr val="000000"/>
                </a:solidFill>
              </a:rPr>
              <a:t>- And BP test is used to test the heteroskedasticity in a linear regression model. The test is derived from Lagrange multiplier, and approximately follows the χ 2 distribution with the null hypothesis of a constant variance. So, if the p-value is below than 0.05 then we reject the null hypothesis.</a:t>
            </a:r>
            <a:br>
              <a:rPr lang="en-US" sz="1200" b="0" dirty="0">
                <a:solidFill>
                  <a:srgbClr val="000000"/>
                </a:solidFill>
                <a:cs typeface="+mn-lt"/>
              </a:rPr>
            </a:br>
            <a:endParaRPr lang="en-US" sz="1200" b="0" dirty="0">
              <a:solidFill>
                <a:srgbClr val="000000"/>
              </a:solidFill>
              <a:ea typeface="Calibri"/>
              <a:cs typeface="Calibri"/>
            </a:endParaRPr>
          </a:p>
          <a:p>
            <a:r>
              <a:rPr lang="en-US" sz="1200" b="0" dirty="0">
                <a:solidFill>
                  <a:srgbClr val="000000"/>
                </a:solidFill>
              </a:rPr>
              <a:t>- From our result, the variable b/m in all 4 models is less than 0.05, which means "b/m" has a significant impact on the heteroskedasticity . We may consider transforming this variable. Like non-linear transformations.</a:t>
            </a:r>
            <a:endParaRPr lang="en-US" sz="1200" b="0" dirty="0">
              <a:solidFill>
                <a:srgbClr val="000000"/>
              </a:solidFill>
              <a:ea typeface="Calibri"/>
              <a:cs typeface="Calibri"/>
            </a:endParaRPr>
          </a:p>
          <a:p>
            <a:r>
              <a:rPr lang="en-US" sz="1200" b="0" dirty="0">
                <a:solidFill>
                  <a:srgbClr val="000000"/>
                </a:solidFill>
              </a:rPr>
              <a:t>And s/h, s/r, s/c and b/a show the similar situation in other models except CAPM. We could consider some correlation methods like weighted least squares model or heteroskedasticity -robust method to address the effect.</a:t>
            </a:r>
            <a:br>
              <a:rPr lang="en-US" sz="1200" b="0" dirty="0">
                <a:solidFill>
                  <a:srgbClr val="000000"/>
                </a:solidFill>
                <a:cs typeface="+mn-lt"/>
              </a:rPr>
            </a:br>
            <a:endParaRPr lang="en-US" sz="1200" b="0" dirty="0">
              <a:solidFill>
                <a:srgbClr val="000000"/>
              </a:solidFill>
            </a:endParaRPr>
          </a:p>
          <a:p>
            <a:r>
              <a:rPr lang="en-US" sz="1200" b="0" dirty="0">
                <a:solidFill>
                  <a:srgbClr val="000000"/>
                </a:solidFill>
              </a:rPr>
              <a:t>- Overall, CAPM is more tolerant of the heteroskedasticity , while other models could be more sensitive. And for our dataset, the </a:t>
            </a:r>
            <a:r>
              <a:rPr lang="en-US" sz="1200" b="0" dirty="0" err="1">
                <a:solidFill>
                  <a:srgbClr val="000000"/>
                </a:solidFill>
              </a:rPr>
              <a:t>Fama</a:t>
            </a:r>
            <a:r>
              <a:rPr lang="en-US" sz="1200" b="0" dirty="0">
                <a:solidFill>
                  <a:srgbClr val="000000"/>
                </a:solidFill>
              </a:rPr>
              <a:t>-French 5-factor model is also an acceptable  model that provides relatively stable results.</a:t>
            </a:r>
            <a:endParaRPr lang="en-US" sz="1200" b="0" dirty="0">
              <a:solidFill>
                <a:srgbClr val="000000"/>
              </a:solidFill>
              <a:ea typeface="Calibri"/>
              <a:cs typeface="Calibri"/>
            </a:endParaRPr>
          </a:p>
        </p:txBody>
      </p:sp>
    </p:spTree>
    <p:extLst>
      <p:ext uri="{BB962C8B-B14F-4D97-AF65-F5344CB8AC3E}">
        <p14:creationId xmlns:p14="http://schemas.microsoft.com/office/powerpoint/2010/main" val="386529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E498FA2-EEAD-FCE8-4CCD-EEAD72AD2120}"/>
              </a:ext>
            </a:extLst>
          </p:cNvPr>
          <p:cNvSpPr/>
          <p:nvPr/>
        </p:nvSpPr>
        <p:spPr>
          <a:xfrm>
            <a:off x="349569"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77CAFC68-DE05-B518-FFAA-16F590AE57D5}"/>
              </a:ext>
            </a:extLst>
          </p:cNvPr>
          <p:cNvSpPr txBox="1">
            <a:spLocks/>
          </p:cNvSpPr>
          <p:nvPr/>
        </p:nvSpPr>
        <p:spPr>
          <a:xfrm>
            <a:off x="55236" y="664443"/>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800">
                <a:solidFill>
                  <a:srgbClr val="000000"/>
                </a:solidFill>
                <a:latin typeface="+mj-lt"/>
                <a:cs typeface="Arial" panose="020B0604020202020204" pitchFamily="34" charset="0"/>
              </a:rPr>
              <a:t>1.</a:t>
            </a:r>
          </a:p>
        </p:txBody>
      </p:sp>
      <p:cxnSp>
        <p:nvCxnSpPr>
          <p:cNvPr id="23" name="Straight Connector 22">
            <a:extLst>
              <a:ext uri="{FF2B5EF4-FFF2-40B4-BE49-F238E27FC236}">
                <a16:creationId xmlns:a16="http://schemas.microsoft.com/office/drawing/2014/main" id="{AB2609B4-E981-C360-990C-7F3483E594EB}"/>
              </a:ext>
            </a:extLst>
          </p:cNvPr>
          <p:cNvCxnSpPr>
            <a:cxnSpLocks/>
          </p:cNvCxnSpPr>
          <p:nvPr/>
        </p:nvCxnSpPr>
        <p:spPr>
          <a:xfrm>
            <a:off x="315991" y="1222058"/>
            <a:ext cx="8563849" cy="0"/>
          </a:xfrm>
          <a:prstGeom prst="line">
            <a:avLst/>
          </a:prstGeom>
          <a:ln w="12700">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27" name="Title 17">
            <a:extLst>
              <a:ext uri="{FF2B5EF4-FFF2-40B4-BE49-F238E27FC236}">
                <a16:creationId xmlns:a16="http://schemas.microsoft.com/office/drawing/2014/main" id="{1CAF13AF-911A-DE92-B1C7-F13DA44D01C2}"/>
              </a:ext>
            </a:extLst>
          </p:cNvPr>
          <p:cNvSpPr txBox="1">
            <a:spLocks/>
          </p:cNvSpPr>
          <p:nvPr/>
        </p:nvSpPr>
        <p:spPr>
          <a:xfrm>
            <a:off x="398087" y="683233"/>
            <a:ext cx="2058055"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Data Collection</a:t>
            </a:r>
          </a:p>
        </p:txBody>
      </p:sp>
      <p:sp>
        <p:nvSpPr>
          <p:cNvPr id="2" name="Rectangle: Rounded Corners 1">
            <a:extLst>
              <a:ext uri="{FF2B5EF4-FFF2-40B4-BE49-F238E27FC236}">
                <a16:creationId xmlns:a16="http://schemas.microsoft.com/office/drawing/2014/main" id="{772D3087-644A-005C-0B0F-D40AAB5ACB41}"/>
              </a:ext>
            </a:extLst>
          </p:cNvPr>
          <p:cNvSpPr/>
          <p:nvPr/>
        </p:nvSpPr>
        <p:spPr>
          <a:xfrm>
            <a:off x="2502707" y="579634"/>
            <a:ext cx="1922583" cy="500183"/>
          </a:xfrm>
          <a:prstGeom prst="roundRect">
            <a:avLst>
              <a:gd name="adj" fmla="val 9605"/>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7">
            <a:extLst>
              <a:ext uri="{FF2B5EF4-FFF2-40B4-BE49-F238E27FC236}">
                <a16:creationId xmlns:a16="http://schemas.microsoft.com/office/drawing/2014/main" id="{6DED97C6-43D1-B810-EDE5-8CE9998AE736}"/>
              </a:ext>
            </a:extLst>
          </p:cNvPr>
          <p:cNvSpPr txBox="1">
            <a:spLocks/>
          </p:cNvSpPr>
          <p:nvPr/>
        </p:nvSpPr>
        <p:spPr>
          <a:xfrm>
            <a:off x="2150458" y="663547"/>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solidFill>
                  <a:srgbClr val="000000"/>
                </a:solidFill>
                <a:latin typeface="+mj-lt"/>
                <a:cs typeface="Arial" panose="020B0604020202020204" pitchFamily="34" charset="0"/>
              </a:rPr>
              <a:t>2.</a:t>
            </a:r>
          </a:p>
        </p:txBody>
      </p:sp>
      <p:sp>
        <p:nvSpPr>
          <p:cNvPr id="6" name="Title 17">
            <a:extLst>
              <a:ext uri="{FF2B5EF4-FFF2-40B4-BE49-F238E27FC236}">
                <a16:creationId xmlns:a16="http://schemas.microsoft.com/office/drawing/2014/main" id="{5F4DAF9D-1FE3-F852-8FEC-00A4836B5D7A}"/>
              </a:ext>
            </a:extLst>
          </p:cNvPr>
          <p:cNvSpPr txBox="1">
            <a:spLocks/>
          </p:cNvSpPr>
          <p:nvPr/>
        </p:nvSpPr>
        <p:spPr>
          <a:xfrm>
            <a:off x="2696264" y="590638"/>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Portfolio</a:t>
            </a:r>
          </a:p>
        </p:txBody>
      </p:sp>
      <p:sp>
        <p:nvSpPr>
          <p:cNvPr id="7" name="Title 17">
            <a:extLst>
              <a:ext uri="{FF2B5EF4-FFF2-40B4-BE49-F238E27FC236}">
                <a16:creationId xmlns:a16="http://schemas.microsoft.com/office/drawing/2014/main" id="{790E6946-2DE4-DFE3-CBC9-E5EB725B93D1}"/>
              </a:ext>
            </a:extLst>
          </p:cNvPr>
          <p:cNvSpPr txBox="1">
            <a:spLocks/>
          </p:cNvSpPr>
          <p:nvPr/>
        </p:nvSpPr>
        <p:spPr>
          <a:xfrm>
            <a:off x="2729254" y="794875"/>
            <a:ext cx="1663045" cy="585123"/>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sz="1600">
                <a:solidFill>
                  <a:srgbClr val="000000"/>
                </a:solidFill>
                <a:latin typeface="+mj-lt"/>
                <a:cs typeface="Arial" panose="020B0604020202020204" pitchFamily="34" charset="0"/>
              </a:rPr>
              <a:t>Construction</a:t>
            </a:r>
          </a:p>
        </p:txBody>
      </p:sp>
      <p:sp>
        <p:nvSpPr>
          <p:cNvPr id="10" name="Title 17">
            <a:extLst>
              <a:ext uri="{FF2B5EF4-FFF2-40B4-BE49-F238E27FC236}">
                <a16:creationId xmlns:a16="http://schemas.microsoft.com/office/drawing/2014/main" id="{C33FDD2D-CF13-0268-BAD6-521161E0F1BA}"/>
              </a:ext>
            </a:extLst>
          </p:cNvPr>
          <p:cNvSpPr txBox="1">
            <a:spLocks/>
          </p:cNvSpPr>
          <p:nvPr/>
        </p:nvSpPr>
        <p:spPr>
          <a:xfrm>
            <a:off x="387625" y="1351834"/>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3.3) Autocorrelation Function</a:t>
            </a:r>
          </a:p>
        </p:txBody>
      </p:sp>
      <p:grpSp>
        <p:nvGrpSpPr>
          <p:cNvPr id="37" name="Group 36">
            <a:extLst>
              <a:ext uri="{FF2B5EF4-FFF2-40B4-BE49-F238E27FC236}">
                <a16:creationId xmlns:a16="http://schemas.microsoft.com/office/drawing/2014/main" id="{C728E0BD-2AC8-8F4C-6D7B-933A4736704D}"/>
              </a:ext>
            </a:extLst>
          </p:cNvPr>
          <p:cNvGrpSpPr/>
          <p:nvPr/>
        </p:nvGrpSpPr>
        <p:grpSpPr>
          <a:xfrm>
            <a:off x="4204654" y="579634"/>
            <a:ext cx="4803186" cy="698426"/>
            <a:chOff x="4204654" y="579634"/>
            <a:chExt cx="4803186" cy="698426"/>
          </a:xfrm>
        </p:grpSpPr>
        <p:sp>
          <p:nvSpPr>
            <p:cNvPr id="38" name="Rectangle: Rounded Corners 37">
              <a:extLst>
                <a:ext uri="{FF2B5EF4-FFF2-40B4-BE49-F238E27FC236}">
                  <a16:creationId xmlns:a16="http://schemas.microsoft.com/office/drawing/2014/main" id="{C57F3AFC-640E-5C3E-944F-67A026B1AAD9}"/>
                </a:ext>
              </a:extLst>
            </p:cNvPr>
            <p:cNvSpPr/>
            <p:nvPr/>
          </p:nvSpPr>
          <p:spPr>
            <a:xfrm>
              <a:off x="4585621" y="579634"/>
              <a:ext cx="4312639" cy="500183"/>
            </a:xfrm>
            <a:prstGeom prst="roundRect">
              <a:avLst>
                <a:gd name="adj" fmla="val 9605"/>
              </a:avLst>
            </a:prstGeom>
            <a:solidFill>
              <a:srgbClr val="C5CBDD"/>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7">
              <a:extLst>
                <a:ext uri="{FF2B5EF4-FFF2-40B4-BE49-F238E27FC236}">
                  <a16:creationId xmlns:a16="http://schemas.microsoft.com/office/drawing/2014/main" id="{8D49DD92-E630-955D-04EA-18C06FEA93F8}"/>
                </a:ext>
              </a:extLst>
            </p:cNvPr>
            <p:cNvSpPr txBox="1">
              <a:spLocks/>
            </p:cNvSpPr>
            <p:nvPr/>
          </p:nvSpPr>
          <p:spPr>
            <a:xfrm>
              <a:off x="4204654" y="654230"/>
              <a:ext cx="1194777" cy="416270"/>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lgn="ctr"/>
              <a:r>
                <a:rPr lang="en-US">
                  <a:latin typeface="+mj-lt"/>
                  <a:cs typeface="Arial" panose="020B0604020202020204" pitchFamily="34" charset="0"/>
                </a:rPr>
                <a:t>3.</a:t>
              </a:r>
            </a:p>
          </p:txBody>
        </p:sp>
        <p:sp>
          <p:nvSpPr>
            <p:cNvPr id="40" name="Title 17">
              <a:extLst>
                <a:ext uri="{FF2B5EF4-FFF2-40B4-BE49-F238E27FC236}">
                  <a16:creationId xmlns:a16="http://schemas.microsoft.com/office/drawing/2014/main" id="{13E4C308-9E1E-C67A-A99B-237AFBF78400}"/>
                </a:ext>
              </a:extLst>
            </p:cNvPr>
            <p:cNvSpPr txBox="1">
              <a:spLocks/>
            </p:cNvSpPr>
            <p:nvPr/>
          </p:nvSpPr>
          <p:spPr>
            <a:xfrm>
              <a:off x="4927851" y="692937"/>
              <a:ext cx="4079989" cy="585123"/>
            </a:xfrm>
            <a:prstGeom prst="rect">
              <a:avLst/>
            </a:prstGeom>
          </p:spPr>
          <p:txBody>
            <a:bodyPr vert="horz" lIns="0" tIns="0" rIns="91440" bIns="45720" rtlCol="0" anchor="t">
              <a:normAutofit fontScale="97500"/>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a:latin typeface="+mj-lt"/>
                  <a:cs typeface="Arial" panose="020B0604020202020204" pitchFamily="34" charset="0"/>
                </a:rPr>
                <a:t>Model Validation and Performance measure</a:t>
              </a:r>
            </a:p>
          </p:txBody>
        </p:sp>
      </p:grpSp>
      <mc:AlternateContent xmlns:mc="http://schemas.openxmlformats.org/markup-compatibility/2006" xmlns:a14="http://schemas.microsoft.com/office/drawing/2010/main">
        <mc:Choice Requires="a14">
          <p:sp>
            <p:nvSpPr>
              <p:cNvPr id="5" name="Title 17">
                <a:extLst>
                  <a:ext uri="{FF2B5EF4-FFF2-40B4-BE49-F238E27FC236}">
                    <a16:creationId xmlns:a16="http://schemas.microsoft.com/office/drawing/2014/main" id="{2028C2E3-026F-4797-13E0-B5226A48CFE9}"/>
                  </a:ext>
                </a:extLst>
              </p:cNvPr>
              <p:cNvSpPr txBox="1">
                <a:spLocks/>
              </p:cNvSpPr>
              <p:nvPr/>
            </p:nvSpPr>
            <p:spPr>
              <a:xfrm>
                <a:off x="2577937" y="1351249"/>
                <a:ext cx="3839143"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pPr/>
                <a14:m>
                  <m:oMathPara xmlns:m="http://schemas.openxmlformats.org/officeDocument/2006/math">
                    <m:oMathParaPr>
                      <m:jc m:val="centerGroup"/>
                    </m:oMathParaPr>
                    <m:oMath xmlns:m="http://schemas.openxmlformats.org/officeDocument/2006/math">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𝒓</m:t>
                          </m:r>
                        </m:e>
                        <m:sub>
                          <m:r>
                            <a:rPr lang="en-US" sz="1400" b="1" i="1" smtClean="0">
                              <a:solidFill>
                                <a:srgbClr val="000000"/>
                              </a:solidFill>
                              <a:latin typeface="Cambria Math" panose="02040503050406030204" pitchFamily="18" charset="0"/>
                              <a:cs typeface="Arial" panose="020B0604020202020204" pitchFamily="34" charset="0"/>
                            </a:rPr>
                            <m:t>𝒌</m:t>
                          </m:r>
                        </m:sub>
                      </m:sSub>
                      <m:r>
                        <a:rPr lang="en-US" sz="1400" b="1" i="1" smtClean="0">
                          <a:solidFill>
                            <a:srgbClr val="000000"/>
                          </a:solidFill>
                          <a:latin typeface="Cambria Math" panose="02040503050406030204" pitchFamily="18" charset="0"/>
                          <a:cs typeface="Arial" panose="020B0604020202020204" pitchFamily="34" charset="0"/>
                        </a:rPr>
                        <m:t>=</m:t>
                      </m:r>
                      <m:f>
                        <m:fPr>
                          <m:ctrlPr>
                            <a:rPr lang="en-US" sz="1400" b="1" i="1" smtClean="0">
                              <a:solidFill>
                                <a:srgbClr val="000000"/>
                              </a:solidFill>
                              <a:latin typeface="Cambria Math" panose="02040503050406030204" pitchFamily="18" charset="0"/>
                              <a:cs typeface="Arial" panose="020B0604020202020204" pitchFamily="34" charset="0"/>
                            </a:rPr>
                          </m:ctrlPr>
                        </m:fPr>
                        <m:num>
                          <m:nary>
                            <m:naryPr>
                              <m:chr m:val="∑"/>
                              <m:ctrlPr>
                                <a:rPr lang="en-US" sz="1400" b="1" i="1" smtClean="0">
                                  <a:solidFill>
                                    <a:srgbClr val="000000"/>
                                  </a:solidFill>
                                  <a:latin typeface="Cambria Math" panose="02040503050406030204" pitchFamily="18" charset="0"/>
                                  <a:cs typeface="Arial" panose="020B0604020202020204" pitchFamily="34" charset="0"/>
                                </a:rPr>
                              </m:ctrlPr>
                            </m:naryPr>
                            <m:sub>
                              <m:r>
                                <m:rPr>
                                  <m:brk m:alnAt="23"/>
                                </m:rPr>
                                <a:rPr lang="en-US" sz="1400" b="1" i="1" smtClean="0">
                                  <a:solidFill>
                                    <a:srgbClr val="000000"/>
                                  </a:solidFill>
                                  <a:latin typeface="Cambria Math" panose="02040503050406030204" pitchFamily="18" charset="0"/>
                                  <a:cs typeface="Arial" panose="020B0604020202020204" pitchFamily="34" charset="0"/>
                                </a:rPr>
                                <m:t>𝒕</m:t>
                              </m:r>
                              <m:r>
                                <a:rPr lang="en-US" sz="1400" b="1" i="1" smtClean="0">
                                  <a:solidFill>
                                    <a:srgbClr val="000000"/>
                                  </a:solidFill>
                                  <a:latin typeface="Cambria Math" panose="02040503050406030204" pitchFamily="18" charset="0"/>
                                  <a:cs typeface="Arial" panose="020B0604020202020204" pitchFamily="34" charset="0"/>
                                </a:rPr>
                                <m:t>=</m:t>
                              </m:r>
                              <m:r>
                                <a:rPr lang="en-US" sz="1400" b="1" i="1" smtClean="0">
                                  <a:solidFill>
                                    <a:srgbClr val="000000"/>
                                  </a:solidFill>
                                  <a:latin typeface="Cambria Math" panose="02040503050406030204" pitchFamily="18" charset="0"/>
                                  <a:cs typeface="Arial" panose="020B0604020202020204" pitchFamily="34" charset="0"/>
                                </a:rPr>
                                <m:t>𝒌</m:t>
                              </m:r>
                              <m:r>
                                <a:rPr lang="en-US" sz="1400" b="1" i="1" smtClean="0">
                                  <a:solidFill>
                                    <a:srgbClr val="000000"/>
                                  </a:solidFill>
                                  <a:latin typeface="Cambria Math" panose="02040503050406030204" pitchFamily="18" charset="0"/>
                                  <a:cs typeface="Arial" panose="020B0604020202020204" pitchFamily="34" charset="0"/>
                                </a:rPr>
                                <m:t>+</m:t>
                              </m:r>
                              <m:r>
                                <a:rPr lang="en-US" sz="1400" b="1" i="1" smtClean="0">
                                  <a:solidFill>
                                    <a:srgbClr val="000000"/>
                                  </a:solidFill>
                                  <a:latin typeface="Cambria Math" panose="02040503050406030204" pitchFamily="18" charset="0"/>
                                  <a:cs typeface="Arial" panose="020B0604020202020204" pitchFamily="34" charset="0"/>
                                </a:rPr>
                                <m:t>𝟏</m:t>
                              </m:r>
                            </m:sub>
                            <m:sup>
                              <m:r>
                                <a:rPr lang="en-US" sz="1400" b="1" i="1" smtClean="0">
                                  <a:solidFill>
                                    <a:srgbClr val="000000"/>
                                  </a:solidFill>
                                  <a:latin typeface="Cambria Math" panose="02040503050406030204" pitchFamily="18" charset="0"/>
                                  <a:cs typeface="Arial" panose="020B0604020202020204" pitchFamily="34" charset="0"/>
                                </a:rPr>
                                <m:t>𝑻</m:t>
                              </m:r>
                            </m:sup>
                            <m:e>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b="1" i="1" smtClean="0">
                                      <a:solidFill>
                                        <a:srgbClr val="000000"/>
                                      </a:solidFill>
                                      <a:latin typeface="Cambria Math" panose="02040503050406030204" pitchFamily="18" charset="0"/>
                                      <a:cs typeface="Arial" panose="020B0604020202020204" pitchFamily="34" charset="0"/>
                                    </a:rPr>
                                  </m:ctrlPr>
                                </m:sSubPr>
                                <m:e>
                                  <m:r>
                                    <a:rPr lang="en-US" sz="1400" b="1" i="1" smtClean="0">
                                      <a:solidFill>
                                        <a:srgbClr val="000000"/>
                                      </a:solidFill>
                                      <a:latin typeface="Cambria Math" panose="02040503050406030204" pitchFamily="18" charset="0"/>
                                      <a:cs typeface="Arial" panose="020B0604020202020204" pitchFamily="34" charset="0"/>
                                    </a:rPr>
                                    <m:t>𝒚</m:t>
                                  </m:r>
                                </m:e>
                                <m:sub>
                                  <m:r>
                                    <a:rPr lang="en-US" sz="1400" b="1" i="1" smtClean="0">
                                      <a:solidFill>
                                        <a:srgbClr val="000000"/>
                                      </a:solidFill>
                                      <a:latin typeface="Cambria Math" panose="02040503050406030204" pitchFamily="18" charset="0"/>
                                      <a:cs typeface="Arial" panose="020B0604020202020204" pitchFamily="34" charset="0"/>
                                    </a:rPr>
                                    <m:t>𝒕</m:t>
                                  </m:r>
                                </m:sub>
                              </m:sSub>
                              <m:r>
                                <a:rPr lang="en-US" sz="1400" b="1" i="1" smtClean="0">
                                  <a:solidFill>
                                    <a:srgbClr val="000000"/>
                                  </a:solidFill>
                                  <a:latin typeface="Cambria Math" panose="02040503050406030204" pitchFamily="18" charset="0"/>
                                  <a:cs typeface="Arial" panose="020B0604020202020204" pitchFamily="34" charset="0"/>
                                </a:rPr>
                                <m:t> −</m:t>
                              </m:r>
                              <m:acc>
                                <m:accPr>
                                  <m:chr m:val="̅"/>
                                  <m:ctrlPr>
                                    <a:rPr lang="en-US" sz="1400" b="1" i="1" smtClean="0">
                                      <a:solidFill>
                                        <a:srgbClr val="000000"/>
                                      </a:solidFill>
                                      <a:latin typeface="Cambria Math" panose="02040503050406030204" pitchFamily="18" charset="0"/>
                                      <a:cs typeface="Arial" panose="020B0604020202020204" pitchFamily="34" charset="0"/>
                                    </a:rPr>
                                  </m:ctrlPr>
                                </m:accPr>
                                <m:e>
                                  <m:r>
                                    <a:rPr lang="en-US" sz="1400" b="1" i="1" smtClean="0">
                                      <a:solidFill>
                                        <a:srgbClr val="000000"/>
                                      </a:solidFill>
                                      <a:latin typeface="Cambria Math" panose="02040503050406030204" pitchFamily="18" charset="0"/>
                                      <a:cs typeface="Arial" panose="020B0604020202020204" pitchFamily="34" charset="0"/>
                                    </a:rPr>
                                    <m:t>𝒚</m:t>
                                  </m:r>
                                </m:e>
                              </m:acc>
                              <m:r>
                                <a:rPr lang="en-US" sz="1400" b="1" i="1" smtClean="0">
                                  <a:solidFill>
                                    <a:srgbClr val="000000"/>
                                  </a:solidFill>
                                  <a:latin typeface="Cambria Math" panose="02040503050406030204" pitchFamily="18" charset="0"/>
                                  <a:cs typeface="Arial" panose="020B0604020202020204" pitchFamily="34" charset="0"/>
                                </a:rPr>
                                <m:t>)(</m:t>
                              </m:r>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𝒚</m:t>
                                  </m:r>
                                </m:e>
                                <m:sub>
                                  <m:r>
                                    <a:rPr lang="en-US" sz="1400" i="1">
                                      <a:solidFill>
                                        <a:srgbClr val="000000"/>
                                      </a:solidFill>
                                      <a:latin typeface="Cambria Math" panose="02040503050406030204" pitchFamily="18" charset="0"/>
                                      <a:cs typeface="Arial" panose="020B0604020202020204" pitchFamily="34" charset="0"/>
                                    </a:rPr>
                                    <m:t>𝒕</m:t>
                                  </m:r>
                                  <m:r>
                                    <a:rPr lang="en-US" sz="1400" b="1" i="1" smtClean="0">
                                      <a:solidFill>
                                        <a:srgbClr val="000000"/>
                                      </a:solidFill>
                                      <a:latin typeface="Cambria Math" panose="02040503050406030204" pitchFamily="18" charset="0"/>
                                      <a:cs typeface="Arial" panose="020B0604020202020204" pitchFamily="34" charset="0"/>
                                    </a:rPr>
                                    <m:t>−</m:t>
                                  </m:r>
                                  <m:r>
                                    <a:rPr lang="en-US" sz="1400" b="1" i="1" smtClean="0">
                                      <a:solidFill>
                                        <a:srgbClr val="000000"/>
                                      </a:solidFill>
                                      <a:latin typeface="Cambria Math" panose="02040503050406030204" pitchFamily="18" charset="0"/>
                                      <a:cs typeface="Arial" panose="020B0604020202020204" pitchFamily="34" charset="0"/>
                                    </a:rPr>
                                    <m:t>𝒌</m:t>
                                  </m:r>
                                </m:sub>
                              </m:sSub>
                              <m:r>
                                <a:rPr lang="en-US" sz="1400" i="1">
                                  <a:solidFill>
                                    <a:srgbClr val="000000"/>
                                  </a:solidFill>
                                  <a:latin typeface="Cambria Math" panose="02040503050406030204" pitchFamily="18" charset="0"/>
                                  <a:cs typeface="Arial" panose="020B0604020202020204" pitchFamily="34" charset="0"/>
                                </a:rPr>
                                <m:t> −</m:t>
                              </m:r>
                              <m:acc>
                                <m:accPr>
                                  <m:chr m:val="̅"/>
                                  <m:ctrlPr>
                                    <a:rPr lang="en-US" sz="1400" i="1">
                                      <a:solidFill>
                                        <a:srgbClr val="000000"/>
                                      </a:solidFill>
                                      <a:latin typeface="Cambria Math" panose="02040503050406030204" pitchFamily="18" charset="0"/>
                                      <a:cs typeface="Arial" panose="020B0604020202020204" pitchFamily="34" charset="0"/>
                                    </a:rPr>
                                  </m:ctrlPr>
                                </m:accPr>
                                <m:e>
                                  <m:r>
                                    <a:rPr lang="en-US" sz="1400" i="1">
                                      <a:solidFill>
                                        <a:srgbClr val="000000"/>
                                      </a:solidFill>
                                      <a:latin typeface="Cambria Math" panose="02040503050406030204" pitchFamily="18" charset="0"/>
                                      <a:cs typeface="Arial" panose="020B0604020202020204" pitchFamily="34" charset="0"/>
                                    </a:rPr>
                                    <m:t>𝒚</m:t>
                                  </m:r>
                                </m:e>
                              </m:acc>
                              <m:r>
                                <a:rPr lang="en-US" sz="1400" b="1" i="1" smtClean="0">
                                  <a:solidFill>
                                    <a:srgbClr val="000000"/>
                                  </a:solidFill>
                                  <a:latin typeface="Cambria Math" panose="02040503050406030204" pitchFamily="18" charset="0"/>
                                  <a:cs typeface="Arial" panose="020B0604020202020204" pitchFamily="34" charset="0"/>
                                </a:rPr>
                                <m:t>)</m:t>
                              </m:r>
                            </m:e>
                          </m:nary>
                        </m:num>
                        <m:den>
                          <m:nary>
                            <m:naryPr>
                              <m:chr m:val="∑"/>
                              <m:ctrlPr>
                                <a:rPr lang="en-US" sz="1400" i="1">
                                  <a:solidFill>
                                    <a:srgbClr val="000000"/>
                                  </a:solidFill>
                                  <a:latin typeface="Cambria Math" panose="02040503050406030204" pitchFamily="18" charset="0"/>
                                  <a:cs typeface="Arial" panose="020B0604020202020204" pitchFamily="34" charset="0"/>
                                </a:rPr>
                              </m:ctrlPr>
                            </m:naryPr>
                            <m:sub>
                              <m:r>
                                <m:rPr>
                                  <m:brk m:alnAt="23"/>
                                </m:rPr>
                                <a:rPr lang="en-US" sz="1400" i="1">
                                  <a:solidFill>
                                    <a:srgbClr val="000000"/>
                                  </a:solidFill>
                                  <a:latin typeface="Cambria Math" panose="02040503050406030204" pitchFamily="18" charset="0"/>
                                  <a:cs typeface="Arial" panose="020B0604020202020204" pitchFamily="34" charset="0"/>
                                </a:rPr>
                                <m:t>𝒕</m:t>
                              </m:r>
                              <m:r>
                                <a:rPr lang="en-US" sz="1400" i="1">
                                  <a:solidFill>
                                    <a:srgbClr val="000000"/>
                                  </a:solidFill>
                                  <a:latin typeface="Cambria Math" panose="02040503050406030204" pitchFamily="18" charset="0"/>
                                  <a:cs typeface="Arial" panose="020B0604020202020204" pitchFamily="34" charset="0"/>
                                </a:rPr>
                                <m:t>=</m:t>
                              </m:r>
                              <m:r>
                                <a:rPr lang="en-US" sz="1400" i="1">
                                  <a:solidFill>
                                    <a:srgbClr val="000000"/>
                                  </a:solidFill>
                                  <a:latin typeface="Cambria Math" panose="02040503050406030204" pitchFamily="18" charset="0"/>
                                  <a:cs typeface="Arial" panose="020B0604020202020204" pitchFamily="34" charset="0"/>
                                </a:rPr>
                                <m:t>𝟏</m:t>
                              </m:r>
                            </m:sub>
                            <m:sup>
                              <m:r>
                                <a:rPr lang="en-US" sz="1400" i="1">
                                  <a:solidFill>
                                    <a:srgbClr val="000000"/>
                                  </a:solidFill>
                                  <a:latin typeface="Cambria Math" panose="02040503050406030204" pitchFamily="18" charset="0"/>
                                  <a:cs typeface="Arial" panose="020B0604020202020204" pitchFamily="34" charset="0"/>
                                </a:rPr>
                                <m:t>𝑻</m:t>
                              </m:r>
                            </m:sup>
                            <m:e>
                              <m:sSup>
                                <m:sSupPr>
                                  <m:ctrlPr>
                                    <a:rPr lang="en-US" sz="1400" b="1" i="1" smtClean="0">
                                      <a:solidFill>
                                        <a:srgbClr val="000000"/>
                                      </a:solidFill>
                                      <a:latin typeface="Cambria Math" panose="02040503050406030204" pitchFamily="18" charset="0"/>
                                      <a:cs typeface="Arial" panose="020B0604020202020204" pitchFamily="34" charset="0"/>
                                    </a:rPr>
                                  </m:ctrlPr>
                                </m:sSupPr>
                                <m:e>
                                  <m:d>
                                    <m:dPr>
                                      <m:ctrlPr>
                                        <a:rPr lang="en-US" sz="1400" i="1">
                                          <a:solidFill>
                                            <a:srgbClr val="000000"/>
                                          </a:solidFill>
                                          <a:latin typeface="Cambria Math" panose="02040503050406030204" pitchFamily="18" charset="0"/>
                                          <a:cs typeface="Arial" panose="020B0604020202020204" pitchFamily="34" charset="0"/>
                                        </a:rPr>
                                      </m:ctrlPr>
                                    </m:dPr>
                                    <m:e>
                                      <m:sSub>
                                        <m:sSubPr>
                                          <m:ctrlPr>
                                            <a:rPr lang="en-US" sz="1400" i="1">
                                              <a:solidFill>
                                                <a:srgbClr val="000000"/>
                                              </a:solidFill>
                                              <a:latin typeface="Cambria Math" panose="02040503050406030204" pitchFamily="18" charset="0"/>
                                              <a:cs typeface="Arial" panose="020B0604020202020204" pitchFamily="34" charset="0"/>
                                            </a:rPr>
                                          </m:ctrlPr>
                                        </m:sSubPr>
                                        <m:e>
                                          <m:r>
                                            <a:rPr lang="en-US" sz="1400" i="1">
                                              <a:solidFill>
                                                <a:srgbClr val="000000"/>
                                              </a:solidFill>
                                              <a:latin typeface="Cambria Math" panose="02040503050406030204" pitchFamily="18" charset="0"/>
                                              <a:cs typeface="Arial" panose="020B0604020202020204" pitchFamily="34" charset="0"/>
                                            </a:rPr>
                                            <m:t>𝒚</m:t>
                                          </m:r>
                                        </m:e>
                                        <m:sub>
                                          <m:r>
                                            <a:rPr lang="en-US" sz="1400" i="1">
                                              <a:solidFill>
                                                <a:srgbClr val="000000"/>
                                              </a:solidFill>
                                              <a:latin typeface="Cambria Math" panose="02040503050406030204" pitchFamily="18" charset="0"/>
                                              <a:cs typeface="Arial" panose="020B0604020202020204" pitchFamily="34" charset="0"/>
                                            </a:rPr>
                                            <m:t>𝒕</m:t>
                                          </m:r>
                                        </m:sub>
                                      </m:sSub>
                                      <m:r>
                                        <a:rPr lang="en-US" sz="1400" i="1">
                                          <a:solidFill>
                                            <a:srgbClr val="000000"/>
                                          </a:solidFill>
                                          <a:latin typeface="Cambria Math" panose="02040503050406030204" pitchFamily="18" charset="0"/>
                                          <a:cs typeface="Arial" panose="020B0604020202020204" pitchFamily="34" charset="0"/>
                                        </a:rPr>
                                        <m:t> −</m:t>
                                      </m:r>
                                      <m:acc>
                                        <m:accPr>
                                          <m:chr m:val="̅"/>
                                          <m:ctrlPr>
                                            <a:rPr lang="en-US" sz="1400" i="1">
                                              <a:solidFill>
                                                <a:srgbClr val="000000"/>
                                              </a:solidFill>
                                              <a:latin typeface="Cambria Math" panose="02040503050406030204" pitchFamily="18" charset="0"/>
                                              <a:cs typeface="Arial" panose="020B0604020202020204" pitchFamily="34" charset="0"/>
                                            </a:rPr>
                                          </m:ctrlPr>
                                        </m:accPr>
                                        <m:e>
                                          <m:r>
                                            <a:rPr lang="en-US" sz="1400" i="1">
                                              <a:solidFill>
                                                <a:srgbClr val="000000"/>
                                              </a:solidFill>
                                              <a:latin typeface="Cambria Math" panose="02040503050406030204" pitchFamily="18" charset="0"/>
                                              <a:cs typeface="Arial" panose="020B0604020202020204" pitchFamily="34" charset="0"/>
                                            </a:rPr>
                                            <m:t>𝒚</m:t>
                                          </m:r>
                                        </m:e>
                                      </m:acc>
                                    </m:e>
                                  </m:d>
                                </m:e>
                                <m:sup>
                                  <m:r>
                                    <a:rPr lang="en-US" sz="1400" b="1" i="1" smtClean="0">
                                      <a:solidFill>
                                        <a:srgbClr val="000000"/>
                                      </a:solidFill>
                                      <a:latin typeface="Cambria Math" panose="02040503050406030204" pitchFamily="18" charset="0"/>
                                      <a:cs typeface="Arial" panose="020B0604020202020204" pitchFamily="34" charset="0"/>
                                    </a:rPr>
                                    <m:t>𝟐</m:t>
                                  </m:r>
                                </m:sup>
                              </m:sSup>
                            </m:e>
                          </m:nary>
                        </m:den>
                      </m:f>
                    </m:oMath>
                  </m:oMathPara>
                </a14:m>
                <a:endParaRPr lang="en-US" sz="1400">
                  <a:solidFill>
                    <a:srgbClr val="000000"/>
                  </a:solidFill>
                  <a:latin typeface="+mj-lt"/>
                  <a:cs typeface="Arial" panose="020B0604020202020204" pitchFamily="34" charset="0"/>
                </a:endParaRPr>
              </a:p>
            </p:txBody>
          </p:sp>
        </mc:Choice>
        <mc:Fallback xmlns="">
          <p:sp>
            <p:nvSpPr>
              <p:cNvPr id="5" name="Title 17">
                <a:extLst>
                  <a:ext uri="{FF2B5EF4-FFF2-40B4-BE49-F238E27FC236}">
                    <a16:creationId xmlns:a16="http://schemas.microsoft.com/office/drawing/2014/main" id="{2028C2E3-026F-4797-13E0-B5226A48CFE9}"/>
                  </a:ext>
                </a:extLst>
              </p:cNvPr>
              <p:cNvSpPr txBox="1">
                <a:spLocks noRot="1" noChangeAspect="1" noMove="1" noResize="1" noEditPoints="1" noAdjustHandles="1" noChangeArrowheads="1" noChangeShapeType="1" noTextEdit="1"/>
              </p:cNvSpPr>
              <p:nvPr/>
            </p:nvSpPr>
            <p:spPr>
              <a:xfrm>
                <a:off x="2577937" y="1351249"/>
                <a:ext cx="3839143" cy="455347"/>
              </a:xfrm>
              <a:prstGeom prst="rect">
                <a:avLst/>
              </a:prstGeom>
              <a:blipFill>
                <a:blip r:embed="rId3"/>
                <a:stretch>
                  <a:fillRect b="-1081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0CBDE97-1C58-9B99-9BB7-666AB4167067}"/>
              </a:ext>
            </a:extLst>
          </p:cNvPr>
          <p:cNvSpPr/>
          <p:nvPr/>
        </p:nvSpPr>
        <p:spPr>
          <a:xfrm>
            <a:off x="3005417" y="1314052"/>
            <a:ext cx="2984184" cy="6119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CB30C3E-1515-95D6-FD31-248349E69BE2}"/>
              </a:ext>
            </a:extLst>
          </p:cNvPr>
          <p:cNvCxnSpPr/>
          <p:nvPr/>
        </p:nvCxnSpPr>
        <p:spPr>
          <a:xfrm>
            <a:off x="387625" y="2063981"/>
            <a:ext cx="0" cy="323286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7">
            <a:extLst>
              <a:ext uri="{FF2B5EF4-FFF2-40B4-BE49-F238E27FC236}">
                <a16:creationId xmlns:a16="http://schemas.microsoft.com/office/drawing/2014/main" id="{EE2CF839-D330-26BB-2EF7-1696F485F131}"/>
              </a:ext>
            </a:extLst>
          </p:cNvPr>
          <p:cNvSpPr txBox="1">
            <a:spLocks/>
          </p:cNvSpPr>
          <p:nvPr/>
        </p:nvSpPr>
        <p:spPr>
          <a:xfrm rot="16200000">
            <a:off x="-538192" y="3227545"/>
            <a:ext cx="1796775"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400" b="0" dirty="0">
                <a:solidFill>
                  <a:srgbClr val="000000"/>
                </a:solidFill>
                <a:latin typeface="+mj-lt"/>
                <a:cs typeface="Arial" panose="020B0604020202020204" pitchFamily="34" charset="0"/>
              </a:rPr>
              <a:t>18 plots per model</a:t>
            </a:r>
          </a:p>
        </p:txBody>
      </p:sp>
      <p:pic>
        <p:nvPicPr>
          <p:cNvPr id="17" name="Picture 16">
            <a:extLst>
              <a:ext uri="{FF2B5EF4-FFF2-40B4-BE49-F238E27FC236}">
                <a16:creationId xmlns:a16="http://schemas.microsoft.com/office/drawing/2014/main" id="{2B1DC863-E7C9-CC48-5448-8F8BD08F4AA1}"/>
              </a:ext>
            </a:extLst>
          </p:cNvPr>
          <p:cNvPicPr>
            <a:picLocks noChangeAspect="1"/>
          </p:cNvPicPr>
          <p:nvPr/>
        </p:nvPicPr>
        <p:blipFill rotWithShape="1">
          <a:blip r:embed="rId4"/>
          <a:srcRect b="20782"/>
          <a:stretch/>
        </p:blipFill>
        <p:spPr>
          <a:xfrm>
            <a:off x="586234" y="2432757"/>
            <a:ext cx="5681703" cy="2495309"/>
          </a:xfrm>
          <a:prstGeom prst="rect">
            <a:avLst/>
          </a:prstGeom>
          <a:ln>
            <a:noFill/>
          </a:ln>
        </p:spPr>
      </p:pic>
      <p:sp>
        <p:nvSpPr>
          <p:cNvPr id="3" name="Title 17">
            <a:extLst>
              <a:ext uri="{FF2B5EF4-FFF2-40B4-BE49-F238E27FC236}">
                <a16:creationId xmlns:a16="http://schemas.microsoft.com/office/drawing/2014/main" id="{A03294FF-400D-E7C0-F310-308E252915C6}"/>
              </a:ext>
            </a:extLst>
          </p:cNvPr>
          <p:cNvSpPr txBox="1">
            <a:spLocks/>
          </p:cNvSpPr>
          <p:nvPr/>
        </p:nvSpPr>
        <p:spPr>
          <a:xfrm>
            <a:off x="642729" y="2103158"/>
            <a:ext cx="8043838" cy="45534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600" dirty="0">
                <a:solidFill>
                  <a:srgbClr val="000000"/>
                </a:solidFill>
                <a:latin typeface="+mj-lt"/>
                <a:cs typeface="Arial" panose="020B0604020202020204" pitchFamily="34" charset="0"/>
              </a:rPr>
              <a:t>ACF of an error term:</a:t>
            </a:r>
          </a:p>
        </p:txBody>
      </p:sp>
      <p:sp>
        <p:nvSpPr>
          <p:cNvPr id="9" name="Rectangle: Rounded Corners 8">
            <a:extLst>
              <a:ext uri="{FF2B5EF4-FFF2-40B4-BE49-F238E27FC236}">
                <a16:creationId xmlns:a16="http://schemas.microsoft.com/office/drawing/2014/main" id="{46F001E8-13D4-B57B-AA0C-A1248BD380A0}"/>
              </a:ext>
            </a:extLst>
          </p:cNvPr>
          <p:cNvSpPr/>
          <p:nvPr/>
        </p:nvSpPr>
        <p:spPr>
          <a:xfrm>
            <a:off x="6417080" y="2432757"/>
            <a:ext cx="2575463" cy="2495309"/>
          </a:xfrm>
          <a:prstGeom prst="roundRect">
            <a:avLst>
              <a:gd name="adj" fmla="val 7619"/>
            </a:avLst>
          </a:prstGeom>
          <a:noFill/>
          <a:ln w="127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7">
            <a:extLst>
              <a:ext uri="{FF2B5EF4-FFF2-40B4-BE49-F238E27FC236}">
                <a16:creationId xmlns:a16="http://schemas.microsoft.com/office/drawing/2014/main" id="{94BE1345-3230-2AEF-31DE-2C6428CD5F8D}"/>
              </a:ext>
            </a:extLst>
          </p:cNvPr>
          <p:cNvSpPr txBox="1">
            <a:spLocks/>
          </p:cNvSpPr>
          <p:nvPr/>
        </p:nvSpPr>
        <p:spPr>
          <a:xfrm>
            <a:off x="6503465" y="2787489"/>
            <a:ext cx="2489078" cy="2140577"/>
          </a:xfrm>
          <a:prstGeom prst="rect">
            <a:avLst/>
          </a:prstGeom>
        </p:spPr>
        <p:txBody>
          <a:bodyPr vert="horz" lIns="0" tIns="0" rIns="91440" bIns="45720" rtlCol="0" anchor="t">
            <a:noAutofit/>
          </a:bodyPr>
          <a:lstStyle>
            <a:lvl1pPr algn="l" defTabSz="914400" rtl="0" eaLnBrk="1" latinLnBrk="0" hangingPunct="1">
              <a:spcBef>
                <a:spcPct val="0"/>
              </a:spcBef>
              <a:buNone/>
              <a:defRPr sz="2000" b="1" i="0" kern="1200">
                <a:solidFill>
                  <a:schemeClr val="tx1"/>
                </a:solidFill>
                <a:latin typeface="Calibri"/>
                <a:ea typeface="+mj-ea"/>
                <a:cs typeface="Calibri"/>
              </a:defRPr>
            </a:lvl1pPr>
          </a:lstStyle>
          <a:p>
            <a:r>
              <a:rPr lang="en-US" sz="1200" b="0" dirty="0">
                <a:solidFill>
                  <a:srgbClr val="000000"/>
                </a:solidFill>
                <a:latin typeface="+mj-lt"/>
                <a:cs typeface="Arial" panose="020B0604020202020204" pitchFamily="34" charset="0"/>
              </a:rPr>
              <a:t>- We use Autocorrelation Function (ACF) with the error to check if there's any hidden pattern or correlation in the residuals</a:t>
            </a:r>
          </a:p>
          <a:p>
            <a:endParaRPr lang="en-US" sz="1200" b="0" dirty="0">
              <a:solidFill>
                <a:srgbClr val="000000"/>
              </a:solidFill>
              <a:latin typeface="+mj-lt"/>
              <a:cs typeface="Arial" panose="020B0604020202020204" pitchFamily="34" charset="0"/>
            </a:endParaRPr>
          </a:p>
          <a:p>
            <a:r>
              <a:rPr lang="en-US" sz="1200" b="0" dirty="0">
                <a:solidFill>
                  <a:srgbClr val="000000"/>
                </a:solidFill>
                <a:latin typeface="+mj-lt"/>
                <a:cs typeface="Arial" panose="020B0604020202020204" pitchFamily="34" charset="0"/>
              </a:rPr>
              <a:t>- Overall, for all of the models, there is no significant autocorrelation between the error term and the lag value of itself.</a:t>
            </a:r>
          </a:p>
        </p:txBody>
      </p:sp>
    </p:spTree>
    <p:extLst>
      <p:ext uri="{BB962C8B-B14F-4D97-AF65-F5344CB8AC3E}">
        <p14:creationId xmlns:p14="http://schemas.microsoft.com/office/powerpoint/2010/main" val="2842239107"/>
      </p:ext>
    </p:extLst>
  </p:cSld>
  <p:clrMapOvr>
    <a:masterClrMapping/>
  </p:clrMapOvr>
</p:sld>
</file>

<file path=ppt/theme/theme1.xml><?xml version="1.0" encoding="utf-8"?>
<a:theme xmlns:a="http://schemas.openxmlformats.org/drawingml/2006/main" name="SMU Powerpoint Template 04JUL2018">
  <a:themeElements>
    <a:clrScheme name="Custom 4">
      <a:dk1>
        <a:srgbClr val="0E1D5F"/>
      </a:dk1>
      <a:lt1>
        <a:srgbClr val="FFFFFF"/>
      </a:lt1>
      <a:dk2>
        <a:srgbClr val="0E1D5F"/>
      </a:dk2>
      <a:lt2>
        <a:srgbClr val="8D6F3F"/>
      </a:lt2>
      <a:accent1>
        <a:srgbClr val="C63D52"/>
      </a:accent1>
      <a:accent2>
        <a:srgbClr val="0192A8"/>
      </a:accent2>
      <a:accent3>
        <a:srgbClr val="028E84"/>
      </a:accent3>
      <a:accent4>
        <a:srgbClr val="0F942B"/>
      </a:accent4>
      <a:accent5>
        <a:srgbClr val="7A2B7B"/>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A-Powerpoint180502-template" id="{EECDAFE3-3AA3-7448-9F24-4E6B2DCF15D8}" vid="{2C900674-4445-E147-82AA-0E34AB38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713CD5D9F23F469C36FDCF6FAA0AC8" ma:contentTypeVersion="2" ma:contentTypeDescription="Create a new document." ma:contentTypeScope="" ma:versionID="2d51500b282d60bc15ced8df18826c54">
  <xsd:schema xmlns:xsd="http://www.w3.org/2001/XMLSchema" xmlns:xs="http://www.w3.org/2001/XMLSchema" xmlns:p="http://schemas.microsoft.com/office/2006/metadata/properties" xmlns:ns1="http://schemas.microsoft.com/sharepoint/v3" xmlns:ns2="120950bf-dfa5-4094-bdd8-5be5d4f0b77d" targetNamespace="http://schemas.microsoft.com/office/2006/metadata/properties" ma:root="true" ma:fieldsID="0647dbf6ae7f66aa0e7597133becc0cd" ns1:_="" ns2:_="">
    <xsd:import namespace="http://schemas.microsoft.com/sharepoint/v3"/>
    <xsd:import namespace="120950bf-dfa5-4094-bdd8-5be5d4f0b77d"/>
    <xsd:element name="properties">
      <xsd:complexType>
        <xsd:sequence>
          <xsd:element name="documentManagement">
            <xsd:complexType>
              <xsd:all>
                <xsd:element ref="ns1:PublishingStartDate" minOccurs="0"/>
                <xsd:element ref="ns1:PublishingExpirationDate" minOccurs="0"/>
                <xsd:element ref="ns2:Classifica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0950bf-dfa5-4094-bdd8-5be5d4f0b77d" elementFormDefault="qualified">
    <xsd:import namespace="http://schemas.microsoft.com/office/2006/documentManagement/types"/>
    <xsd:import namespace="http://schemas.microsoft.com/office/infopath/2007/PartnerControls"/>
    <xsd:element name="Classification" ma:index="10" ma:displayName="Classification" ma:default="SMU Internal Only" ma:format="Dropdown" ma:internalName="Classification">
      <xsd:simpleType>
        <xsd:restriction base="dms:Choice">
          <xsd:enumeration value="SMU Internal Only"/>
          <xsd:enumeration value="Confidential"/>
          <xsd:enumeration value="Public"/>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Classification xmlns="120950bf-dfa5-4094-bdd8-5be5d4f0b77d">SMU Internal Only</Classification>
  </documentManagement>
</p:properties>
</file>

<file path=customXml/itemProps1.xml><?xml version="1.0" encoding="utf-8"?>
<ds:datastoreItem xmlns:ds="http://schemas.openxmlformats.org/officeDocument/2006/customXml" ds:itemID="{2F6C1BA6-B3B1-4C3F-BADB-7E25C3952113}">
  <ds:schemaRefs>
    <ds:schemaRef ds:uri="120950bf-dfa5-4094-bdd8-5be5d4f0b7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5D5F1B-4CC9-4920-950A-5700D86FA2DC}">
  <ds:schemaRefs>
    <ds:schemaRef ds:uri="http://schemas.microsoft.com/sharepoint/v3/contenttype/forms"/>
  </ds:schemaRefs>
</ds:datastoreItem>
</file>

<file path=customXml/itemProps3.xml><?xml version="1.0" encoding="utf-8"?>
<ds:datastoreItem xmlns:ds="http://schemas.openxmlformats.org/officeDocument/2006/customXml" ds:itemID="{1D931822-412C-4C9D-A487-435CCC05E4DC}">
  <ds:schemaRefs>
    <ds:schemaRef ds:uri="http://schemas.microsoft.com/office/infopath/2007/PartnerControls"/>
    <ds:schemaRef ds:uri="http://schemas.microsoft.com/sharepoint/v3"/>
    <ds:schemaRef ds:uri="http://purl.org/dc/terms/"/>
    <ds:schemaRef ds:uri="http://schemas.microsoft.com/office/2006/metadata/properties"/>
    <ds:schemaRef ds:uri="http://purl.org/dc/elements/1.1/"/>
    <ds:schemaRef ds:uri="http://schemas.microsoft.com/office/2006/documentManagement/types"/>
    <ds:schemaRef ds:uri="120950bf-dfa5-4094-bdd8-5be5d4f0b77d"/>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SMU Powerpoint Template 06JUL2018</Template>
  <TotalTime>1</TotalTime>
  <Words>2023</Words>
  <Application>Microsoft Office PowerPoint</Application>
  <PresentationFormat>On-screen Show (16:10)</PresentationFormat>
  <Paragraphs>330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Lucida Grande</vt:lpstr>
      <vt:lpstr>Arial</vt:lpstr>
      <vt:lpstr>Calibri</vt:lpstr>
      <vt:lpstr>Cambria Math</vt:lpstr>
      <vt:lpstr>Wingdings</vt:lpstr>
      <vt:lpstr>SMU Powerpoint Template 04JUL2018</vt:lpstr>
      <vt:lpstr>Evaluation of asset pricing models on NASDAQ100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SMU Powerpoint Template</dc:title>
  <dc:creator>Vivien Lee</dc:creator>
  <cp:lastModifiedBy>adamchen 1</cp:lastModifiedBy>
  <cp:revision>3</cp:revision>
  <cp:lastPrinted>2013-04-11T07:55:53Z</cp:lastPrinted>
  <dcterms:created xsi:type="dcterms:W3CDTF">2018-07-16T01:15:25Z</dcterms:created>
  <dcterms:modified xsi:type="dcterms:W3CDTF">2023-11-11T13:48:33Z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0x010100B1713CD5D9F23F469C36FDCF6FAA0AC8</vt:lpwstr>
  </property>
  <property fmtid="{D5CDD505-2E9C-101B-9397-08002B2CF9AE}" pid="3" name="MSIP_Label_1e756f9c-e3e7-4810-90da-ea6bfb97c434_Enabled">
    <vt:lpwstr>True</vt:lpwstr>
  </property>
  <property fmtid="{D5CDD505-2E9C-101B-9397-08002B2CF9AE}" pid="4" name="MSIP_Label_1e756f9c-e3e7-4810-90da-ea6bfb97c434_SiteId">
    <vt:lpwstr>c98a79ca-5a9a-4791-a243-f06afd67464d</vt:lpwstr>
  </property>
  <property fmtid="{D5CDD505-2E9C-101B-9397-08002B2CF9AE}" pid="5" name="MSIP_Label_1e756f9c-e3e7-4810-90da-ea6bfb97c434_Ref">
    <vt:lpwstr>https://api.informationprotection.azure.com/api/c98a79ca-5a9a-4791-a243-f06afd67464d</vt:lpwstr>
  </property>
  <property fmtid="{D5CDD505-2E9C-101B-9397-08002B2CF9AE}" pid="6" name="MSIP_Label_1e756f9c-e3e7-4810-90da-ea6bfb97c434_SetBy">
    <vt:lpwstr>kskwong@smu.edu.sg</vt:lpwstr>
  </property>
  <property fmtid="{D5CDD505-2E9C-101B-9397-08002B2CF9AE}" pid="7" name="MSIP_Label_1e756f9c-e3e7-4810-90da-ea6bfb97c434_SetDate">
    <vt:lpwstr>2019-02-21T10:38:27.8548208+08:00</vt:lpwstr>
  </property>
  <property fmtid="{D5CDD505-2E9C-101B-9397-08002B2CF9AE}" pid="8" name="MSIP_Label_1e756f9c-e3e7-4810-90da-ea6bfb97c434_Name">
    <vt:lpwstr>Unrestricted</vt:lpwstr>
  </property>
  <property fmtid="{D5CDD505-2E9C-101B-9397-08002B2CF9AE}" pid="9" name="MSIP_Label_1e756f9c-e3e7-4810-90da-ea6bfb97c434_Application">
    <vt:lpwstr>Microsoft Azure Information Protection</vt:lpwstr>
  </property>
  <property fmtid="{D5CDD505-2E9C-101B-9397-08002B2CF9AE}" pid="10" name="MSIP_Label_1e756f9c-e3e7-4810-90da-ea6bfb97c434_Extended_MSFT_Method">
    <vt:lpwstr>Manual</vt:lpwstr>
  </property>
  <property fmtid="{D5CDD505-2E9C-101B-9397-08002B2CF9AE}" pid="11" name="Sensitivity">
    <vt:lpwstr>Unrestricted</vt:lpwstr>
  </property>
</Properties>
</file>