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EA"/>
    <a:srgbClr val="FFE7BD"/>
    <a:srgbClr val="FFE4BD"/>
    <a:srgbClr val="CB8E3D"/>
    <a:srgbClr val="DD87A6"/>
    <a:srgbClr val="FFF0D5"/>
    <a:srgbClr val="06ACDC"/>
    <a:srgbClr val="EAB05C"/>
    <a:srgbClr val="BA2D1C"/>
    <a:srgbClr val="047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>
        <p:scale>
          <a:sx n="120" d="100"/>
          <a:sy n="120" d="100"/>
        </p:scale>
        <p:origin x="440" y="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2877160"/>
            <a:ext cx="411480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104" y="3786713"/>
            <a:ext cx="7940659" cy="77020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86617" cy="109501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187"/>
            <a:ext cx="8286617" cy="334921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36768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93192"/>
            <a:ext cx="6236768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215608"/>
            <a:ext cx="8075311" cy="1134502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0281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07145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71458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975" y="410244"/>
            <a:ext cx="4114800" cy="167975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dirty="0"/>
              <a:t>EXPLANTORY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41EBB-4BBD-55CC-BDD4-5ED18B9EFB69}"/>
              </a:ext>
            </a:extLst>
          </p:cNvPr>
          <p:cNvSpPr txBox="1"/>
          <p:nvPr/>
        </p:nvSpPr>
        <p:spPr>
          <a:xfrm>
            <a:off x="143555" y="2387084"/>
            <a:ext cx="506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OGTIP - Oeson Global Training &amp; Internship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308CC-CBB1-CDEE-11CE-8038830E78A2}"/>
              </a:ext>
            </a:extLst>
          </p:cNvPr>
          <p:cNvSpPr txBox="1"/>
          <p:nvPr/>
        </p:nvSpPr>
        <p:spPr>
          <a:xfrm>
            <a:off x="4230094" y="46276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0CE34-6975-0AF7-A64A-35C74E7313FB}"/>
              </a:ext>
            </a:extLst>
          </p:cNvPr>
          <p:cNvSpPr txBox="1"/>
          <p:nvPr/>
        </p:nvSpPr>
        <p:spPr>
          <a:xfrm>
            <a:off x="448965" y="3051983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HUMAN RESOURCE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A9C0A-3FA3-ECEB-DF5C-F56772F1EDB0}"/>
              </a:ext>
            </a:extLst>
          </p:cNvPr>
          <p:cNvSpPr txBox="1"/>
          <p:nvPr/>
        </p:nvSpPr>
        <p:spPr>
          <a:xfrm>
            <a:off x="5640935" y="4404210"/>
            <a:ext cx="32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Presented by : ADAN ABDULLAHI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4C571-B48C-E940-D653-66601889543C}"/>
              </a:ext>
            </a:extLst>
          </p:cNvPr>
          <p:cNvSpPr txBox="1"/>
          <p:nvPr/>
        </p:nvSpPr>
        <p:spPr>
          <a:xfrm>
            <a:off x="30068" y="754950"/>
            <a:ext cx="466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Workplace Diversity: Gender-Based Job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1B7D-24EA-F52A-57F6-763A5B09DCCE}"/>
              </a:ext>
            </a:extLst>
          </p:cNvPr>
          <p:cNvSpPr txBox="1"/>
          <p:nvPr/>
        </p:nvSpPr>
        <p:spPr>
          <a:xfrm>
            <a:off x="0" y="2113635"/>
            <a:ext cx="9246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"Production Technician I" and "Production Technician II" are the most common roles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 both males and females, suggesting roles that do not exhibit significant gender disparities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Males tend to hold the "Area Sales Manager" position more frequently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 This could indicate a specific trend in managerial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Roles like "IT Support" and "Database Administrator" are more commonly held by females,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showcasing gender distribution variations in technical positions.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The presence of these distinctions may suggest the need for targeted recruitment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strategies to encourage diversity in job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By recognizing these disparities, organizations can adapt their hiring and promotion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 to foster a more balanced representation of genders across different job positions.</a:t>
            </a:r>
          </a:p>
        </p:txBody>
      </p:sp>
      <p:pic>
        <p:nvPicPr>
          <p:cNvPr id="9" name="Picture 8" descr="A graph of different positions&#10;&#10;Description automatically generated">
            <a:extLst>
              <a:ext uri="{FF2B5EF4-FFF2-40B4-BE49-F238E27FC236}">
                <a16:creationId xmlns:a16="http://schemas.microsoft.com/office/drawing/2014/main" id="{ADAD68C0-E2DE-1243-CFAB-C78C94A1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2" y="0"/>
            <a:ext cx="2950332" cy="21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D27B9-7B42-1F3A-D20E-D63C7B752890}"/>
              </a:ext>
            </a:extLst>
          </p:cNvPr>
          <p:cNvSpPr txBox="1"/>
          <p:nvPr/>
        </p:nvSpPr>
        <p:spPr>
          <a:xfrm>
            <a:off x="-9150" y="270233"/>
            <a:ext cx="605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Variability in Managerial Workloads and Employee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976D-EFA6-7F69-5A37-DDA3644F8C06}"/>
              </a:ext>
            </a:extLst>
          </p:cNvPr>
          <p:cNvSpPr txBox="1"/>
          <p:nvPr/>
        </p:nvSpPr>
        <p:spPr>
          <a:xfrm>
            <a:off x="0" y="891995"/>
            <a:ext cx="903850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High Variability in Managerial Workload: Varying employee numbers per manager imply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differing levels of responsibility and workload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Balancing Workloads: Managers with larger teams, like Simon </a:t>
            </a:r>
            <a:r>
              <a:rPr lang="en-US" dirty="0" err="1">
                <a:solidFill>
                  <a:srgbClr val="FFC000"/>
                </a:solidFill>
              </a:rPr>
              <a:t>Roup</a:t>
            </a:r>
            <a:r>
              <a:rPr lang="en-US" dirty="0">
                <a:solidFill>
                  <a:srgbClr val="FFC000"/>
                </a:solidFill>
              </a:rPr>
              <a:t>, may face challenges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managing their duties, impacting their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Optimizing Managerial Resources: Effective resource allocation aligns team size with tasks, </a:t>
            </a:r>
          </a:p>
          <a:p>
            <a:r>
              <a:rPr lang="en-US" dirty="0">
                <a:solidFill>
                  <a:srgbClr val="FFC000"/>
                </a:solidFill>
              </a:rPr>
              <a:t>enhancing efficiency and employee satisfaction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FBE77-2D42-5996-9E30-461C7CE0D20C}"/>
              </a:ext>
            </a:extLst>
          </p:cNvPr>
          <p:cNvSpPr txBox="1"/>
          <p:nvPr/>
        </p:nvSpPr>
        <p:spPr>
          <a:xfrm>
            <a:off x="754375" y="2665637"/>
            <a:ext cx="403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Top Employee Satisfaction: A Rating of 5"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65FB-4CB3-4ECE-3872-2951B09471B4}"/>
              </a:ext>
            </a:extLst>
          </p:cNvPr>
          <p:cNvSpPr txBox="1"/>
          <p:nvPr/>
        </p:nvSpPr>
        <p:spPr>
          <a:xfrm>
            <a:off x="159488" y="3136605"/>
            <a:ext cx="8458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selected top employees have achieved the highest employee satisfaction rating,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indicating their strong commitment and job satisfaction.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71DE8-F893-0A09-FFDC-3F470B1F5851}"/>
              </a:ext>
            </a:extLst>
          </p:cNvPr>
          <p:cNvSpPr txBox="1"/>
          <p:nvPr/>
        </p:nvSpPr>
        <p:spPr>
          <a:xfrm>
            <a:off x="1690577" y="3944679"/>
            <a:ext cx="35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"Low Absenteeism: High Reliability"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FEAB2-9BEB-28ED-FBD1-EFB0DB730382}"/>
              </a:ext>
            </a:extLst>
          </p:cNvPr>
          <p:cNvSpPr txBox="1"/>
          <p:nvPr/>
        </p:nvSpPr>
        <p:spPr>
          <a:xfrm>
            <a:off x="109666" y="4314011"/>
            <a:ext cx="850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These top employees exhibit low absenteeism, often with only 1 or 2 recorded absences,</a:t>
            </a:r>
          </a:p>
          <a:p>
            <a:r>
              <a:rPr lang="en-US" dirty="0">
                <a:solidFill>
                  <a:srgbClr val="FFC000"/>
                </a:solidFill>
              </a:rPr>
              <a:t> highlighting their commitment and reliability in attendance.</a:t>
            </a:r>
          </a:p>
        </p:txBody>
      </p:sp>
      <p:pic>
        <p:nvPicPr>
          <p:cNvPr id="15" name="Picture 14" descr="A table of names and numbers&#10;&#10;Description automatically generated">
            <a:extLst>
              <a:ext uri="{FF2B5EF4-FFF2-40B4-BE49-F238E27FC236}">
                <a16:creationId xmlns:a16="http://schemas.microsoft.com/office/drawing/2014/main" id="{86AED851-3B10-A2C1-2B24-EC6C119DD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03" y="18103"/>
            <a:ext cx="1233785" cy="1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54E76-23DA-ABA7-C794-42DEE392FCDB}"/>
              </a:ext>
            </a:extLst>
          </p:cNvPr>
          <p:cNvSpPr txBox="1"/>
          <p:nvPr/>
        </p:nvSpPr>
        <p:spPr>
          <a:xfrm>
            <a:off x="143555" y="586585"/>
            <a:ext cx="321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Diverse Employee Marital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6A8D-3070-2177-7452-70D3212A216A}"/>
              </a:ext>
            </a:extLst>
          </p:cNvPr>
          <p:cNvSpPr txBox="1"/>
          <p:nvPr/>
        </p:nvSpPr>
        <p:spPr>
          <a:xfrm>
            <a:off x="0" y="2148784"/>
            <a:ext cx="807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organization's employee population is diverse in terms of marital status,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 "Single" and "Married" individuals comprising the majority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50FBA-BCA4-987E-C9DB-9FC696E7C04A}"/>
              </a:ext>
            </a:extLst>
          </p:cNvPr>
          <p:cNvSpPr txBox="1"/>
          <p:nvPr/>
        </p:nvSpPr>
        <p:spPr>
          <a:xfrm>
            <a:off x="0" y="2671550"/>
            <a:ext cx="879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This diversity in marital status highlights the importance of tailoring benefits and support</a:t>
            </a:r>
          </a:p>
          <a:p>
            <a:r>
              <a:rPr lang="en-US" dirty="0">
                <a:solidFill>
                  <a:srgbClr val="FFC000"/>
                </a:solidFill>
              </a:rPr>
              <a:t> programs to address the unique needs of employees in various marital status categories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738C8-13F6-E2B1-33C7-095C5ED3CF8D}"/>
              </a:ext>
            </a:extLst>
          </p:cNvPr>
          <p:cNvSpPr txBox="1"/>
          <p:nvPr/>
        </p:nvSpPr>
        <p:spPr>
          <a:xfrm>
            <a:off x="0" y="3297963"/>
            <a:ext cx="9467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The presence of "Divorced" and "Widowed" employees demonstrates the need for 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and flexibility in HR policies and support mechanisms, as these individuals may have needs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48CAB-EEAB-3C8D-DCCD-4954DEDE4753}"/>
              </a:ext>
            </a:extLst>
          </p:cNvPr>
          <p:cNvSpPr txBox="1"/>
          <p:nvPr/>
        </p:nvSpPr>
        <p:spPr>
          <a:xfrm>
            <a:off x="0" y="3946095"/>
            <a:ext cx="877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Understanding the distribution of marital status can guide HR in offering family-oriented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benefits and programs for married employees, while also providing targeted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 assistance to single employees, who might have different requirements.</a:t>
            </a:r>
          </a:p>
        </p:txBody>
      </p:sp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67FE18D-1998-4E16-355C-EAC28DC7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84" y="0"/>
            <a:ext cx="3360716" cy="22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11751-CBCF-B0A8-DAC0-1A4AB6ECFBF4}"/>
              </a:ext>
            </a:extLst>
          </p:cNvPr>
          <p:cNvSpPr txBox="1"/>
          <p:nvPr/>
        </p:nvSpPr>
        <p:spPr>
          <a:xfrm>
            <a:off x="5946345" y="128470"/>
            <a:ext cx="2595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ANALYSING DEPARTMENT</a:t>
            </a:r>
          </a:p>
          <a:p>
            <a:r>
              <a:rPr lang="en-US" dirty="0">
                <a:solidFill>
                  <a:srgbClr val="FFC000"/>
                </a:solidFill>
              </a:rPr>
              <a:t>                 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3C5ED-D888-2563-7D8C-77CA03DD4C5B}"/>
              </a:ext>
            </a:extLst>
          </p:cNvPr>
          <p:cNvSpPr txBox="1"/>
          <p:nvPr/>
        </p:nvSpPr>
        <p:spPr>
          <a:xfrm>
            <a:off x="265814" y="146729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64E5E-6DDC-20EE-0A74-26EA0B8DB14F}"/>
              </a:ext>
            </a:extLst>
          </p:cNvPr>
          <p:cNvSpPr txBox="1"/>
          <p:nvPr/>
        </p:nvSpPr>
        <p:spPr>
          <a:xfrm>
            <a:off x="44446" y="2772900"/>
            <a:ext cx="702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Production Department: The largest department with 209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T/IS Department: The second-largest department with 50 employees.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746A7-EB85-72E6-DFA2-B3D1844EAB47}"/>
              </a:ext>
            </a:extLst>
          </p:cNvPr>
          <p:cNvSpPr txBox="1"/>
          <p:nvPr/>
        </p:nvSpPr>
        <p:spPr>
          <a:xfrm>
            <a:off x="49588" y="3276898"/>
            <a:ext cx="473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Sales Department: Comprising 31 employees.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B4304-C437-C0CE-C6A6-2B2BBDCDFE35}"/>
              </a:ext>
            </a:extLst>
          </p:cNvPr>
          <p:cNvSpPr txBox="1"/>
          <p:nvPr/>
        </p:nvSpPr>
        <p:spPr>
          <a:xfrm>
            <a:off x="44446" y="3535859"/>
            <a:ext cx="58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Software Engineering Department: Houses 11 employees.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1B4D5-8F8E-C866-1369-A61BBA27EE19}"/>
              </a:ext>
            </a:extLst>
          </p:cNvPr>
          <p:cNvSpPr txBox="1"/>
          <p:nvPr/>
        </p:nvSpPr>
        <p:spPr>
          <a:xfrm>
            <a:off x="65900" y="3807035"/>
            <a:ext cx="41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Admin Offices: Staffed by 9 employees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8D196-D4F2-B3F2-1B6F-57FDEA493B03}"/>
              </a:ext>
            </a:extLst>
          </p:cNvPr>
          <p:cNvSpPr txBox="1"/>
          <p:nvPr/>
        </p:nvSpPr>
        <p:spPr>
          <a:xfrm>
            <a:off x="44446" y="4084034"/>
            <a:ext cx="655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Executive Office: The smallest department with only 1 individual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E7611-870F-6ABB-0EC7-B66AD90E2E85}"/>
              </a:ext>
            </a:extLst>
          </p:cNvPr>
          <p:cNvSpPr txBox="1"/>
          <p:nvPr/>
        </p:nvSpPr>
        <p:spPr>
          <a:xfrm>
            <a:off x="44446" y="4368699"/>
            <a:ext cx="665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This understanding is crucial for informed resource allocation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efficient departmental management.</a:t>
            </a:r>
          </a:p>
        </p:txBody>
      </p:sp>
      <p:pic>
        <p:nvPicPr>
          <p:cNvPr id="13" name="Picture 1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E0C8E9D-EACB-BEA9-2927-E75FF66D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"/>
            <a:ext cx="4706688" cy="25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5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361F9A-FC71-B35E-F8B2-9FC2BFD1EEAE}"/>
              </a:ext>
            </a:extLst>
          </p:cNvPr>
          <p:cNvSpPr txBox="1"/>
          <p:nvPr/>
        </p:nvSpPr>
        <p:spPr>
          <a:xfrm>
            <a:off x="0" y="1136942"/>
            <a:ext cx="353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Department Employee Distribution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               and Salary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51340-EF4E-090A-A146-69538E88632E}"/>
              </a:ext>
            </a:extLst>
          </p:cNvPr>
          <p:cNvSpPr txBox="1"/>
          <p:nvPr/>
        </p:nvSpPr>
        <p:spPr>
          <a:xfrm>
            <a:off x="-84278" y="1909835"/>
            <a:ext cx="663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Admin Offices: 9 employees with an average salary of $71,791.89.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7B707-A51D-EA8E-74D7-9BBDB4ECE369}"/>
              </a:ext>
            </a:extLst>
          </p:cNvPr>
          <p:cNvSpPr txBox="1"/>
          <p:nvPr/>
        </p:nvSpPr>
        <p:spPr>
          <a:xfrm>
            <a:off x="-67266" y="2248270"/>
            <a:ext cx="565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Executive Office: 1 employee with a salary of $250,000.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1506F-1400-6D8B-B26D-D2744DA967E0}"/>
              </a:ext>
            </a:extLst>
          </p:cNvPr>
          <p:cNvSpPr txBox="1"/>
          <p:nvPr/>
        </p:nvSpPr>
        <p:spPr>
          <a:xfrm>
            <a:off x="-57282" y="2602287"/>
            <a:ext cx="579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T/IS: 50 employees with an average salary of $97,064.64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0EC09-789B-6998-43DE-BE9202672742}"/>
              </a:ext>
            </a:extLst>
          </p:cNvPr>
          <p:cNvSpPr txBox="1"/>
          <p:nvPr/>
        </p:nvSpPr>
        <p:spPr>
          <a:xfrm>
            <a:off x="-57282" y="2930074"/>
            <a:ext cx="659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Production: 209 employees with an average salary of $59,953.55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165B2-8FAF-C56B-2BF0-5D0C7DFB5C00}"/>
              </a:ext>
            </a:extLst>
          </p:cNvPr>
          <p:cNvSpPr txBox="1"/>
          <p:nvPr/>
        </p:nvSpPr>
        <p:spPr>
          <a:xfrm>
            <a:off x="-44441" y="3276101"/>
            <a:ext cx="591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Sales: 31 employees with an average salary of $69,061.26.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84DA3-F05A-D797-03CC-7134F2C31CCB}"/>
              </a:ext>
            </a:extLst>
          </p:cNvPr>
          <p:cNvSpPr txBox="1"/>
          <p:nvPr/>
        </p:nvSpPr>
        <p:spPr>
          <a:xfrm>
            <a:off x="-31841" y="3671226"/>
            <a:ext cx="744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Software Engineering: 11 employees with an average salary of $94,989.45.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48D6-C5E5-CF37-9983-9E5B8805D789}"/>
              </a:ext>
            </a:extLst>
          </p:cNvPr>
          <p:cNvSpPr txBox="1"/>
          <p:nvPr/>
        </p:nvSpPr>
        <p:spPr>
          <a:xfrm>
            <a:off x="-44441" y="4006775"/>
            <a:ext cx="891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This data indicates that salary distributions vary significantly across different departments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F3080-614E-9C6D-79E0-29345964861A}"/>
              </a:ext>
            </a:extLst>
          </p:cNvPr>
          <p:cNvSpPr txBox="1"/>
          <p:nvPr/>
        </p:nvSpPr>
        <p:spPr>
          <a:xfrm>
            <a:off x="-42878" y="4260218"/>
            <a:ext cx="9464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Such insights are crucial for optimizing departmental financial management, ensuring equitable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4BD"/>
                </a:solidFill>
              </a:rPr>
              <a:t>compensation, and aligning workforce allocation with organizational goals</a:t>
            </a:r>
            <a:r>
              <a:rPr lang="en-US" dirty="0"/>
              <a:t>.</a:t>
            </a:r>
          </a:p>
        </p:txBody>
      </p:sp>
      <p:pic>
        <p:nvPicPr>
          <p:cNvPr id="13" name="Picture 12" descr="A graph of employees in each department&#10;&#10;Description automatically generated">
            <a:extLst>
              <a:ext uri="{FF2B5EF4-FFF2-40B4-BE49-F238E27FC236}">
                <a16:creationId xmlns:a16="http://schemas.microsoft.com/office/drawing/2014/main" id="{0AC742CB-C9C7-8ED4-8F4F-B77E24652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1" y="9833"/>
            <a:ext cx="2434129" cy="1737116"/>
          </a:xfrm>
          <a:prstGeom prst="rect">
            <a:avLst/>
          </a:prstGeom>
        </p:spPr>
      </p:pic>
      <p:pic>
        <p:nvPicPr>
          <p:cNvPr id="15" name="Picture 14" descr="A graph of a salary&#10;&#10;Description automatically generated with medium confidence">
            <a:extLst>
              <a:ext uri="{FF2B5EF4-FFF2-40B4-BE49-F238E27FC236}">
                <a16:creationId xmlns:a16="http://schemas.microsoft.com/office/drawing/2014/main" id="{76EC396B-BE7F-7CE0-1B46-B0E0B54FE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1" y="1778215"/>
            <a:ext cx="2434130" cy="14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8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65BDE-363A-54B2-7ED1-301B4627E273}"/>
              </a:ext>
            </a:extLst>
          </p:cNvPr>
          <p:cNvSpPr txBox="1"/>
          <p:nvPr/>
        </p:nvSpPr>
        <p:spPr>
          <a:xfrm>
            <a:off x="296260" y="394698"/>
            <a:ext cx="366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Performance Distribution </a:t>
            </a:r>
          </a:p>
          <a:p>
            <a:r>
              <a:rPr lang="en-US" dirty="0">
                <a:solidFill>
                  <a:srgbClr val="FFFF00"/>
                </a:solidFill>
              </a:rPr>
              <a:t>       Across Departments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3E4E6-89F5-33DB-2591-5B4B8E679F1A}"/>
              </a:ext>
            </a:extLst>
          </p:cNvPr>
          <p:cNvSpPr txBox="1"/>
          <p:nvPr/>
        </p:nvSpPr>
        <p:spPr>
          <a:xfrm>
            <a:off x="-14077" y="1925419"/>
            <a:ext cx="892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Performance Distribution: Visualize performance scores across departments for an overall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understanding of employee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C71E5-8630-A3B5-C1C1-19574B49C30A}"/>
              </a:ext>
            </a:extLst>
          </p:cNvPr>
          <p:cNvSpPr txBox="1"/>
          <p:nvPr/>
        </p:nvSpPr>
        <p:spPr>
          <a:xfrm>
            <a:off x="-37225" y="2561336"/>
            <a:ext cx="945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"Fully Meets" Dominance: "Fully Meets" is the most common score, indicating that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portion of employees consistently meet performance expectations.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BF0F3-69A4-7788-6854-D183CFFF0FA0}"/>
              </a:ext>
            </a:extLst>
          </p:cNvPr>
          <p:cNvSpPr txBox="1"/>
          <p:nvPr/>
        </p:nvSpPr>
        <p:spPr>
          <a:xfrm>
            <a:off x="-37225" y="3172156"/>
            <a:ext cx="928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Variations in Performance: While "Fully Meets" dominates, variances exist; some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 have more employees "Exceeding" expectations, while others require improvement.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3B0B-726C-13EC-1A7B-8662E846D985}"/>
              </a:ext>
            </a:extLst>
          </p:cNvPr>
          <p:cNvSpPr txBox="1"/>
          <p:nvPr/>
        </p:nvSpPr>
        <p:spPr>
          <a:xfrm>
            <a:off x="-35558" y="3779305"/>
            <a:ext cx="928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Performance Improvement Plans (PIPs): A few employees in specific departments are on PIPs,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signifying the need for targeted improvement efforts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A5BC7-16F6-1F7F-0A19-3A0B3344ADBE}"/>
              </a:ext>
            </a:extLst>
          </p:cNvPr>
          <p:cNvSpPr txBox="1"/>
          <p:nvPr/>
        </p:nvSpPr>
        <p:spPr>
          <a:xfrm>
            <a:off x="-35558" y="4386454"/>
            <a:ext cx="895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Comparing Departments: Identify high-performing and development-needed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 through inter-departmental comparisons.</a:t>
            </a:r>
          </a:p>
        </p:txBody>
      </p:sp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08D2073-AF95-730E-4E89-08893DC4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10" y="1"/>
            <a:ext cx="3388278" cy="1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4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40AA9-F51C-F0DA-77B2-B15FC1790BBA}"/>
              </a:ext>
            </a:extLst>
          </p:cNvPr>
          <p:cNvSpPr txBox="1"/>
          <p:nvPr/>
        </p:nvSpPr>
        <p:spPr>
          <a:xfrm>
            <a:off x="3808475" y="3946095"/>
            <a:ext cx="266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6DE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09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470"/>
            <a:ext cx="8286617" cy="109501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dirty="0"/>
              <a:t>Conduct an in-depth analysis of an HR (Human Resources) Dataset, containing employee details such as ID, Job Title, Performance Ratings, Salaries, and more.</a:t>
            </a:r>
          </a:p>
          <a:p>
            <a:endParaRPr lang="en-US" sz="5500" dirty="0"/>
          </a:p>
          <a:p>
            <a:r>
              <a:rPr lang="en-US" sz="5500" dirty="0"/>
              <a:t>Utilize the powerful data visualization capabilities of matplotlib and seaborn libraries to create meaningful charts and graphs. These visual representations will help unearth underlying patterns and trends within the data.</a:t>
            </a:r>
          </a:p>
          <a:p>
            <a:endParaRPr lang="en-US" sz="5500" dirty="0"/>
          </a:p>
          <a:p>
            <a:r>
              <a:rPr lang="en-US" sz="5500" dirty="0"/>
              <a:t>Uncover insights related to top-performing employees and exceptional managers. Use this knowledge to develop innovative models that can serve as a valuable tool for assessing employee performance within the XYZ Technologies organization.</a:t>
            </a:r>
          </a:p>
          <a:p>
            <a:endParaRPr lang="en-US" sz="5500" dirty="0"/>
          </a:p>
          <a:p>
            <a:r>
              <a:rPr lang="en-US" sz="5500" dirty="0"/>
              <a:t>Produce a comprehensive report summarizing the findings and insights gleaned from these visualizations. This report will provide a clearer understanding of the dynamics within the company's workforce.</a:t>
            </a:r>
          </a:p>
          <a:p>
            <a:endParaRPr lang="en-US" sz="5500" dirty="0"/>
          </a:p>
          <a:p>
            <a:r>
              <a:rPr lang="en-US" sz="5500" dirty="0"/>
              <a:t>Conclude the analysis with well-founded recommendations and suggestions for potential enhancements to the company's incentive programs. This will pave the way for the organization to further improve its operations and foster employee growth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8474" y="281175"/>
            <a:ext cx="4862423" cy="1012017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STATISTICS OF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7232" y="1301580"/>
            <a:ext cx="6236768" cy="34101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Salary: Average salary is $69,020 with variations.</a:t>
            </a:r>
          </a:p>
          <a:p>
            <a:r>
              <a:rPr lang="en-US" dirty="0"/>
              <a:t>Special Projects: Employees involved in 1.22 projects on average.</a:t>
            </a:r>
          </a:p>
          <a:p>
            <a:r>
              <a:rPr lang="en-US" dirty="0"/>
              <a:t>Performance Score: Predominantly scored 3 with minimal variation.</a:t>
            </a:r>
          </a:p>
          <a:p>
            <a:r>
              <a:rPr lang="en-US" dirty="0"/>
              <a:t>Absences: Average of 10.24 absences per year.</a:t>
            </a:r>
          </a:p>
          <a:p>
            <a:r>
              <a:rPr lang="en-US" dirty="0"/>
              <a:t>Engagement Survey: Average score is 4.11 with some diversity.</a:t>
            </a:r>
          </a:p>
          <a:p>
            <a:r>
              <a:rPr lang="en-US" dirty="0"/>
              <a:t>Employee Satisfaction: Average rating is 3.89 with variability.</a:t>
            </a:r>
          </a:p>
          <a:p>
            <a:r>
              <a:rPr lang="en-US" dirty="0"/>
              <a:t>Gender ID: Slightly more employees identified as 0 (56.59%).</a:t>
            </a:r>
          </a:p>
        </p:txBody>
      </p:sp>
      <p:pic>
        <p:nvPicPr>
          <p:cNvPr id="6" name="Picture 5" descr="A screenshot of a number&#10;&#10;Description automatically generated">
            <a:extLst>
              <a:ext uri="{FF2B5EF4-FFF2-40B4-BE49-F238E27FC236}">
                <a16:creationId xmlns:a16="http://schemas.microsoft.com/office/drawing/2014/main" id="{E43F7B63-B887-D328-6295-5F01228C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2245" cy="2419045"/>
          </a:xfrm>
          <a:prstGeom prst="rect">
            <a:avLst/>
          </a:prstGeom>
        </p:spPr>
      </p:pic>
      <p:pic>
        <p:nvPicPr>
          <p:cNvPr id="8" name="Picture 7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420BBF7B-EF89-8C8C-9269-1FA1F3161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571750"/>
            <a:ext cx="2892245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3"/>
            <a:ext cx="6413611" cy="1221640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Employee analysis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Gender</a:t>
            </a:r>
            <a:endParaRPr lang="en-US" dirty="0"/>
          </a:p>
        </p:txBody>
      </p:sp>
      <p:pic>
        <p:nvPicPr>
          <p:cNvPr id="10" name="Content Placeholder 9" descr="A graph showing a red and blue bar graph&#10;&#10;Description automatically generated">
            <a:extLst>
              <a:ext uri="{FF2B5EF4-FFF2-40B4-BE49-F238E27FC236}">
                <a16:creationId xmlns:a16="http://schemas.microsoft.com/office/drawing/2014/main" id="{FBA35D7F-82F8-6DA2-A8C1-7B6C76FA8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" y="2356892"/>
            <a:ext cx="3805590" cy="278660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442653" y="1303537"/>
            <a:ext cx="4041775" cy="5686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Gender Diversity &amp; Inclusivity in the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815497" y="1859659"/>
            <a:ext cx="5593288" cy="324131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Dataset contains 130 male and 175 female employees.</a:t>
            </a:r>
          </a:p>
          <a:p>
            <a:pPr algn="l"/>
            <a:r>
              <a:rPr lang="en-US" dirty="0"/>
              <a:t>Male employees' average salary: $70,629</a:t>
            </a:r>
          </a:p>
          <a:p>
            <a:pPr algn="l"/>
            <a:r>
              <a:rPr lang="en-US" dirty="0"/>
              <a:t>Female employees' average salary: $67,78</a:t>
            </a:r>
          </a:p>
          <a:p>
            <a:pPr algn="l"/>
            <a:r>
              <a:rPr lang="en-US" dirty="0"/>
              <a:t>Emphasizes the importance of gender diversity and inclusivity.</a:t>
            </a:r>
          </a:p>
          <a:p>
            <a:pPr algn="l"/>
            <a:r>
              <a:rPr lang="en-US" dirty="0"/>
              <a:t>Guides HR practices for creating an equitable workplace.</a:t>
            </a:r>
          </a:p>
          <a:p>
            <a:pPr algn="l"/>
            <a:r>
              <a:rPr lang="en-US" dirty="0"/>
              <a:t>The gender-based salary gap exists within the organization.</a:t>
            </a:r>
          </a:p>
          <a:p>
            <a:pPr algn="l"/>
            <a:r>
              <a:rPr lang="en-US" dirty="0"/>
              <a:t>This gap may indicate a potential issue with pay equity and fairness.</a:t>
            </a:r>
          </a:p>
          <a:p>
            <a:pPr algn="l"/>
            <a:r>
              <a:rPr lang="en-US" dirty="0"/>
              <a:t>Further examination and action are necessary to address and rectify this disparity.</a:t>
            </a:r>
          </a:p>
          <a:p>
            <a:pPr algn="l"/>
            <a:r>
              <a:rPr lang="en-US" dirty="0"/>
              <a:t>Promoting gender pay equality is not only an ethical obligation but can also positively impact employee satisfaction and workplace diversity..</a:t>
            </a:r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CABF75B-54C3-1CEE-79C6-B81E636F0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05590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CFC7-690F-5CD5-09D4-838CB3917AEC}"/>
              </a:ext>
            </a:extLst>
          </p:cNvPr>
          <p:cNvSpPr txBox="1"/>
          <p:nvPr/>
        </p:nvSpPr>
        <p:spPr>
          <a:xfrm>
            <a:off x="3406660" y="382076"/>
            <a:ext cx="56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Analyzing the Impact of Performance on Employee Salaries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3501E-C1DC-9907-1AF5-95B0CB39101B}"/>
              </a:ext>
            </a:extLst>
          </p:cNvPr>
          <p:cNvSpPr txBox="1"/>
          <p:nvPr/>
        </p:nvSpPr>
        <p:spPr>
          <a:xfrm>
            <a:off x="4160646" y="811129"/>
            <a:ext cx="48865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Fully Meets employees earn $250,000.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"Exceeds Expectations" average $225,000.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"Needs Improvement" at $150,000.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"Performance Improvement Plan" employees earn $52,500.</a:t>
            </a:r>
          </a:p>
          <a:p>
            <a:pPr algn="just"/>
            <a:endParaRPr lang="en-CA" b="1" i="0" dirty="0">
              <a:solidFill>
                <a:srgbClr val="BA2D1C"/>
              </a:solidFill>
              <a:effectLst/>
              <a:latin typeface="Söhne"/>
            </a:endParaRPr>
          </a:p>
          <a:p>
            <a:pPr algn="just"/>
            <a:r>
              <a:rPr lang="en-CA" b="1" i="0" dirty="0">
                <a:solidFill>
                  <a:srgbClr val="FFFF00"/>
                </a:solidFill>
                <a:effectLst/>
                <a:latin typeface="Söhne"/>
              </a:rPr>
              <a:t>Key Insights:</a:t>
            </a:r>
            <a:endParaRPr lang="en-CA" b="0" i="0" dirty="0">
              <a:solidFill>
                <a:srgbClr val="FFFF00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Strong correlation between performance scores and salaries.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Rewarding top performers.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Addressing performance gaps.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Encouraging performance improvement.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Guiding compensation strategies.</a:t>
            </a:r>
          </a:p>
        </p:txBody>
      </p:sp>
      <p:pic>
        <p:nvPicPr>
          <p:cNvPr id="8" name="Picture 7" descr="A graph of a performance&#10;&#10;Description automatically generated">
            <a:extLst>
              <a:ext uri="{FF2B5EF4-FFF2-40B4-BE49-F238E27FC236}">
                <a16:creationId xmlns:a16="http://schemas.microsoft.com/office/drawing/2014/main" id="{23FB0A83-48E6-F1EA-5B8F-677AA025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089400"/>
            <a:ext cx="3961181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C8ACB-FC0E-62D3-D8ED-F4955AA7B4F1}"/>
              </a:ext>
            </a:extLst>
          </p:cNvPr>
          <p:cNvSpPr txBox="1"/>
          <p:nvPr/>
        </p:nvSpPr>
        <p:spPr>
          <a:xfrm>
            <a:off x="495476" y="98450"/>
            <a:ext cx="425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2D1C"/>
                </a:solidFill>
              </a:rPr>
              <a:t>                            </a:t>
            </a:r>
            <a:r>
              <a:rPr lang="en-US" dirty="0">
                <a:solidFill>
                  <a:srgbClr val="FFFF00"/>
                </a:solidFill>
              </a:rPr>
              <a:t>Payroll Insights: </a:t>
            </a:r>
          </a:p>
          <a:p>
            <a:r>
              <a:rPr lang="en-US" dirty="0">
                <a:solidFill>
                  <a:srgbClr val="FF6DEA"/>
                </a:solidFill>
              </a:rPr>
              <a:t>      Linking Employee Satisfaction &amp; Salaries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A94F67D9-B77E-2D9D-77C4-8CE7AD7D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92" y="0"/>
            <a:ext cx="3455007" cy="2048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2E654-6216-1556-669F-6D3DB555994D}"/>
              </a:ext>
            </a:extLst>
          </p:cNvPr>
          <p:cNvSpPr txBox="1"/>
          <p:nvPr/>
        </p:nvSpPr>
        <p:spPr>
          <a:xfrm>
            <a:off x="0" y="781600"/>
            <a:ext cx="5688993" cy="138499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C000"/>
                </a:solidFill>
              </a:rPr>
              <a:t>Absences: Average absence days per employee: Approximately 10.24</a:t>
            </a:r>
          </a:p>
          <a:p>
            <a:r>
              <a:rPr lang="en-US" sz="1400" dirty="0">
                <a:solidFill>
                  <a:srgbClr val="FFC000"/>
                </a:solidFill>
              </a:rPr>
              <a:t>Majority of employees have between 5 and 15 absences. a relatively stable </a:t>
            </a:r>
          </a:p>
          <a:p>
            <a:r>
              <a:rPr lang="en-US" sz="1400" dirty="0">
                <a:solidFill>
                  <a:srgbClr val="FFC000"/>
                </a:solidFill>
              </a:rPr>
              <a:t>Attendance pattern among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C000"/>
                </a:solidFill>
              </a:rPr>
              <a:t>Salary: Average salary: Approximately $69,020.68</a:t>
            </a:r>
          </a:p>
          <a:p>
            <a:r>
              <a:rPr lang="en-US" sz="1400" dirty="0">
                <a:solidFill>
                  <a:srgbClr val="FFC000"/>
                </a:solidFill>
              </a:rPr>
              <a:t>Significant salary range from $45,046 to $250,000.</a:t>
            </a:r>
          </a:p>
          <a:p>
            <a:r>
              <a:rPr lang="en-US" sz="1400" dirty="0">
                <a:solidFill>
                  <a:srgbClr val="FFC000"/>
                </a:solidFill>
              </a:rPr>
              <a:t>This Implies a wide disparity in compensation within the organization.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3BD9D-D9D8-86A8-9F81-4A7446C3A0D5}"/>
              </a:ext>
            </a:extLst>
          </p:cNvPr>
          <p:cNvSpPr txBox="1"/>
          <p:nvPr/>
        </p:nvSpPr>
        <p:spPr>
          <a:xfrm>
            <a:off x="0" y="2166595"/>
            <a:ext cx="7608173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AB05C"/>
                </a:solidFill>
              </a:rPr>
              <a:t>  </a:t>
            </a:r>
            <a:r>
              <a:rPr lang="en-US" dirty="0">
                <a:solidFill>
                  <a:srgbClr val="FFFF00"/>
                </a:solidFill>
              </a:rPr>
              <a:t>How Absences Affect Salaries: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0D5"/>
                </a:solidFill>
              </a:rPr>
              <a:t>Higher absenteeism may contribute to reduced salaries, affecting employee </a:t>
            </a:r>
          </a:p>
          <a:p>
            <a:r>
              <a:rPr lang="en-US" dirty="0">
                <a:solidFill>
                  <a:srgbClr val="FFF0D5"/>
                </a:solidFill>
              </a:rPr>
              <a:t>earning potential and career progression.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5CC3E-6817-8299-759E-C0CC1526A678}"/>
              </a:ext>
            </a:extLst>
          </p:cNvPr>
          <p:cNvSpPr txBox="1"/>
          <p:nvPr/>
        </p:nvSpPr>
        <p:spPr>
          <a:xfrm>
            <a:off x="457060" y="3061798"/>
            <a:ext cx="229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Key 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48B27-061C-2DB0-0D42-089ACE739777}"/>
              </a:ext>
            </a:extLst>
          </p:cNvPr>
          <p:cNvSpPr txBox="1"/>
          <p:nvPr/>
        </p:nvSpPr>
        <p:spPr>
          <a:xfrm>
            <a:off x="-23909" y="3370817"/>
            <a:ext cx="9145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0D5"/>
                </a:solidFill>
              </a:rPr>
              <a:t>Employee attendance appears consistent,  majority taking an average of 10absences.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0D5"/>
                </a:solidFill>
              </a:rPr>
              <a:t>Salary distribution shows disparities with high variations, ranging from $45,046 to $250,000.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0D5"/>
                </a:solidFill>
              </a:rPr>
              <a:t>Addressing salary equity and employee attendance policies may be valuable for HR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203436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467BD-5186-D5D5-3D37-11509B4CF7AC}"/>
              </a:ext>
            </a:extLst>
          </p:cNvPr>
          <p:cNvSpPr txBox="1"/>
          <p:nvPr/>
        </p:nvSpPr>
        <p:spPr>
          <a:xfrm>
            <a:off x="350874" y="1881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3356E-F4A5-B4A4-DDDD-72DF70907A31}"/>
              </a:ext>
            </a:extLst>
          </p:cNvPr>
          <p:cNvSpPr txBox="1"/>
          <p:nvPr/>
        </p:nvSpPr>
        <p:spPr>
          <a:xfrm>
            <a:off x="1823310" y="128470"/>
            <a:ext cx="29013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Unique Termination Reasons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2944B-D5D1-EC96-8B07-3F50E97B86C4}"/>
              </a:ext>
            </a:extLst>
          </p:cNvPr>
          <p:cNvSpPr txBox="1"/>
          <p:nvPr/>
        </p:nvSpPr>
        <p:spPr>
          <a:xfrm>
            <a:off x="0" y="739291"/>
            <a:ext cx="9144000" cy="553997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N/A-Still Employed: The majority of employees (207) are still employed, indicating a stable workforce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Another Position: 20 employees left to pursue other job opportunities, potentially within the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Unhappy: 14 employees left due to unhappiness with their roles or workplace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More Money: 11 employees sought new employment for better compensation.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Career Change: 9 employees left to pursue different career paths or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Hours: 8 employees departed due to issues related to working hours or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Attendance: 7 employees left, potentially due to attendance-related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Return to School: 5 employees left to pursue further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Relocation Out of Area: 5 employees relocated to different geographical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No-Call, No-Show: 4 employees left without proper notification 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Military: 4 employees joined or returned to military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Retiring: 4 employees retired from their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E7BD"/>
                </a:solidFill>
              </a:rPr>
              <a:t>Performance: 4 employees left due to performance-related issues.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DF6B2-CE57-4C54-49DC-B52F2695E9D9}"/>
              </a:ext>
            </a:extLst>
          </p:cNvPr>
          <p:cNvSpPr txBox="1"/>
          <p:nvPr/>
        </p:nvSpPr>
        <p:spPr>
          <a:xfrm>
            <a:off x="601669" y="586585"/>
            <a:ext cx="320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Analysis of Salary Over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93073-2BB8-5D44-088A-37D10C8EE95C}"/>
              </a:ext>
            </a:extLst>
          </p:cNvPr>
          <p:cNvSpPr txBox="1"/>
          <p:nvPr/>
        </p:nvSpPr>
        <p:spPr>
          <a:xfrm>
            <a:off x="0" y="2277002"/>
            <a:ext cx="92485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  In this analysis, we explored the relationship between the date of hire and the corresponding </a:t>
            </a:r>
          </a:p>
          <a:p>
            <a:r>
              <a:rPr lang="en-US" dirty="0">
                <a:solidFill>
                  <a:srgbClr val="FFC000"/>
                </a:solidFill>
              </a:rPr>
              <a:t>salary for employees. We observed a clear pattern of salary progression over the years</a:t>
            </a:r>
          </a:p>
          <a:p>
            <a:r>
              <a:rPr lang="en-US" dirty="0">
                <a:solidFill>
                  <a:srgbClr val="FFC000"/>
                </a:solidFill>
              </a:rPr>
              <a:t>with the following 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 Employees hired in 2006 had an initial salary of $50,000.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Salaries increased gradually over time, with employees hired in 2008 receiving $75,000,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those hired in 2010 earning $100,000.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The trend continued with employees hired in subsequent years, salaries reaching $125,000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 for 2012 hires, $150,000 for 2014 hires, $175,000 for 2016 hires, and $200,000 for 2018 hires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7BD"/>
                </a:solidFill>
              </a:rPr>
              <a:t>The highest recorded salary, $250,000, was for employees hired in 2020.</a:t>
            </a: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74170280-8D95-DE7A-F2C2-2269F5FC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0"/>
            <a:ext cx="4266590" cy="22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C96D0-6EA2-F036-1E87-EAFA3295510F}"/>
              </a:ext>
            </a:extLst>
          </p:cNvPr>
          <p:cNvSpPr txBox="1"/>
          <p:nvPr/>
        </p:nvSpPr>
        <p:spPr>
          <a:xfrm>
            <a:off x="296260" y="739290"/>
            <a:ext cx="44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</a:rPr>
              <a:t>Diversity in Hiring: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Evaluating Source Distribution by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C5FF5-BF9E-580F-BD14-CEFE8E47CCB6}"/>
              </a:ext>
            </a:extLst>
          </p:cNvPr>
          <p:cNvSpPr txBox="1"/>
          <p:nvPr/>
        </p:nvSpPr>
        <p:spPr>
          <a:xfrm>
            <a:off x="0" y="2618194"/>
            <a:ext cx="80848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Top recruitment source for females: "Indeed" (50 hires)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Top recruitment source for males: "Indeed" (37 hires)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Close second for females: "LinkedIn" (44 hires)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Close second for males: "LinkedIn" (32 hires)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"Google Search" and "Employee Referral" more prominent for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"Employee Referral" more significant for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0D5"/>
                </a:solidFill>
              </a:rPr>
              <a:t>Insights reveal potential gender-specific recruitment source effectiveness</a:t>
            </a:r>
          </a:p>
        </p:txBody>
      </p:sp>
      <p:pic>
        <p:nvPicPr>
          <p:cNvPr id="7" name="Picture 6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79B24EDF-0123-567F-BACD-43B2AB9CC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0"/>
            <a:ext cx="3808475" cy="25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Microsoft Macintosh PowerPoint</Application>
  <PresentationFormat>On-screen Show (16:9)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Söhne</vt:lpstr>
      <vt:lpstr>Office Theme</vt:lpstr>
      <vt:lpstr>Project 2 EXPLANTORY DATA ANALYSIS</vt:lpstr>
      <vt:lpstr>PROJECT DESCRIPTION</vt:lpstr>
      <vt:lpstr>DESCRIPTIVE STATISTICS OF DATASET</vt:lpstr>
      <vt:lpstr>Employee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2023-10-17T16:15:28Z</dcterms:modified>
</cp:coreProperties>
</file>