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98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6" r:id="rId22"/>
    <p:sldId id="317" r:id="rId23"/>
  </p:sldIdLst>
  <p:sldSz cx="9144000" cy="5143500" type="screen16x9"/>
  <p:notesSz cx="6858000" cy="9144000"/>
  <p:embeddedFontLst>
    <p:embeddedFont>
      <p:font typeface="Nunito Light" panose="020F0302020204030204" pitchFamily="34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aleway ExtraBold" panose="020F0502020204030204" pitchFamily="34" charset="0"/>
      <p:bold r:id="rId35"/>
      <p:italic r:id="rId36"/>
      <p:boldItalic r:id="rId37"/>
    </p:embeddedFont>
    <p:embeddedFont>
      <p:font typeface="Raleway Medium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697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7CF1E-41FD-4541-9BF7-119A7E5D902B}">
  <a:tblStyle styleId="{F907CF1E-41FD-4541-9BF7-119A7E5D9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96621-A15F-4761-9145-A0505733BF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678"/>
  </p:normalViewPr>
  <p:slideViewPr>
    <p:cSldViewPr snapToGrid="0">
      <p:cViewPr varScale="1">
        <p:scale>
          <a:sx n="167" d="100"/>
          <a:sy n="167" d="100"/>
        </p:scale>
        <p:origin x="136" y="184"/>
      </p:cViewPr>
      <p:guideLst>
        <p:guide pos="569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7DD6DE1A-362E-725E-B3E1-B13700FEF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67617EA6-8DF3-C86D-95F4-B66155027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FD9AFB54-F29C-38FB-6814-9ED08F751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16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F2E1292-3688-13F8-DD13-2FD1C8BF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F78A95AB-3999-54E3-058D-5A8D5C85E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C2C380F6-CBF9-BE2E-39E2-8EE48452F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69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85CE0B9-333F-2A02-4E42-87E33025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4F0BA71F-E207-1098-BFBD-73DD914A8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D0242E5A-5516-EAC7-5424-7CF65C49B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0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B75F3389-F6A0-7E2C-5FB2-C02EF7E9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5976AD65-1465-DAA9-21F9-6B9B49F6A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BC9C8CF7-386A-EECE-21B0-DEC205006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4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32C9D827-FC64-DE3B-95AE-54CAEE48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E579DB1E-A3B7-9A7B-A58D-A82C3A6BDD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0E17A15D-BF58-93C5-AC9F-FCAB66BFB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79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806652EF-F16F-A321-145F-4D0CDB58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63276C1C-F039-E957-EA38-91D708DE0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76D4526A-DD35-30B1-691F-764EB2641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0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DBE2005D-9874-C633-ED8D-5739BBAC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1C3647DC-598B-59CB-A1C0-250F7BCBD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15AD2598-F6EC-99DD-318C-60CFA452A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4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4156A6DD-BAFC-0653-08CB-6874B47E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BAEF4F8C-A88D-4418-E86E-E0D8051C9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363DD47C-B726-5CDC-11EB-0EE45EB2A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0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17884526-C367-2802-041B-0A1DD47D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E9D494E8-E87D-0EA4-41EC-A9D78F0B6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900BBE84-51AB-E9C0-CD21-2400117F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3D6E4A64-5100-0773-5848-CE5B6A17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0722E9F9-6294-5685-480C-CAEFF1102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6E5040FE-1C8A-F181-D188-9EE6C7B65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02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EBE2AD07-C31E-5FF3-AA3C-ECB0455B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32:notes">
            <a:extLst>
              <a:ext uri="{FF2B5EF4-FFF2-40B4-BE49-F238E27FC236}">
                <a16:creationId xmlns:a16="http://schemas.microsoft.com/office/drawing/2014/main" id="{CAF7B266-87C9-BB88-1B08-EFE11F9D5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32:notes">
            <a:extLst>
              <a:ext uri="{FF2B5EF4-FFF2-40B4-BE49-F238E27FC236}">
                <a16:creationId xmlns:a16="http://schemas.microsoft.com/office/drawing/2014/main" id="{14B4A3AF-0DD4-FA1B-E2AA-EA4333D2B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145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077B33CA-B5D8-6C67-0BBD-ABC58306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32:notes">
            <a:extLst>
              <a:ext uri="{FF2B5EF4-FFF2-40B4-BE49-F238E27FC236}">
                <a16:creationId xmlns:a16="http://schemas.microsoft.com/office/drawing/2014/main" id="{CDDAB3FE-081E-6DBA-5F61-06C65A48D0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32:notes">
            <a:extLst>
              <a:ext uri="{FF2B5EF4-FFF2-40B4-BE49-F238E27FC236}">
                <a16:creationId xmlns:a16="http://schemas.microsoft.com/office/drawing/2014/main" id="{6D2B9809-96F8-282F-4A5A-3A0AED4B6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39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F93E1C6C-A14E-DE8E-AC8D-1E1E7A56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dda1946d_4_2726:notes">
            <a:extLst>
              <a:ext uri="{FF2B5EF4-FFF2-40B4-BE49-F238E27FC236}">
                <a16:creationId xmlns:a16="http://schemas.microsoft.com/office/drawing/2014/main" id="{0C996BFB-C5A0-B6CB-05F3-5799BCB52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dda1946d_4_2726:notes">
            <a:extLst>
              <a:ext uri="{FF2B5EF4-FFF2-40B4-BE49-F238E27FC236}">
                <a16:creationId xmlns:a16="http://schemas.microsoft.com/office/drawing/2014/main" id="{8374B9E6-E811-2138-D54D-052B8834A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1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računi, grafi, mojelektro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7C58C1E5-84F7-6E13-83FA-5E8FDFF7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D7D6769B-C9C4-7773-F48C-04EC83A85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732257EF-3261-9289-7DCA-D7873A418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5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DDE026BF-CE74-F469-6E70-DF0CD6CF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08:notes">
            <a:extLst>
              <a:ext uri="{FF2B5EF4-FFF2-40B4-BE49-F238E27FC236}">
                <a16:creationId xmlns:a16="http://schemas.microsoft.com/office/drawing/2014/main" id="{CCF203B9-E258-BA77-814D-56DFF7B42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08:notes">
            <a:extLst>
              <a:ext uri="{FF2B5EF4-FFF2-40B4-BE49-F238E27FC236}">
                <a16:creationId xmlns:a16="http://schemas.microsoft.com/office/drawing/2014/main" id="{BC84A72B-777C-479E-3FB6-79F00D626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6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419DED47-1209-AF92-1F94-79021D6CD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6EEBB5CA-2E45-2DFD-CA71-729E9482B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39014FD2-7CF1-E2C6-18F5-8A5B7616F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8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CF547AEA-0FE8-1C6E-40D5-3C13E2BA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3087A227-C72C-D989-5920-166535200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1BE1E866-A3C6-D914-C6DB-B8AA7B162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98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805AD2E-8A8F-9541-9A26-B15E3F83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>
            <a:extLst>
              <a:ext uri="{FF2B5EF4-FFF2-40B4-BE49-F238E27FC236}">
                <a16:creationId xmlns:a16="http://schemas.microsoft.com/office/drawing/2014/main" id="{9F3980B5-3D9A-FC1B-492E-57B5F8F6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>
            <a:extLst>
              <a:ext uri="{FF2B5EF4-FFF2-40B4-BE49-F238E27FC236}">
                <a16:creationId xmlns:a16="http://schemas.microsoft.com/office/drawing/2014/main" id="{6312EB8B-E550-3EFF-3107-96BCEAB01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7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5" name="Google Shape;255;p28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28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57" name="Google Shape;257;p28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67" name="Google Shape;267;p3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76" name="Google Shape;276;p31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5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93" name="Google Shape;293;p35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94" name="Google Shape;294;p35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l-SI" noProof="0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00" name="Google Shape;300;p35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l-SI" noProof="0" dirty="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</p:txBody>
        </p:sp>
      </p:grpSp>
      <p:sp>
        <p:nvSpPr>
          <p:cNvPr id="301" name="Google Shape;301;p35"/>
          <p:cNvSpPr txBox="1">
            <a:spLocks noGrp="1"/>
          </p:cNvSpPr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Omrežnina+</a:t>
            </a:r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1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Adam Kac, Gaja Gujt, Tevž Starovasnik</a:t>
            </a:r>
          </a:p>
        </p:txBody>
      </p:sp>
      <p:sp>
        <p:nvSpPr>
          <p:cNvPr id="303" name="Google Shape;303;p35"/>
          <p:cNvSpPr/>
          <p:nvPr/>
        </p:nvSpPr>
        <p:spPr>
          <a:xfrm>
            <a:off x="833327" y="773016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C9045-71B5-465D-8810-AD9D227A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06" y="773016"/>
            <a:ext cx="2284367" cy="2284367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6CDECBA8-F14A-BF59-B520-17719C2F7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ADEF819D-AA4B-0CCA-1264-97D2F759F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l-SI" noProof="0" dirty="0"/>
              <a:t>Testiranje in kakovost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6EEA1609-EBC6-9057-0F75-9DB92357DC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Cypress</a:t>
            </a:r>
            <a:r>
              <a:rPr lang="sl-SI" noProof="0" dirty="0"/>
              <a:t> – end-to-end testi (UI, MFA, grafi, simulacije)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JUnit + Mockito</a:t>
            </a:r>
            <a:r>
              <a:rPr lang="sl-SI" noProof="0" dirty="0"/>
              <a:t> – unit testi v Spring okolju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SonarCloud</a:t>
            </a:r>
            <a:r>
              <a:rPr lang="sl-SI" noProof="0" dirty="0"/>
              <a:t> – statična analiza in pokritost testov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8420-85EC-6765-1284-2F99DB58C95E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42308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C03D3DB-D9D8-AF5F-6767-8E49538B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B912C8BC-E17B-BB1D-931C-840019C5B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l-SI" noProof="0" dirty="0"/>
              <a:t>Zunanje integracije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46BBED9C-D5A8-85BD-FB8A-25949514AC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OpenWeather API </a:t>
            </a:r>
            <a:r>
              <a:rPr lang="sl-SI" noProof="0" dirty="0"/>
              <a:t>– pridobivanje vremenskih podatkov za predikcije in toplotno črpalko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OpenAI</a:t>
            </a:r>
            <a:r>
              <a:rPr lang="sl-SI" noProof="0" dirty="0"/>
              <a:t> – chatbot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mojelektro.si CSV </a:t>
            </a:r>
            <a:r>
              <a:rPr lang="sl-SI" noProof="0" dirty="0"/>
              <a:t>– uvoz uradnih podatkov o porabi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GEN-I ceniki + URO bloki </a:t>
            </a:r>
            <a:r>
              <a:rPr lang="sl-SI" noProof="0" dirty="0"/>
              <a:t>– podlaga za izračun stroškov in optimizacijo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85A42-DFC4-5FFC-87A6-A01DDAC4C0D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21599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90FDBA4-89C3-53D0-B9C6-868BBC3D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30E78FA2-D18C-38C7-C0DE-CD9BF4FC1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Vodenje napredka</a:t>
            </a:r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0648A82A-F821-6A75-A609-856E2514F6D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03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268133B2-9600-C9F7-C956-94E503A9CD83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935FA-FF87-0C3F-697A-72F5E9B7547B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1318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18CE23FA-9F47-4886-75AB-B290FED2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5E37DD8C-662C-0678-90AE-927F8CEA7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Youtrack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8AB0FF67-574A-0E7A-C673-BEA9B70381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noProof="0" dirty="0"/>
              <a:t>Razdelitev nalog po članih ekipe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Sledenje napredku v posameznih sprintih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Prioritizacijo nalog po pomembnosti (High/Medium/Low)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Označevanje stanja nalog (To Do, In Progress, Code Review, Done)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5857D-BE4F-14AD-9227-BA3141328EF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86107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1066EF0C-CDCC-8A46-78FA-3634CDD1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72EF9C5A-1246-BCB5-8416-8968C2C46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Metodologija SCRUM (prilagojena)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5887615C-2C49-A07A-1A13-4F9CCDD62D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noProof="0" dirty="0"/>
              <a:t>Sprinti: Projekt je bil razdeljen v več krajših razvojnih ciklov (sprintov), vsak s svojimi cilji.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Dnevni pregledi (Daily Stand-ups): Občasna sinhronizacija z ekipo glede napredka in ovir.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Sprint backlog: Za vsak sprint smo definirali naloge, ki jih mora ekipa zaključiti.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noProof="0" dirty="0"/>
              <a:t>Tedenski sestanki s skrbnikom.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2B672-4720-314B-F3EC-0B6B83E59C80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66503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402E2BB-5B5E-C050-4383-637D6FA0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7726B9BD-DF08-3BB1-8C92-6072A7BFC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Pregled rešitve</a:t>
            </a:r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7739232B-74A6-B621-E3A4-776B952CE1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04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D015A99D-9299-0E29-1AF1-EF4A4022F74D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528C9-3C80-8B08-0584-AA061EACC776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73107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36E7ECE-5031-9280-BA29-8ECC12E85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420E390D-0ABE-2D35-F86E-82C377756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err="1"/>
              <a:t>Ključne</a:t>
            </a:r>
            <a:r>
              <a:rPr lang="en-GB" b="1" dirty="0"/>
              <a:t> </a:t>
            </a:r>
            <a:r>
              <a:rPr lang="en-GB" b="1" dirty="0" err="1"/>
              <a:t>funkcionalnosti</a:t>
            </a:r>
            <a:endParaRPr lang="en-GB" b="1" dirty="0"/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34BC5557-FFF5-065D-CC58-A3C6C7A056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71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Mesečni in dnevni pregled porabe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Analiza stroškov glede na časovne bloke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Zaznavanje prekoračitev dogovorjene moči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Simulacija porabe moči in optimizacija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Podpora za sončne elektrarne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Vnos računov in avtomatska analiza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Interaktivni grafi in vizualizacije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MFA zaščita uporabniškega računa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l-SI" noProof="0" dirty="0"/>
              <a:t>Interakcija z integriranim AI chatbotom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467EA-E975-2C54-2AAF-8BE0109BEFBE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36478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1141C9A2-18D7-C02E-9808-89A9B1240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65CFEF93-A5DD-02D6-7EF5-A423D9858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Varnost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9D90378D-AC45-AC83-0625-4B70F5576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dirty="0" err="1"/>
              <a:t>Dvofaktorska</a:t>
            </a:r>
            <a:r>
              <a:rPr lang="en-GB" dirty="0"/>
              <a:t> </a:t>
            </a:r>
            <a:r>
              <a:rPr lang="en-GB" dirty="0" err="1"/>
              <a:t>avtentikacija</a:t>
            </a:r>
            <a:r>
              <a:rPr lang="en-GB" dirty="0"/>
              <a:t> (MFA) </a:t>
            </a:r>
            <a:r>
              <a:rPr lang="en-GB" dirty="0" err="1"/>
              <a:t>preko</a:t>
            </a:r>
            <a:r>
              <a:rPr lang="en-GB" dirty="0"/>
              <a:t> Google Authenticator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dirty="0" err="1"/>
              <a:t>Šifriranje</a:t>
            </a:r>
            <a:r>
              <a:rPr lang="en-GB" dirty="0"/>
              <a:t> </a:t>
            </a:r>
            <a:r>
              <a:rPr lang="en-GB" dirty="0" err="1"/>
              <a:t>občutljivih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(AES)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dirty="0" err="1"/>
              <a:t>Avtentikacija</a:t>
            </a:r>
            <a:r>
              <a:rPr lang="en-GB" dirty="0"/>
              <a:t> in </a:t>
            </a:r>
            <a:r>
              <a:rPr lang="en-GB" dirty="0" err="1"/>
              <a:t>avtorizacija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Firebase Auth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702EB-30D8-41C7-A8B3-E2784C9791F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40166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FBC28679-D533-E3F0-DC7E-059394E7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D4A597E5-5404-9FDB-12F7-0BF45B51F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Tehnološki</a:t>
            </a:r>
            <a:r>
              <a:rPr lang="en-GB" dirty="0"/>
              <a:t> </a:t>
            </a:r>
            <a:r>
              <a:rPr lang="en-GB" dirty="0" err="1"/>
              <a:t>sklad</a:t>
            </a:r>
            <a:endParaRPr lang="sl-SI" noProof="0" dirty="0"/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DE2BF927-7190-2B91-C574-0DA285E05B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b="1" dirty="0"/>
              <a:t>Frontend</a:t>
            </a:r>
            <a:r>
              <a:rPr lang="en-GB" dirty="0"/>
              <a:t>: Vite + React + Tailwind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/>
              <a:t>Backend</a:t>
            </a:r>
            <a:r>
              <a:rPr lang="en-GB" dirty="0"/>
              <a:t>: Spring Boot + Firebase SDK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 err="1"/>
              <a:t>Podatkovna</a:t>
            </a:r>
            <a:r>
              <a:rPr lang="en-GB" b="1" dirty="0"/>
              <a:t> </a:t>
            </a:r>
            <a:r>
              <a:rPr lang="en-GB" b="1" dirty="0" err="1"/>
              <a:t>baza</a:t>
            </a:r>
            <a:r>
              <a:rPr lang="en-GB" dirty="0"/>
              <a:t>: Firebase </a:t>
            </a:r>
            <a:r>
              <a:rPr lang="en-GB" dirty="0" err="1"/>
              <a:t>Firestore</a:t>
            </a:r>
            <a:endParaRPr lang="en-GB" dirty="0"/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/>
              <a:t>CI/CD</a:t>
            </a:r>
            <a:r>
              <a:rPr lang="en-GB" dirty="0"/>
              <a:t>: GitHub Actions, Netlify, Render</a:t>
            </a:r>
          </a:p>
          <a:p>
            <a:pPr marL="152400" indent="0">
              <a:buNone/>
            </a:pPr>
            <a:endParaRPr lang="en-GB" dirty="0"/>
          </a:p>
          <a:p>
            <a:pPr marL="152400" indent="0">
              <a:buNone/>
            </a:pPr>
            <a:r>
              <a:rPr lang="en-GB" b="1" dirty="0" err="1"/>
              <a:t>Testiranje</a:t>
            </a:r>
            <a:r>
              <a:rPr lang="en-GB" dirty="0"/>
              <a:t>: Cypress, JUnit, </a:t>
            </a:r>
            <a:r>
              <a:rPr lang="en-GB" dirty="0" err="1"/>
              <a:t>SonarCloud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8EF46-5D99-25E7-5926-DC1CF864C45D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16182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B1D062D-82CC-E2EF-ADE1-3C6A4730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1C9303AE-13D7-D1C8-7054-BD11BB413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Povzetek</a:t>
            </a:r>
            <a:endParaRPr lang="sl-SI" noProof="0" dirty="0"/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DDFCA648-F8BA-2738-D828-FBBADFCB75F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05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362A6E6F-7AF3-A003-94C6-DBADE452CC8C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BF316-DEB2-6D28-39CA-28EB63204EE4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40935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Kazalo</a:t>
            </a:r>
          </a:p>
        </p:txBody>
      </p:sp>
      <p:sp>
        <p:nvSpPr>
          <p:cNvPr id="318" name="Google Shape;318;p37"/>
          <p:cNvSpPr txBox="1">
            <a:spLocks noGrp="1"/>
          </p:cNvSpPr>
          <p:nvPr>
            <p:ph type="title" idx="2"/>
          </p:nvPr>
        </p:nvSpPr>
        <p:spPr>
          <a:xfrm>
            <a:off x="720000" y="1615673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01</a:t>
            </a:r>
          </a:p>
        </p:txBody>
      </p:sp>
      <p:sp>
        <p:nvSpPr>
          <p:cNvPr id="319" name="Google Shape;319;p37"/>
          <p:cNvSpPr txBox="1">
            <a:spLocks noGrp="1"/>
          </p:cNvSpPr>
          <p:nvPr>
            <p:ph type="title" idx="3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04</a:t>
            </a:r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 idx="4"/>
          </p:nvPr>
        </p:nvSpPr>
        <p:spPr>
          <a:xfrm>
            <a:off x="720000" y="2706036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02</a:t>
            </a:r>
          </a:p>
        </p:txBody>
      </p:sp>
      <p:sp>
        <p:nvSpPr>
          <p:cNvPr id="321" name="Google Shape;321;p37"/>
          <p:cNvSpPr txBox="1">
            <a:spLocks noGrp="1"/>
          </p:cNvSpPr>
          <p:nvPr>
            <p:ph type="title" idx="5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05</a:t>
            </a:r>
          </a:p>
        </p:txBody>
      </p:sp>
      <p:sp>
        <p:nvSpPr>
          <p:cNvPr id="322" name="Google Shape;322;p37"/>
          <p:cNvSpPr txBox="1">
            <a:spLocks noGrp="1"/>
          </p:cNvSpPr>
          <p:nvPr>
            <p:ph type="title" idx="6"/>
          </p:nvPr>
        </p:nvSpPr>
        <p:spPr>
          <a:xfrm>
            <a:off x="720000" y="3796398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03</a:t>
            </a:r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Cilji</a:t>
            </a:r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8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Tehnologije</a:t>
            </a:r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9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Vodenje</a:t>
            </a:r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13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Rešitev</a:t>
            </a:r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14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Zaključek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9F3339D5-578D-B620-C486-1914B90F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>
            <a:extLst>
              <a:ext uri="{FF2B5EF4-FFF2-40B4-BE49-F238E27FC236}">
                <a16:creationId xmlns:a16="http://schemas.microsoft.com/office/drawing/2014/main" id="{37AEE16D-13E2-A22A-D9D6-FA9A1188C71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Pomoč pri odločanju</a:t>
            </a:r>
          </a:p>
        </p:txBody>
      </p:sp>
      <p:sp>
        <p:nvSpPr>
          <p:cNvPr id="350" name="Google Shape;350;p40">
            <a:extLst>
              <a:ext uri="{FF2B5EF4-FFF2-40B4-BE49-F238E27FC236}">
                <a16:creationId xmlns:a16="http://schemas.microsoft.com/office/drawing/2014/main" id="{8EEF5BFF-7B1D-3FEF-A3AE-2549DF6FD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Kaj smo dosegli</a:t>
            </a:r>
          </a:p>
        </p:txBody>
      </p:sp>
      <p:sp>
        <p:nvSpPr>
          <p:cNvPr id="351" name="Google Shape;351;p40">
            <a:extLst>
              <a:ext uri="{FF2B5EF4-FFF2-40B4-BE49-F238E27FC236}">
                <a16:creationId xmlns:a16="http://schemas.microsoft.com/office/drawing/2014/main" id="{F74E0E1B-C087-E33C-5304-3EA0E6DA1D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err="1"/>
              <a:t>Simulacije</a:t>
            </a:r>
            <a:r>
              <a:rPr lang="en-GB" dirty="0"/>
              <a:t>, </a:t>
            </a:r>
            <a:r>
              <a:rPr lang="en-GB" dirty="0" err="1"/>
              <a:t>analize</a:t>
            </a:r>
            <a:r>
              <a:rPr lang="en-GB" dirty="0"/>
              <a:t> in </a:t>
            </a:r>
            <a:r>
              <a:rPr lang="en-GB" dirty="0" err="1"/>
              <a:t>opozorila</a:t>
            </a:r>
            <a:r>
              <a:rPr lang="en-GB" dirty="0"/>
              <a:t> </a:t>
            </a:r>
            <a:r>
              <a:rPr lang="en-GB" dirty="0" err="1"/>
              <a:t>jim</a:t>
            </a:r>
            <a:r>
              <a:rPr lang="en-GB" dirty="0"/>
              <a:t> </a:t>
            </a:r>
            <a:r>
              <a:rPr lang="en-GB" dirty="0" err="1"/>
              <a:t>pomagajo</a:t>
            </a:r>
            <a:r>
              <a:rPr lang="en-GB" dirty="0"/>
              <a:t> </a:t>
            </a:r>
            <a:r>
              <a:rPr lang="en-GB" dirty="0" err="1"/>
              <a:t>sprejemati</a:t>
            </a:r>
            <a:r>
              <a:rPr lang="en-GB" dirty="0"/>
              <a:t> </a:t>
            </a:r>
            <a:r>
              <a:rPr lang="en-GB" dirty="0" err="1"/>
              <a:t>boljše</a:t>
            </a:r>
            <a:r>
              <a:rPr lang="en-GB" dirty="0"/>
              <a:t> </a:t>
            </a:r>
            <a:r>
              <a:rPr lang="en-GB" dirty="0" err="1"/>
              <a:t>odločitve</a:t>
            </a:r>
            <a:r>
              <a:rPr lang="en-GB" dirty="0"/>
              <a:t> glede </a:t>
            </a:r>
            <a:r>
              <a:rPr lang="en-GB" dirty="0" err="1"/>
              <a:t>pogodb</a:t>
            </a:r>
            <a:r>
              <a:rPr lang="en-GB" dirty="0"/>
              <a:t> in </a:t>
            </a:r>
            <a:r>
              <a:rPr lang="en-GB" dirty="0" err="1"/>
              <a:t>porabe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/>
          </a:p>
        </p:txBody>
      </p:sp>
      <p:sp>
        <p:nvSpPr>
          <p:cNvPr id="352" name="Google Shape;352;p40">
            <a:extLst>
              <a:ext uri="{FF2B5EF4-FFF2-40B4-BE49-F238E27FC236}">
                <a16:creationId xmlns:a16="http://schemas.microsoft.com/office/drawing/2014/main" id="{818803F8-029D-9B66-0FD1-0B7BF130FE2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Uporabnikom</a:t>
            </a:r>
            <a:r>
              <a:rPr lang="en-GB" dirty="0"/>
              <a:t> </a:t>
            </a:r>
            <a:r>
              <a:rPr lang="en-GB" dirty="0" err="1"/>
              <a:t>omogočimo</a:t>
            </a:r>
            <a:r>
              <a:rPr lang="en-GB" dirty="0"/>
              <a:t>, da </a:t>
            </a:r>
            <a:r>
              <a:rPr lang="en-GB" dirty="0" err="1"/>
              <a:t>razumejo</a:t>
            </a:r>
            <a:r>
              <a:rPr lang="en-GB" dirty="0"/>
              <a:t> </a:t>
            </a:r>
            <a:r>
              <a:rPr lang="en-GB" dirty="0" err="1"/>
              <a:t>svojo</a:t>
            </a:r>
            <a:r>
              <a:rPr lang="en-GB" dirty="0"/>
              <a:t> </a:t>
            </a:r>
            <a:r>
              <a:rPr lang="en-GB" dirty="0" err="1"/>
              <a:t>porabo</a:t>
            </a:r>
            <a:r>
              <a:rPr lang="en-GB" dirty="0"/>
              <a:t>, ne </a:t>
            </a:r>
            <a:r>
              <a:rPr lang="en-GB" dirty="0" err="1"/>
              <a:t>samo</a:t>
            </a:r>
            <a:r>
              <a:rPr lang="en-GB" dirty="0"/>
              <a:t> da jo </a:t>
            </a:r>
            <a:r>
              <a:rPr lang="en-GB" dirty="0" err="1"/>
              <a:t>vidijo</a:t>
            </a:r>
            <a:r>
              <a:rPr lang="en-GB" dirty="0"/>
              <a:t>.</a:t>
            </a:r>
          </a:p>
        </p:txBody>
      </p:sp>
      <p:sp>
        <p:nvSpPr>
          <p:cNvPr id="353" name="Google Shape;353;p40">
            <a:extLst>
              <a:ext uri="{FF2B5EF4-FFF2-40B4-BE49-F238E27FC236}">
                <a16:creationId xmlns:a16="http://schemas.microsoft.com/office/drawing/2014/main" id="{8B3B2FD9-8B86-7D6A-6F66-4C97E8DA79C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Razumevanje</a:t>
            </a:r>
          </a:p>
        </p:txBody>
      </p:sp>
      <p:sp>
        <p:nvSpPr>
          <p:cNvPr id="354" name="Google Shape;354;p40">
            <a:extLst>
              <a:ext uri="{FF2B5EF4-FFF2-40B4-BE49-F238E27FC236}">
                <a16:creationId xmlns:a16="http://schemas.microsoft.com/office/drawing/2014/main" id="{6150D725-22E0-51BC-9891-A33A40A42126}"/>
              </a:ext>
            </a:extLst>
          </p:cNvPr>
          <p:cNvSpPr/>
          <p:nvPr/>
        </p:nvSpPr>
        <p:spPr>
          <a:xfrm>
            <a:off x="713225" y="1664364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5" name="Google Shape;355;p40">
            <a:extLst>
              <a:ext uri="{FF2B5EF4-FFF2-40B4-BE49-F238E27FC236}">
                <a16:creationId xmlns:a16="http://schemas.microsoft.com/office/drawing/2014/main" id="{38B7DB56-E714-FF9A-29EC-E14CC4A2DD84}"/>
              </a:ext>
            </a:extLst>
          </p:cNvPr>
          <p:cNvSpPr/>
          <p:nvPr/>
        </p:nvSpPr>
        <p:spPr>
          <a:xfrm>
            <a:off x="713225" y="309897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56" name="Google Shape;356;p40">
            <a:extLst>
              <a:ext uri="{FF2B5EF4-FFF2-40B4-BE49-F238E27FC236}">
                <a16:creationId xmlns:a16="http://schemas.microsoft.com/office/drawing/2014/main" id="{4B628773-0346-564B-08C8-9465FD87B61C}"/>
              </a:ext>
            </a:extLst>
          </p:cNvPr>
          <p:cNvGrpSpPr/>
          <p:nvPr/>
        </p:nvGrpSpPr>
        <p:grpSpPr>
          <a:xfrm>
            <a:off x="866908" y="3260910"/>
            <a:ext cx="379035" cy="379035"/>
            <a:chOff x="3984786" y="3963895"/>
            <a:chExt cx="379035" cy="379035"/>
          </a:xfrm>
        </p:grpSpPr>
        <p:sp>
          <p:nvSpPr>
            <p:cNvPr id="357" name="Google Shape;357;p40">
              <a:extLst>
                <a:ext uri="{FF2B5EF4-FFF2-40B4-BE49-F238E27FC236}">
                  <a16:creationId xmlns:a16="http://schemas.microsoft.com/office/drawing/2014/main" id="{5F526D2C-B6C4-6341-BA6B-E7B22463E4EB}"/>
                </a:ext>
              </a:extLst>
            </p:cNvPr>
            <p:cNvSpPr/>
            <p:nvPr/>
          </p:nvSpPr>
          <p:spPr>
            <a:xfrm>
              <a:off x="4140864" y="3963895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8" name="Google Shape;358;p40">
              <a:extLst>
                <a:ext uri="{FF2B5EF4-FFF2-40B4-BE49-F238E27FC236}">
                  <a16:creationId xmlns:a16="http://schemas.microsoft.com/office/drawing/2014/main" id="{8EC3C8FE-0E98-59A3-A2A2-853B28E486E7}"/>
                </a:ext>
              </a:extLst>
            </p:cNvPr>
            <p:cNvSpPr/>
            <p:nvPr/>
          </p:nvSpPr>
          <p:spPr>
            <a:xfrm>
              <a:off x="4029400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9" name="Google Shape;359;p40">
              <a:extLst>
                <a:ext uri="{FF2B5EF4-FFF2-40B4-BE49-F238E27FC236}">
                  <a16:creationId xmlns:a16="http://schemas.microsoft.com/office/drawing/2014/main" id="{C0296EF9-88DD-7A0D-CBDA-D97E657C6AC6}"/>
                </a:ext>
              </a:extLst>
            </p:cNvPr>
            <p:cNvSpPr/>
            <p:nvPr/>
          </p:nvSpPr>
          <p:spPr>
            <a:xfrm>
              <a:off x="3984786" y="4030829"/>
              <a:ext cx="379035" cy="312101"/>
            </a:xfrm>
            <a:custGeom>
              <a:avLst/>
              <a:gdLst/>
              <a:ahLst/>
              <a:cxnLst/>
              <a:rect l="l" t="t" r="r" b="b"/>
              <a:pathLst>
                <a:path w="13670" h="11256" extrusionOk="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0" name="Google Shape;360;p40">
              <a:extLst>
                <a:ext uri="{FF2B5EF4-FFF2-40B4-BE49-F238E27FC236}">
                  <a16:creationId xmlns:a16="http://schemas.microsoft.com/office/drawing/2014/main" id="{BF5DADDC-46AF-219E-5FBE-23AC3CBED8BB}"/>
                </a:ext>
              </a:extLst>
            </p:cNvPr>
            <p:cNvSpPr/>
            <p:nvPr/>
          </p:nvSpPr>
          <p:spPr>
            <a:xfrm>
              <a:off x="4252357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  <p:grpSp>
        <p:nvGrpSpPr>
          <p:cNvPr id="361" name="Google Shape;361;p40">
            <a:extLst>
              <a:ext uri="{FF2B5EF4-FFF2-40B4-BE49-F238E27FC236}">
                <a16:creationId xmlns:a16="http://schemas.microsoft.com/office/drawing/2014/main" id="{1AB6405A-2DD2-C8C5-A467-DCDA951C3FFE}"/>
              </a:ext>
            </a:extLst>
          </p:cNvPr>
          <p:cNvGrpSpPr/>
          <p:nvPr/>
        </p:nvGrpSpPr>
        <p:grpSpPr>
          <a:xfrm>
            <a:off x="878012" y="1826310"/>
            <a:ext cx="356825" cy="379007"/>
            <a:chOff x="4790492" y="3367504"/>
            <a:chExt cx="356825" cy="379007"/>
          </a:xfrm>
        </p:grpSpPr>
        <p:sp>
          <p:nvSpPr>
            <p:cNvPr id="362" name="Google Shape;362;p40">
              <a:extLst>
                <a:ext uri="{FF2B5EF4-FFF2-40B4-BE49-F238E27FC236}">
                  <a16:creationId xmlns:a16="http://schemas.microsoft.com/office/drawing/2014/main" id="{7687AAC4-3693-FE2D-F2BC-F8D74443AA56}"/>
                </a:ext>
              </a:extLst>
            </p:cNvPr>
            <p:cNvSpPr/>
            <p:nvPr/>
          </p:nvSpPr>
          <p:spPr>
            <a:xfrm>
              <a:off x="4856289" y="3657284"/>
              <a:ext cx="24483" cy="22348"/>
            </a:xfrm>
            <a:custGeom>
              <a:avLst/>
              <a:gdLst/>
              <a:ahLst/>
              <a:cxnLst/>
              <a:rect l="l" t="t" r="r" b="b"/>
              <a:pathLst>
                <a:path w="883" h="806" extrusionOk="0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3" name="Google Shape;363;p40">
              <a:extLst>
                <a:ext uri="{FF2B5EF4-FFF2-40B4-BE49-F238E27FC236}">
                  <a16:creationId xmlns:a16="http://schemas.microsoft.com/office/drawing/2014/main" id="{A6B78D78-112A-ABE0-0C76-DB7B5B25532F}"/>
                </a:ext>
              </a:extLst>
            </p:cNvPr>
            <p:cNvSpPr/>
            <p:nvPr/>
          </p:nvSpPr>
          <p:spPr>
            <a:xfrm>
              <a:off x="4965092" y="3523527"/>
              <a:ext cx="26064" cy="22348"/>
            </a:xfrm>
            <a:custGeom>
              <a:avLst/>
              <a:gdLst/>
              <a:ahLst/>
              <a:cxnLst/>
              <a:rect l="l" t="t" r="r" b="b"/>
              <a:pathLst>
                <a:path w="940" h="806" extrusionOk="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4" name="Google Shape;364;p40">
              <a:extLst>
                <a:ext uri="{FF2B5EF4-FFF2-40B4-BE49-F238E27FC236}">
                  <a16:creationId xmlns:a16="http://schemas.microsoft.com/office/drawing/2014/main" id="{AD534078-8FF0-ABD8-D76E-CEA019538B39}"/>
                </a:ext>
              </a:extLst>
            </p:cNvPr>
            <p:cNvSpPr/>
            <p:nvPr/>
          </p:nvSpPr>
          <p:spPr>
            <a:xfrm>
              <a:off x="4790492" y="3434106"/>
              <a:ext cx="267265" cy="312406"/>
            </a:xfrm>
            <a:custGeom>
              <a:avLst/>
              <a:gdLst/>
              <a:ahLst/>
              <a:cxnLst/>
              <a:rect l="l" t="t" r="r" b="b"/>
              <a:pathLst>
                <a:path w="9639" h="11267" extrusionOk="0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5" name="Google Shape;365;p40">
              <a:extLst>
                <a:ext uri="{FF2B5EF4-FFF2-40B4-BE49-F238E27FC236}">
                  <a16:creationId xmlns:a16="http://schemas.microsoft.com/office/drawing/2014/main" id="{FC6E7491-BD6B-C033-97C9-450B8517ED55}"/>
                </a:ext>
              </a:extLst>
            </p:cNvPr>
            <p:cNvSpPr/>
            <p:nvPr/>
          </p:nvSpPr>
          <p:spPr>
            <a:xfrm>
              <a:off x="4834884" y="3367504"/>
              <a:ext cx="178426" cy="88811"/>
            </a:xfrm>
            <a:custGeom>
              <a:avLst/>
              <a:gdLst/>
              <a:ahLst/>
              <a:cxnLst/>
              <a:rect l="l" t="t" r="r" b="b"/>
              <a:pathLst>
                <a:path w="6435" h="3203" extrusionOk="0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6" name="Google Shape;366;p40">
              <a:extLst>
                <a:ext uri="{FF2B5EF4-FFF2-40B4-BE49-F238E27FC236}">
                  <a16:creationId xmlns:a16="http://schemas.microsoft.com/office/drawing/2014/main" id="{896218C8-8FD3-AC78-2088-AEE8E678D9F6}"/>
                </a:ext>
              </a:extLst>
            </p:cNvPr>
            <p:cNvSpPr/>
            <p:nvPr/>
          </p:nvSpPr>
          <p:spPr>
            <a:xfrm>
              <a:off x="5080660" y="3523665"/>
              <a:ext cx="66657" cy="219574"/>
            </a:xfrm>
            <a:custGeom>
              <a:avLst/>
              <a:gdLst/>
              <a:ahLst/>
              <a:cxnLst/>
              <a:rect l="l" t="t" r="r" b="b"/>
              <a:pathLst>
                <a:path w="2404" h="7919" extrusionOk="0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7" name="Google Shape;367;p40">
              <a:extLst>
                <a:ext uri="{FF2B5EF4-FFF2-40B4-BE49-F238E27FC236}">
                  <a16:creationId xmlns:a16="http://schemas.microsoft.com/office/drawing/2014/main" id="{3120C691-F85A-EE04-5906-0686F64056E6}"/>
                </a:ext>
              </a:extLst>
            </p:cNvPr>
            <p:cNvSpPr/>
            <p:nvPr/>
          </p:nvSpPr>
          <p:spPr>
            <a:xfrm>
              <a:off x="5080660" y="3457064"/>
              <a:ext cx="66657" cy="44419"/>
            </a:xfrm>
            <a:custGeom>
              <a:avLst/>
              <a:gdLst/>
              <a:ahLst/>
              <a:cxnLst/>
              <a:rect l="l" t="t" r="r" b="b"/>
              <a:pathLst>
                <a:path w="240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96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B0730109-0C3A-569E-23C5-A9C4987D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>
            <a:extLst>
              <a:ext uri="{FF2B5EF4-FFF2-40B4-BE49-F238E27FC236}">
                <a16:creationId xmlns:a16="http://schemas.microsoft.com/office/drawing/2014/main" id="{1C8E5441-504D-2A9A-9C6D-C18A4BFE0BF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Možnost nadgradnje</a:t>
            </a:r>
          </a:p>
        </p:txBody>
      </p:sp>
      <p:sp>
        <p:nvSpPr>
          <p:cNvPr id="350" name="Google Shape;350;p40">
            <a:extLst>
              <a:ext uri="{FF2B5EF4-FFF2-40B4-BE49-F238E27FC236}">
                <a16:creationId xmlns:a16="http://schemas.microsoft.com/office/drawing/2014/main" id="{72AC9A81-1C5A-43DC-3CED-C2781A960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Kaj smo dosegli</a:t>
            </a:r>
          </a:p>
        </p:txBody>
      </p:sp>
      <p:sp>
        <p:nvSpPr>
          <p:cNvPr id="351" name="Google Shape;351;p40">
            <a:extLst>
              <a:ext uri="{FF2B5EF4-FFF2-40B4-BE49-F238E27FC236}">
                <a16:creationId xmlns:a16="http://schemas.microsoft.com/office/drawing/2014/main" id="{15379DFC-BC60-7951-71AA-BD27D79762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err="1"/>
              <a:t>Sistem</a:t>
            </a:r>
            <a:r>
              <a:rPr lang="en-GB" dirty="0"/>
              <a:t> je </a:t>
            </a:r>
            <a:r>
              <a:rPr lang="en-GB" dirty="0" err="1"/>
              <a:t>modularen</a:t>
            </a:r>
            <a:r>
              <a:rPr lang="en-GB" dirty="0"/>
              <a:t>, </a:t>
            </a:r>
            <a:r>
              <a:rPr lang="en-GB" dirty="0" err="1"/>
              <a:t>razširljiv</a:t>
            </a:r>
            <a:r>
              <a:rPr lang="en-GB" dirty="0"/>
              <a:t> in </a:t>
            </a:r>
            <a:r>
              <a:rPr lang="en-GB" dirty="0" err="1"/>
              <a:t>pripravljen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prihodnost</a:t>
            </a:r>
            <a:r>
              <a:rPr lang="en-GB" dirty="0"/>
              <a:t> (</a:t>
            </a:r>
            <a:r>
              <a:rPr lang="en-GB" dirty="0" err="1"/>
              <a:t>večje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uporabniko</a:t>
            </a:r>
            <a:r>
              <a:rPr lang="en-GB" dirty="0"/>
              <a:t>, </a:t>
            </a:r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funkcionalnosti</a:t>
            </a:r>
            <a:r>
              <a:rPr lang="en-GB" dirty="0"/>
              <a:t> …).</a:t>
            </a:r>
            <a:endParaRPr lang="sl-SI" noProof="0" dirty="0"/>
          </a:p>
        </p:txBody>
      </p:sp>
      <p:sp>
        <p:nvSpPr>
          <p:cNvPr id="352" name="Google Shape;352;p40">
            <a:extLst>
              <a:ext uri="{FF2B5EF4-FFF2-40B4-BE49-F238E27FC236}">
                <a16:creationId xmlns:a16="http://schemas.microsoft.com/office/drawing/2014/main" id="{EF311D4A-E385-6282-81FE-06A673260E5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 err="1"/>
              <a:t>Uporaba</a:t>
            </a:r>
            <a:r>
              <a:rPr lang="en-GB" dirty="0"/>
              <a:t> MFA, AI </a:t>
            </a:r>
            <a:r>
              <a:rPr lang="en-GB" dirty="0" err="1"/>
              <a:t>povzetkov</a:t>
            </a:r>
            <a:r>
              <a:rPr lang="en-GB" dirty="0"/>
              <a:t> in </a:t>
            </a:r>
            <a:r>
              <a:rPr lang="en-GB" dirty="0" err="1"/>
              <a:t>prilagodljivih</a:t>
            </a:r>
            <a:r>
              <a:rPr lang="en-GB" dirty="0"/>
              <a:t> </a:t>
            </a:r>
            <a:r>
              <a:rPr lang="en-GB" dirty="0" err="1"/>
              <a:t>grafov</a:t>
            </a:r>
            <a:r>
              <a:rPr lang="en-GB" dirty="0"/>
              <a:t> </a:t>
            </a:r>
            <a:r>
              <a:rPr lang="en-GB" dirty="0" err="1"/>
              <a:t>pomeni</a:t>
            </a:r>
            <a:r>
              <a:rPr lang="en-GB" dirty="0"/>
              <a:t> </a:t>
            </a:r>
            <a:r>
              <a:rPr lang="en-GB" dirty="0" err="1"/>
              <a:t>višjo</a:t>
            </a:r>
            <a:r>
              <a:rPr lang="en-GB" dirty="0"/>
              <a:t> </a:t>
            </a:r>
            <a:r>
              <a:rPr lang="en-GB" dirty="0" err="1"/>
              <a:t>stopnjo</a:t>
            </a:r>
            <a:r>
              <a:rPr lang="en-GB" dirty="0"/>
              <a:t> </a:t>
            </a:r>
            <a:r>
              <a:rPr lang="en-GB" dirty="0" err="1"/>
              <a:t>uporabniške</a:t>
            </a:r>
            <a:r>
              <a:rPr lang="en-GB" dirty="0"/>
              <a:t> </a:t>
            </a:r>
            <a:r>
              <a:rPr lang="en-GB" dirty="0" err="1"/>
              <a:t>izkušnje</a:t>
            </a:r>
            <a:r>
              <a:rPr lang="en-GB" dirty="0"/>
              <a:t>.</a:t>
            </a:r>
          </a:p>
          <a:p>
            <a:pPr marL="0" indent="0"/>
            <a:endParaRPr lang="en-GB" dirty="0"/>
          </a:p>
        </p:txBody>
      </p:sp>
      <p:sp>
        <p:nvSpPr>
          <p:cNvPr id="353" name="Google Shape;353;p40">
            <a:extLst>
              <a:ext uri="{FF2B5EF4-FFF2-40B4-BE49-F238E27FC236}">
                <a16:creationId xmlns:a16="http://schemas.microsoft.com/office/drawing/2014/main" id="{696C3D10-7209-AE2F-C957-B82AF09F83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Prijaznost</a:t>
            </a:r>
            <a:endParaRPr lang="sl-SI" noProof="0" dirty="0"/>
          </a:p>
        </p:txBody>
      </p:sp>
      <p:sp>
        <p:nvSpPr>
          <p:cNvPr id="354" name="Google Shape;354;p40">
            <a:extLst>
              <a:ext uri="{FF2B5EF4-FFF2-40B4-BE49-F238E27FC236}">
                <a16:creationId xmlns:a16="http://schemas.microsoft.com/office/drawing/2014/main" id="{6EC4B704-DF5D-0D4B-8726-0A463B4568E5}"/>
              </a:ext>
            </a:extLst>
          </p:cNvPr>
          <p:cNvSpPr/>
          <p:nvPr/>
        </p:nvSpPr>
        <p:spPr>
          <a:xfrm>
            <a:off x="713225" y="1664364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5" name="Google Shape;355;p40">
            <a:extLst>
              <a:ext uri="{FF2B5EF4-FFF2-40B4-BE49-F238E27FC236}">
                <a16:creationId xmlns:a16="http://schemas.microsoft.com/office/drawing/2014/main" id="{E2A7D607-2B99-78D0-24D5-05AB165847BA}"/>
              </a:ext>
            </a:extLst>
          </p:cNvPr>
          <p:cNvSpPr/>
          <p:nvPr/>
        </p:nvSpPr>
        <p:spPr>
          <a:xfrm>
            <a:off x="713225" y="309897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56" name="Google Shape;356;p40">
            <a:extLst>
              <a:ext uri="{FF2B5EF4-FFF2-40B4-BE49-F238E27FC236}">
                <a16:creationId xmlns:a16="http://schemas.microsoft.com/office/drawing/2014/main" id="{E8D1D3FD-B68E-F907-D08F-20E7D712255C}"/>
              </a:ext>
            </a:extLst>
          </p:cNvPr>
          <p:cNvGrpSpPr/>
          <p:nvPr/>
        </p:nvGrpSpPr>
        <p:grpSpPr>
          <a:xfrm>
            <a:off x="866908" y="3260910"/>
            <a:ext cx="379035" cy="379035"/>
            <a:chOff x="3984786" y="3963895"/>
            <a:chExt cx="379035" cy="379035"/>
          </a:xfrm>
        </p:grpSpPr>
        <p:sp>
          <p:nvSpPr>
            <p:cNvPr id="357" name="Google Shape;357;p40">
              <a:extLst>
                <a:ext uri="{FF2B5EF4-FFF2-40B4-BE49-F238E27FC236}">
                  <a16:creationId xmlns:a16="http://schemas.microsoft.com/office/drawing/2014/main" id="{58568478-A3B2-BA92-852B-908199307D80}"/>
                </a:ext>
              </a:extLst>
            </p:cNvPr>
            <p:cNvSpPr/>
            <p:nvPr/>
          </p:nvSpPr>
          <p:spPr>
            <a:xfrm>
              <a:off x="4140864" y="3963895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8" name="Google Shape;358;p40">
              <a:extLst>
                <a:ext uri="{FF2B5EF4-FFF2-40B4-BE49-F238E27FC236}">
                  <a16:creationId xmlns:a16="http://schemas.microsoft.com/office/drawing/2014/main" id="{B27F41F7-C487-BE9B-3B11-F6E6E81E9BB8}"/>
                </a:ext>
              </a:extLst>
            </p:cNvPr>
            <p:cNvSpPr/>
            <p:nvPr/>
          </p:nvSpPr>
          <p:spPr>
            <a:xfrm>
              <a:off x="4029400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59" name="Google Shape;359;p40">
              <a:extLst>
                <a:ext uri="{FF2B5EF4-FFF2-40B4-BE49-F238E27FC236}">
                  <a16:creationId xmlns:a16="http://schemas.microsoft.com/office/drawing/2014/main" id="{3BB2DA0A-3F67-8EFE-A86C-DFCEFB2E5FDD}"/>
                </a:ext>
              </a:extLst>
            </p:cNvPr>
            <p:cNvSpPr/>
            <p:nvPr/>
          </p:nvSpPr>
          <p:spPr>
            <a:xfrm>
              <a:off x="3984786" y="4030829"/>
              <a:ext cx="379035" cy="312101"/>
            </a:xfrm>
            <a:custGeom>
              <a:avLst/>
              <a:gdLst/>
              <a:ahLst/>
              <a:cxnLst/>
              <a:rect l="l" t="t" r="r" b="b"/>
              <a:pathLst>
                <a:path w="13670" h="11256" extrusionOk="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0" name="Google Shape;360;p40">
              <a:extLst>
                <a:ext uri="{FF2B5EF4-FFF2-40B4-BE49-F238E27FC236}">
                  <a16:creationId xmlns:a16="http://schemas.microsoft.com/office/drawing/2014/main" id="{1A747541-1452-C4BE-D407-6BE9391FE887}"/>
                </a:ext>
              </a:extLst>
            </p:cNvPr>
            <p:cNvSpPr/>
            <p:nvPr/>
          </p:nvSpPr>
          <p:spPr>
            <a:xfrm>
              <a:off x="4252357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  <p:grpSp>
        <p:nvGrpSpPr>
          <p:cNvPr id="361" name="Google Shape;361;p40">
            <a:extLst>
              <a:ext uri="{FF2B5EF4-FFF2-40B4-BE49-F238E27FC236}">
                <a16:creationId xmlns:a16="http://schemas.microsoft.com/office/drawing/2014/main" id="{833CE0A2-CF08-9B54-B822-3CE84584A84D}"/>
              </a:ext>
            </a:extLst>
          </p:cNvPr>
          <p:cNvGrpSpPr/>
          <p:nvPr/>
        </p:nvGrpSpPr>
        <p:grpSpPr>
          <a:xfrm>
            <a:off x="878012" y="1826310"/>
            <a:ext cx="356825" cy="379007"/>
            <a:chOff x="4790492" y="3367504"/>
            <a:chExt cx="356825" cy="379007"/>
          </a:xfrm>
        </p:grpSpPr>
        <p:sp>
          <p:nvSpPr>
            <p:cNvPr id="362" name="Google Shape;362;p40">
              <a:extLst>
                <a:ext uri="{FF2B5EF4-FFF2-40B4-BE49-F238E27FC236}">
                  <a16:creationId xmlns:a16="http://schemas.microsoft.com/office/drawing/2014/main" id="{E455A43E-9A23-3FF6-E2CC-8E80EF667F64}"/>
                </a:ext>
              </a:extLst>
            </p:cNvPr>
            <p:cNvSpPr/>
            <p:nvPr/>
          </p:nvSpPr>
          <p:spPr>
            <a:xfrm>
              <a:off x="4856289" y="3657284"/>
              <a:ext cx="24483" cy="22348"/>
            </a:xfrm>
            <a:custGeom>
              <a:avLst/>
              <a:gdLst/>
              <a:ahLst/>
              <a:cxnLst/>
              <a:rect l="l" t="t" r="r" b="b"/>
              <a:pathLst>
                <a:path w="883" h="806" extrusionOk="0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3" name="Google Shape;363;p40">
              <a:extLst>
                <a:ext uri="{FF2B5EF4-FFF2-40B4-BE49-F238E27FC236}">
                  <a16:creationId xmlns:a16="http://schemas.microsoft.com/office/drawing/2014/main" id="{58C65381-7721-019D-52CF-AABB4D5A2897}"/>
                </a:ext>
              </a:extLst>
            </p:cNvPr>
            <p:cNvSpPr/>
            <p:nvPr/>
          </p:nvSpPr>
          <p:spPr>
            <a:xfrm>
              <a:off x="4965092" y="3523527"/>
              <a:ext cx="26064" cy="22348"/>
            </a:xfrm>
            <a:custGeom>
              <a:avLst/>
              <a:gdLst/>
              <a:ahLst/>
              <a:cxnLst/>
              <a:rect l="l" t="t" r="r" b="b"/>
              <a:pathLst>
                <a:path w="940" h="806" extrusionOk="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4" name="Google Shape;364;p40">
              <a:extLst>
                <a:ext uri="{FF2B5EF4-FFF2-40B4-BE49-F238E27FC236}">
                  <a16:creationId xmlns:a16="http://schemas.microsoft.com/office/drawing/2014/main" id="{CECFB1BD-A83C-0EF8-FA96-4F7266D5D042}"/>
                </a:ext>
              </a:extLst>
            </p:cNvPr>
            <p:cNvSpPr/>
            <p:nvPr/>
          </p:nvSpPr>
          <p:spPr>
            <a:xfrm>
              <a:off x="4790492" y="3434106"/>
              <a:ext cx="267265" cy="312406"/>
            </a:xfrm>
            <a:custGeom>
              <a:avLst/>
              <a:gdLst/>
              <a:ahLst/>
              <a:cxnLst/>
              <a:rect l="l" t="t" r="r" b="b"/>
              <a:pathLst>
                <a:path w="9639" h="11267" extrusionOk="0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5" name="Google Shape;365;p40">
              <a:extLst>
                <a:ext uri="{FF2B5EF4-FFF2-40B4-BE49-F238E27FC236}">
                  <a16:creationId xmlns:a16="http://schemas.microsoft.com/office/drawing/2014/main" id="{3C733856-923F-B650-5D0B-C2B9433D3825}"/>
                </a:ext>
              </a:extLst>
            </p:cNvPr>
            <p:cNvSpPr/>
            <p:nvPr/>
          </p:nvSpPr>
          <p:spPr>
            <a:xfrm>
              <a:off x="4834884" y="3367504"/>
              <a:ext cx="178426" cy="88811"/>
            </a:xfrm>
            <a:custGeom>
              <a:avLst/>
              <a:gdLst/>
              <a:ahLst/>
              <a:cxnLst/>
              <a:rect l="l" t="t" r="r" b="b"/>
              <a:pathLst>
                <a:path w="6435" h="3203" extrusionOk="0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6" name="Google Shape;366;p40">
              <a:extLst>
                <a:ext uri="{FF2B5EF4-FFF2-40B4-BE49-F238E27FC236}">
                  <a16:creationId xmlns:a16="http://schemas.microsoft.com/office/drawing/2014/main" id="{3A4AEED3-3A77-F4A0-C445-D50B141F999A}"/>
                </a:ext>
              </a:extLst>
            </p:cNvPr>
            <p:cNvSpPr/>
            <p:nvPr/>
          </p:nvSpPr>
          <p:spPr>
            <a:xfrm>
              <a:off x="5080660" y="3523665"/>
              <a:ext cx="66657" cy="219574"/>
            </a:xfrm>
            <a:custGeom>
              <a:avLst/>
              <a:gdLst/>
              <a:ahLst/>
              <a:cxnLst/>
              <a:rect l="l" t="t" r="r" b="b"/>
              <a:pathLst>
                <a:path w="2404" h="7919" extrusionOk="0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  <p:sp>
          <p:nvSpPr>
            <p:cNvPr id="367" name="Google Shape;367;p40">
              <a:extLst>
                <a:ext uri="{FF2B5EF4-FFF2-40B4-BE49-F238E27FC236}">
                  <a16:creationId xmlns:a16="http://schemas.microsoft.com/office/drawing/2014/main" id="{6EBB7787-0D12-0D88-FE3F-EBD4F49297FB}"/>
                </a:ext>
              </a:extLst>
            </p:cNvPr>
            <p:cNvSpPr/>
            <p:nvPr/>
          </p:nvSpPr>
          <p:spPr>
            <a:xfrm>
              <a:off x="5080660" y="3457064"/>
              <a:ext cx="66657" cy="44419"/>
            </a:xfrm>
            <a:custGeom>
              <a:avLst/>
              <a:gdLst/>
              <a:ahLst/>
              <a:cxnLst/>
              <a:rect l="l" t="t" r="r" b="b"/>
              <a:pathLst>
                <a:path w="240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6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3822D3BC-690E-AC83-C674-7789A389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>
            <a:extLst>
              <a:ext uri="{FF2B5EF4-FFF2-40B4-BE49-F238E27FC236}">
                <a16:creationId xmlns:a16="http://schemas.microsoft.com/office/drawing/2014/main" id="{1BDB2AE4-6056-5B18-A53D-8BB585998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4880" y="798423"/>
            <a:ext cx="6494240" cy="1690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Posebna zahvala</a:t>
            </a:r>
          </a:p>
        </p:txBody>
      </p:sp>
      <p:sp>
        <p:nvSpPr>
          <p:cNvPr id="467" name="Google Shape;467;p45">
            <a:extLst>
              <a:ext uri="{FF2B5EF4-FFF2-40B4-BE49-F238E27FC236}">
                <a16:creationId xmlns:a16="http://schemas.microsoft.com/office/drawing/2014/main" id="{FCDF9B9C-52B3-8D1B-6821-06CD58526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17400" y="2654849"/>
            <a:ext cx="3509100" cy="16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l-SI" noProof="0" dirty="0"/>
              <a:t>Mentorici : </a:t>
            </a:r>
            <a:r>
              <a:rPr lang="en-GB" dirty="0"/>
              <a:t>doc. dr. Tina </a:t>
            </a:r>
            <a:r>
              <a:rPr lang="en-GB" dirty="0" err="1"/>
              <a:t>Beranič</a:t>
            </a:r>
            <a:endParaRPr lang="en-GB" dirty="0"/>
          </a:p>
          <a:p>
            <a:pPr marL="0" lvl="0" indent="0"/>
            <a:endParaRPr lang="sl-SI" noProof="0" dirty="0"/>
          </a:p>
          <a:p>
            <a:pPr marL="0" lvl="0" indent="0"/>
            <a:r>
              <a:rPr lang="sl-SI" dirty="0"/>
              <a:t>d</a:t>
            </a:r>
            <a:r>
              <a:rPr lang="sl-SI" noProof="0" dirty="0"/>
              <a:t>oc. dr. Matej Šprogar</a:t>
            </a:r>
          </a:p>
          <a:p>
            <a:pPr marL="0" lvl="0" indent="0"/>
            <a:endParaRPr lang="sl-SI" dirty="0"/>
          </a:p>
          <a:p>
            <a:pPr marL="0" lvl="0" indent="0"/>
            <a:r>
              <a:rPr lang="sl-SI" noProof="0" dirty="0"/>
              <a:t>izr. prof. d</a:t>
            </a:r>
            <a:r>
              <a:rPr lang="sl-SI" dirty="0"/>
              <a:t>r. Sašo Karakatič</a:t>
            </a:r>
            <a:endParaRPr lang="sl-SI" noProof="0" dirty="0"/>
          </a:p>
        </p:txBody>
      </p:sp>
      <p:sp>
        <p:nvSpPr>
          <p:cNvPr id="468" name="Google Shape;468;p45">
            <a:extLst>
              <a:ext uri="{FF2B5EF4-FFF2-40B4-BE49-F238E27FC236}">
                <a16:creationId xmlns:a16="http://schemas.microsoft.com/office/drawing/2014/main" id="{809084B0-F948-6EC6-E673-0EF04F72211B}"/>
              </a:ext>
            </a:extLst>
          </p:cNvPr>
          <p:cNvSpPr/>
          <p:nvPr/>
        </p:nvSpPr>
        <p:spPr>
          <a:xfrm>
            <a:off x="3847000" y="1205400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69" name="Google Shape;469;p45">
            <a:extLst>
              <a:ext uri="{FF2B5EF4-FFF2-40B4-BE49-F238E27FC236}">
                <a16:creationId xmlns:a16="http://schemas.microsoft.com/office/drawing/2014/main" id="{4D0152C1-2A72-E626-A2BB-895524174D9D}"/>
              </a:ext>
            </a:extLst>
          </p:cNvPr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70" name="Google Shape;470;p45">
              <a:extLst>
                <a:ext uri="{FF2B5EF4-FFF2-40B4-BE49-F238E27FC236}">
                  <a16:creationId xmlns:a16="http://schemas.microsoft.com/office/drawing/2014/main" id="{3D26BF92-FC39-EE19-51AB-2AD900053343}"/>
                </a:ext>
              </a:extLst>
            </p:cNvPr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45">
              <a:extLst>
                <a:ext uri="{FF2B5EF4-FFF2-40B4-BE49-F238E27FC236}">
                  <a16:creationId xmlns:a16="http://schemas.microsoft.com/office/drawing/2014/main" id="{B6224395-701D-EE68-0BDA-873CFF19956E}"/>
                </a:ext>
              </a:extLst>
            </p:cNvPr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2" name="Google Shape;472;p45">
              <a:extLst>
                <a:ext uri="{FF2B5EF4-FFF2-40B4-BE49-F238E27FC236}">
                  <a16:creationId xmlns:a16="http://schemas.microsoft.com/office/drawing/2014/main" id="{70622F9C-3C95-9EB1-4DAA-EE57D03FBE31}"/>
                </a:ext>
              </a:extLst>
            </p:cNvPr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3" name="Google Shape;473;p45">
              <a:extLst>
                <a:ext uri="{FF2B5EF4-FFF2-40B4-BE49-F238E27FC236}">
                  <a16:creationId xmlns:a16="http://schemas.microsoft.com/office/drawing/2014/main" id="{4FFE63AD-E645-A51E-7766-1583C7D13A90}"/>
                </a:ext>
              </a:extLst>
            </p:cNvPr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4" name="Google Shape;474;p45">
            <a:extLst>
              <a:ext uri="{FF2B5EF4-FFF2-40B4-BE49-F238E27FC236}">
                <a16:creationId xmlns:a16="http://schemas.microsoft.com/office/drawing/2014/main" id="{C05E1981-EDD6-FB58-0CB3-17B23F8F6A56}"/>
              </a:ext>
            </a:extLst>
          </p:cNvPr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475" name="Google Shape;475;p45">
              <a:extLst>
                <a:ext uri="{FF2B5EF4-FFF2-40B4-BE49-F238E27FC236}">
                  <a16:creationId xmlns:a16="http://schemas.microsoft.com/office/drawing/2014/main" id="{66622C59-6044-0CFE-EDC6-2E2FF2FC95CC}"/>
                </a:ext>
              </a:extLst>
            </p:cNvPr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45">
              <a:extLst>
                <a:ext uri="{FF2B5EF4-FFF2-40B4-BE49-F238E27FC236}">
                  <a16:creationId xmlns:a16="http://schemas.microsoft.com/office/drawing/2014/main" id="{6E1543D8-00D7-03FC-1140-17ECA6A581B8}"/>
                </a:ext>
              </a:extLst>
            </p:cNvPr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45">
              <a:extLst>
                <a:ext uri="{FF2B5EF4-FFF2-40B4-BE49-F238E27FC236}">
                  <a16:creationId xmlns:a16="http://schemas.microsoft.com/office/drawing/2014/main" id="{A350F1DB-B152-DC74-530D-9A6650891E92}"/>
                </a:ext>
              </a:extLst>
            </p:cNvPr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45">
              <a:extLst>
                <a:ext uri="{FF2B5EF4-FFF2-40B4-BE49-F238E27FC236}">
                  <a16:creationId xmlns:a16="http://schemas.microsoft.com/office/drawing/2014/main" id="{A56B5ADC-B8F5-4D07-5CF1-ABD8A7BC74AF}"/>
                </a:ext>
              </a:extLst>
            </p:cNvPr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l-SI" noProof="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Zakaj?</a:t>
            </a:r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sl-SI" noProof="0" dirty="0"/>
              <a:t>Aplikacija Omrežnina+ je bila razvita z jasnim ciljem: uporabnikom ponuditi bolj prijazen, vizualno pregleden in interpretativen vpogled v njihovo porabo električne energije.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Čeprav imajo uporabniki dostop do surovih podatkov prek portala mojelektro.si, so ti podatki pogosto nepregledni, tehnično zahtevni in brez dodatne razlage težko razumljivi.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D3CD9-0B1B-D923-7CB4-CCC51E4FBCAA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Cilji projekta</a:t>
            </a:r>
          </a:p>
        </p:txBody>
      </p:sp>
      <p:sp>
        <p:nvSpPr>
          <p:cNvPr id="342" name="Google Shape;342;p39"/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01</a:t>
            </a:r>
          </a:p>
        </p:txBody>
      </p:sp>
      <p:sp>
        <p:nvSpPr>
          <p:cNvPr id="344" name="Google Shape;344;p39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B417D-4F53-C1B6-D881-BBA128A6249C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84F0F734-4E71-E9BA-059E-1D0E78A0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6D4C314B-3C5B-976C-5258-36AE41EC2D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798786"/>
            <a:ext cx="4645200" cy="3640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sl-SI" noProof="0" dirty="0"/>
              <a:t>Celovit pregled nad mesečno in dnevno porabo energije,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Prikaz stroškov glede na časovne bloke in dogovorjeno moč,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Zaznavanje in prikaz prekoračitev, skupaj z izračunom posledičnih stroškov,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Simulacijo porabe moči in primerjavo z optimalnimi vrednostmi,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Varnostno zaščito z dvofaktorsko avtentikacijo (MFA),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Analizo podatkov iz portala mojelektro.si,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  <a:p>
            <a:pPr marL="0" lvl="0" indent="0">
              <a:buSzPts val="1100"/>
              <a:buNone/>
            </a:pPr>
            <a:r>
              <a:rPr lang="sl-SI" noProof="0" dirty="0"/>
              <a:t>Prikaz proizvodnje sončnih elektrarn (če so na voljo).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2870-BA57-453B-BE20-C3D4378E1453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12452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E383CC24-F092-6BE0-1C99-DE660D58F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>
            <a:extLst>
              <a:ext uri="{FF2B5EF4-FFF2-40B4-BE49-F238E27FC236}">
                <a16:creationId xmlns:a16="http://schemas.microsoft.com/office/drawing/2014/main" id="{1B916FF8-A43D-3BA8-F316-3DFCC31C76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Tehnologije</a:t>
            </a:r>
          </a:p>
        </p:txBody>
      </p:sp>
      <p:sp>
        <p:nvSpPr>
          <p:cNvPr id="342" name="Google Shape;342;p39">
            <a:extLst>
              <a:ext uri="{FF2B5EF4-FFF2-40B4-BE49-F238E27FC236}">
                <a16:creationId xmlns:a16="http://schemas.microsoft.com/office/drawing/2014/main" id="{FCE3603B-77E8-C385-62E5-77E9609A1F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63434" y="924863"/>
            <a:ext cx="9540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02</a:t>
            </a:r>
          </a:p>
        </p:txBody>
      </p:sp>
      <p:sp>
        <p:nvSpPr>
          <p:cNvPr id="344" name="Google Shape;344;p39">
            <a:extLst>
              <a:ext uri="{FF2B5EF4-FFF2-40B4-BE49-F238E27FC236}">
                <a16:creationId xmlns:a16="http://schemas.microsoft.com/office/drawing/2014/main" id="{D74EF701-18FE-6127-96EB-8330821F1DB9}"/>
              </a:ext>
            </a:extLst>
          </p:cNvPr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noProof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3896-77D8-5ED5-3372-DC807C6468BB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14740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4E103512-9D0D-B126-F9B8-9A31128C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2EFB4745-4C9A-7E0A-2301-5BA09E99B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Backend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DDB58A66-F88B-F6FE-3CB1-31467F3C47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Spring Boot </a:t>
            </a:r>
            <a:r>
              <a:rPr lang="sl-SI" noProof="0" dirty="0"/>
              <a:t>– robusten Java framework za REST API in poslovno logiko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Firebase Firestore </a:t>
            </a:r>
            <a:r>
              <a:rPr lang="sl-SI" noProof="0" dirty="0"/>
              <a:t>– NoSQL baza za shranjevanje uporabniških podatkov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Firebase TOTP MFA </a:t>
            </a:r>
            <a:r>
              <a:rPr lang="sl-SI" noProof="0" dirty="0"/>
              <a:t>– dvofaktorska avtentikacija z Google Authenticatorjem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Google Identity MFA </a:t>
            </a:r>
            <a:r>
              <a:rPr lang="sl-SI" noProof="0" dirty="0"/>
              <a:t>– dodatna varnostna plast za prijavo</a:t>
            </a:r>
          </a:p>
          <a:p>
            <a:pPr marL="0" lvl="0" indent="0">
              <a:buSzPts val="1100"/>
              <a:buNone/>
            </a:pPr>
            <a:endParaRPr lang="sl-SI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E8DE1-430D-D15D-1C69-73B7FF9A6C20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2968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F9063EE5-AAB8-2384-DAB4-1846F02AC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ADB29B9C-9F4B-F883-2A12-33F22DD22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Frontend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AD653524-B150-B492-B6CD-477ED639EA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Vite + React </a:t>
            </a:r>
            <a:r>
              <a:rPr lang="sl-SI" noProof="0" dirty="0"/>
              <a:t>– hiter dev server + sodoben JS framework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282D4-F28E-6335-13D4-9DA064F4977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7532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9D92782-4305-1882-8D06-35E4ABA5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>
            <a:extLst>
              <a:ext uri="{FF2B5EF4-FFF2-40B4-BE49-F238E27FC236}">
                <a16:creationId xmlns:a16="http://schemas.microsoft.com/office/drawing/2014/main" id="{7C6327CC-98B3-690B-91FB-75577B1C4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l-SI" noProof="0" dirty="0"/>
              <a:t>DevOps &amp; Deploy</a:t>
            </a:r>
          </a:p>
        </p:txBody>
      </p:sp>
      <p:sp>
        <p:nvSpPr>
          <p:cNvPr id="335" name="Google Shape;335;p38">
            <a:extLst>
              <a:ext uri="{FF2B5EF4-FFF2-40B4-BE49-F238E27FC236}">
                <a16:creationId xmlns:a16="http://schemas.microsoft.com/office/drawing/2014/main" id="{4450179D-ED40-BCA5-656C-3A8C450BA6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sl-SI" b="1" noProof="0" dirty="0"/>
              <a:t>Netlify</a:t>
            </a:r>
            <a:r>
              <a:rPr lang="sl-SI" noProof="0" dirty="0"/>
              <a:t> – avtomatski deploy frontenda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Render</a:t>
            </a:r>
            <a:r>
              <a:rPr lang="sl-SI" noProof="0" dirty="0"/>
              <a:t> – hosting za Spring Boot backend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Docker</a:t>
            </a:r>
            <a:r>
              <a:rPr lang="sl-SI" noProof="0" dirty="0"/>
              <a:t> – vsebniški razvoj in produkcija</a:t>
            </a:r>
          </a:p>
          <a:p>
            <a:pPr marL="152400" indent="0">
              <a:buNone/>
            </a:pPr>
            <a:endParaRPr lang="sl-SI" noProof="0" dirty="0"/>
          </a:p>
          <a:p>
            <a:pPr marL="152400" indent="0">
              <a:buNone/>
            </a:pPr>
            <a:r>
              <a:rPr lang="sl-SI" b="1" noProof="0" dirty="0"/>
              <a:t>GitHub Actions</a:t>
            </a:r>
            <a:r>
              <a:rPr lang="sl-SI" noProof="0" dirty="0"/>
              <a:t> – CI/CD: build, test in analiza ob vsakem pushu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1C26E-CE8A-B143-1848-F1C444EBA5C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77769628"/>
      </p:ext>
    </p:extLst>
  </p:cSld>
  <p:clrMapOvr>
    <a:masterClrMapping/>
  </p:clrMapOvr>
</p:sld>
</file>

<file path=ppt/theme/theme1.xml><?xml version="1.0" encoding="utf-8"?>
<a:theme xmlns:a="http://schemas.openxmlformats.org/drawingml/2006/main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EFEFEF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617</Words>
  <Application>Microsoft Macintosh PowerPoint</Application>
  <PresentationFormat>On-screen Show (16:9)</PresentationFormat>
  <Paragraphs>132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Raleway ExtraBold</vt:lpstr>
      <vt:lpstr>Raleway</vt:lpstr>
      <vt:lpstr>Nunito Light</vt:lpstr>
      <vt:lpstr>Open Sans</vt:lpstr>
      <vt:lpstr>Raleway Medium</vt:lpstr>
      <vt:lpstr>Succession Planning Project Proposal by Slidesgo</vt:lpstr>
      <vt:lpstr>Omrežnina+</vt:lpstr>
      <vt:lpstr>Kazalo</vt:lpstr>
      <vt:lpstr>Zakaj?</vt:lpstr>
      <vt:lpstr>Cilji projekta</vt:lpstr>
      <vt:lpstr>PowerPoint Presentation</vt:lpstr>
      <vt:lpstr>Tehnologije</vt:lpstr>
      <vt:lpstr>Backend</vt:lpstr>
      <vt:lpstr>Frontend</vt:lpstr>
      <vt:lpstr>DevOps &amp; Deploy</vt:lpstr>
      <vt:lpstr>Testiranje in kakovost</vt:lpstr>
      <vt:lpstr>Zunanje integracije</vt:lpstr>
      <vt:lpstr>Vodenje napredka</vt:lpstr>
      <vt:lpstr>Youtrack</vt:lpstr>
      <vt:lpstr>Metodologija SCRUM (prilagojena)</vt:lpstr>
      <vt:lpstr>Pregled rešitve</vt:lpstr>
      <vt:lpstr>Ključne funkcionalnosti</vt:lpstr>
      <vt:lpstr>Varnost</vt:lpstr>
      <vt:lpstr>Tehnološki sklad</vt:lpstr>
      <vt:lpstr>Povzetek</vt:lpstr>
      <vt:lpstr>Kaj smo dosegli</vt:lpstr>
      <vt:lpstr>Kaj smo dosegli</vt:lpstr>
      <vt:lpstr>Posebna zahvala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Gaja Gujt</cp:lastModifiedBy>
  <cp:revision>15</cp:revision>
  <dcterms:modified xsi:type="dcterms:W3CDTF">2025-06-09T09:29:53Z</dcterms:modified>
</cp:coreProperties>
</file>