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sldIdLst>
    <p:sldId id="256" r:id="rId2"/>
    <p:sldId id="257" r:id="rId3"/>
    <p:sldId id="265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663B0-F62F-4E8C-BD9E-DEB5C2FC2FF8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18554-B64F-41DF-B736-41157CD5B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5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form of data is most useful? What is the most intuitive way to input data? What is the fastest way to format data?</a:t>
            </a:r>
          </a:p>
          <a:p>
            <a:r>
              <a:rPr lang="en-US" dirty="0"/>
              <a:t>What is the broadest way to solve this issue? What is the most user friendly solution? How well does the script integrate?</a:t>
            </a:r>
          </a:p>
          <a:p>
            <a:r>
              <a:rPr lang="en-US" dirty="0"/>
              <a:t>Is the result significant? Can it be refined? Are there further steps to be taken?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8554-B64F-41DF-B736-41157CD5B7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performed better on OO (was redesigned and renamed),  believe Exam 2 improved due to the lab changes, decrease in projects is unclear as to why (possibly process points)</a:t>
            </a:r>
          </a:p>
          <a:p>
            <a:endParaRPr lang="en-US" dirty="0"/>
          </a:p>
          <a:p>
            <a:r>
              <a:rPr lang="en-US" dirty="0"/>
              <a:t>105 kids in f15, 138 in f16, demographics don’t add up because not everyone responded</a:t>
            </a:r>
          </a:p>
          <a:p>
            <a:r>
              <a:rPr lang="en-US" dirty="0"/>
              <a:t>Unexperienced students is concerningly unimproved, looking at 116 to try to prove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8554-B64F-41DF-B736-41157CD5B7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instructors can be addressed with additional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18554-B64F-41DF-B736-41157CD5B7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914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47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245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6356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75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139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5383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2761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105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3260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6884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9257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267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069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F4E55F9-BBB9-430C-94A6-2199C21FDF12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92CDB17-B1ED-441F-B36B-25988721E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6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4597326"/>
            <a:r>
              <a:rPr lang="en-US" dirty="0"/>
              <a:t>CSC216 Lab Comparison: Fall 2015 and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Adam Abram</a:t>
            </a:r>
          </a:p>
        </p:txBody>
      </p:sp>
    </p:spTree>
    <p:extLst>
      <p:ext uri="{BB962C8B-B14F-4D97-AF65-F5344CB8AC3E}">
        <p14:creationId xmlns:p14="http://schemas.microsoft.com/office/powerpoint/2010/main" val="204462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Question &amp;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78122"/>
            <a:ext cx="10554574" cy="258620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How are classrooms impacted by…</a:t>
            </a:r>
          </a:p>
          <a:p>
            <a:r>
              <a:rPr lang="en-US" dirty="0"/>
              <a:t>Renaming assignments</a:t>
            </a:r>
          </a:p>
          <a:p>
            <a:r>
              <a:rPr lang="en-US" dirty="0"/>
              <a:t>Integrating labs into a larger project</a:t>
            </a:r>
          </a:p>
          <a:p>
            <a:r>
              <a:rPr lang="en-US" dirty="0"/>
              <a:t>Increasing the number of labs and guided projects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27795" y="2378122"/>
            <a:ext cx="5232268" cy="25862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400" dirty="0"/>
              <a:t>We hypothesize that these interventions will result in an increase of:</a:t>
            </a:r>
          </a:p>
          <a:p>
            <a:r>
              <a:rPr lang="en-US" dirty="0"/>
              <a:t>Retention: Supported by grades</a:t>
            </a:r>
          </a:p>
          <a:p>
            <a:r>
              <a:rPr lang="en-US" dirty="0"/>
              <a:t>Efficacy: Supported by survey responses</a:t>
            </a:r>
          </a:p>
          <a:p>
            <a:r>
              <a:rPr lang="en-US" dirty="0"/>
              <a:t>Learning: Supported by grades</a:t>
            </a:r>
          </a:p>
        </p:txBody>
      </p:sp>
    </p:spTree>
    <p:extLst>
      <p:ext uri="{BB962C8B-B14F-4D97-AF65-F5344CB8AC3E}">
        <p14:creationId xmlns:p14="http://schemas.microsoft.com/office/powerpoint/2010/main" val="15403851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2432-D9FD-4DDE-BE33-F3AFCAC4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9CC914-2E51-440B-84DE-A0C6E661E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02931"/>
              </p:ext>
            </p:extLst>
          </p:nvPr>
        </p:nvGraphicFramePr>
        <p:xfrm>
          <a:off x="2032001" y="268732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389266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59950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8845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Scripting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2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type?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Utility?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80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Intuitive?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Usability?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Refinement?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0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 steps?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92129"/>
                  </a:ext>
                </a:extLst>
              </a:tr>
            </a:tbl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445D1A-7362-49CE-AF9F-12F2F0917F42}"/>
              </a:ext>
            </a:extLst>
          </p:cNvPr>
          <p:cNvSpPr/>
          <p:nvPr/>
        </p:nvSpPr>
        <p:spPr>
          <a:xfrm>
            <a:off x="3493079" y="5084304"/>
            <a:ext cx="1367550" cy="820530"/>
          </a:xfrm>
          <a:custGeom>
            <a:avLst/>
            <a:gdLst>
              <a:gd name="connsiteX0" fmla="*/ 0 w 1367550"/>
              <a:gd name="connsiteY0" fmla="*/ 82053 h 820530"/>
              <a:gd name="connsiteX1" fmla="*/ 82053 w 1367550"/>
              <a:gd name="connsiteY1" fmla="*/ 0 h 820530"/>
              <a:gd name="connsiteX2" fmla="*/ 1285497 w 1367550"/>
              <a:gd name="connsiteY2" fmla="*/ 0 h 820530"/>
              <a:gd name="connsiteX3" fmla="*/ 1367550 w 1367550"/>
              <a:gd name="connsiteY3" fmla="*/ 82053 h 820530"/>
              <a:gd name="connsiteX4" fmla="*/ 1367550 w 1367550"/>
              <a:gd name="connsiteY4" fmla="*/ 738477 h 820530"/>
              <a:gd name="connsiteX5" fmla="*/ 1285497 w 1367550"/>
              <a:gd name="connsiteY5" fmla="*/ 820530 h 820530"/>
              <a:gd name="connsiteX6" fmla="*/ 82053 w 1367550"/>
              <a:gd name="connsiteY6" fmla="*/ 820530 h 820530"/>
              <a:gd name="connsiteX7" fmla="*/ 0 w 1367550"/>
              <a:gd name="connsiteY7" fmla="*/ 738477 h 820530"/>
              <a:gd name="connsiteX8" fmla="*/ 0 w 1367550"/>
              <a:gd name="connsiteY8" fmla="*/ 82053 h 82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7550" h="820530">
                <a:moveTo>
                  <a:pt x="0" y="82053"/>
                </a:moveTo>
                <a:cubicBezTo>
                  <a:pt x="0" y="36736"/>
                  <a:pt x="36736" y="0"/>
                  <a:pt x="82053" y="0"/>
                </a:cubicBezTo>
                <a:lnTo>
                  <a:pt x="1285497" y="0"/>
                </a:lnTo>
                <a:cubicBezTo>
                  <a:pt x="1330814" y="0"/>
                  <a:pt x="1367550" y="36736"/>
                  <a:pt x="1367550" y="82053"/>
                </a:cubicBezTo>
                <a:lnTo>
                  <a:pt x="1367550" y="738477"/>
                </a:lnTo>
                <a:cubicBezTo>
                  <a:pt x="1367550" y="783794"/>
                  <a:pt x="1330814" y="820530"/>
                  <a:pt x="1285497" y="820530"/>
                </a:cubicBezTo>
                <a:lnTo>
                  <a:pt x="82053" y="820530"/>
                </a:lnTo>
                <a:cubicBezTo>
                  <a:pt x="36736" y="820530"/>
                  <a:pt x="0" y="783794"/>
                  <a:pt x="0" y="738477"/>
                </a:cubicBezTo>
                <a:lnTo>
                  <a:pt x="0" y="820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473" tIns="115473" rIns="115473" bIns="11547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Excel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4A9590-6138-41A3-9CBF-3FF0B0336626}"/>
              </a:ext>
            </a:extLst>
          </p:cNvPr>
          <p:cNvSpPr/>
          <p:nvPr/>
        </p:nvSpPr>
        <p:spPr>
          <a:xfrm>
            <a:off x="4998528" y="5324993"/>
            <a:ext cx="292345" cy="339152"/>
          </a:xfrm>
          <a:custGeom>
            <a:avLst/>
            <a:gdLst>
              <a:gd name="connsiteX0" fmla="*/ 0 w 292345"/>
              <a:gd name="connsiteY0" fmla="*/ 67830 h 339152"/>
              <a:gd name="connsiteX1" fmla="*/ 146173 w 292345"/>
              <a:gd name="connsiteY1" fmla="*/ 67830 h 339152"/>
              <a:gd name="connsiteX2" fmla="*/ 146173 w 292345"/>
              <a:gd name="connsiteY2" fmla="*/ 0 h 339152"/>
              <a:gd name="connsiteX3" fmla="*/ 292345 w 292345"/>
              <a:gd name="connsiteY3" fmla="*/ 169576 h 339152"/>
              <a:gd name="connsiteX4" fmla="*/ 146173 w 292345"/>
              <a:gd name="connsiteY4" fmla="*/ 339152 h 339152"/>
              <a:gd name="connsiteX5" fmla="*/ 146173 w 292345"/>
              <a:gd name="connsiteY5" fmla="*/ 271322 h 339152"/>
              <a:gd name="connsiteX6" fmla="*/ 0 w 292345"/>
              <a:gd name="connsiteY6" fmla="*/ 271322 h 339152"/>
              <a:gd name="connsiteX7" fmla="*/ 0 w 292345"/>
              <a:gd name="connsiteY7" fmla="*/ 67830 h 33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45" h="339152">
                <a:moveTo>
                  <a:pt x="0" y="67830"/>
                </a:moveTo>
                <a:lnTo>
                  <a:pt x="146173" y="67830"/>
                </a:lnTo>
                <a:lnTo>
                  <a:pt x="146173" y="0"/>
                </a:lnTo>
                <a:lnTo>
                  <a:pt x="292345" y="169576"/>
                </a:lnTo>
                <a:lnTo>
                  <a:pt x="146173" y="339152"/>
                </a:lnTo>
                <a:lnTo>
                  <a:pt x="146173" y="271322"/>
                </a:lnTo>
                <a:lnTo>
                  <a:pt x="0" y="271322"/>
                </a:lnTo>
                <a:lnTo>
                  <a:pt x="0" y="6783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7830" rIns="87703" bIns="678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51079C6-76C1-454D-9C67-E27FDA055C22}"/>
              </a:ext>
            </a:extLst>
          </p:cNvPr>
          <p:cNvSpPr/>
          <p:nvPr/>
        </p:nvSpPr>
        <p:spPr>
          <a:xfrm>
            <a:off x="5412225" y="5084304"/>
            <a:ext cx="1367550" cy="820530"/>
          </a:xfrm>
          <a:custGeom>
            <a:avLst/>
            <a:gdLst>
              <a:gd name="connsiteX0" fmla="*/ 0 w 1367550"/>
              <a:gd name="connsiteY0" fmla="*/ 82053 h 820530"/>
              <a:gd name="connsiteX1" fmla="*/ 82053 w 1367550"/>
              <a:gd name="connsiteY1" fmla="*/ 0 h 820530"/>
              <a:gd name="connsiteX2" fmla="*/ 1285497 w 1367550"/>
              <a:gd name="connsiteY2" fmla="*/ 0 h 820530"/>
              <a:gd name="connsiteX3" fmla="*/ 1367550 w 1367550"/>
              <a:gd name="connsiteY3" fmla="*/ 82053 h 820530"/>
              <a:gd name="connsiteX4" fmla="*/ 1367550 w 1367550"/>
              <a:gd name="connsiteY4" fmla="*/ 738477 h 820530"/>
              <a:gd name="connsiteX5" fmla="*/ 1285497 w 1367550"/>
              <a:gd name="connsiteY5" fmla="*/ 820530 h 820530"/>
              <a:gd name="connsiteX6" fmla="*/ 82053 w 1367550"/>
              <a:gd name="connsiteY6" fmla="*/ 820530 h 820530"/>
              <a:gd name="connsiteX7" fmla="*/ 0 w 1367550"/>
              <a:gd name="connsiteY7" fmla="*/ 738477 h 820530"/>
              <a:gd name="connsiteX8" fmla="*/ 0 w 1367550"/>
              <a:gd name="connsiteY8" fmla="*/ 82053 h 82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7550" h="820530">
                <a:moveTo>
                  <a:pt x="0" y="82053"/>
                </a:moveTo>
                <a:cubicBezTo>
                  <a:pt x="0" y="36736"/>
                  <a:pt x="36736" y="0"/>
                  <a:pt x="82053" y="0"/>
                </a:cubicBezTo>
                <a:lnTo>
                  <a:pt x="1285497" y="0"/>
                </a:lnTo>
                <a:cubicBezTo>
                  <a:pt x="1330814" y="0"/>
                  <a:pt x="1367550" y="36736"/>
                  <a:pt x="1367550" y="82053"/>
                </a:cubicBezTo>
                <a:lnTo>
                  <a:pt x="1367550" y="738477"/>
                </a:lnTo>
                <a:cubicBezTo>
                  <a:pt x="1367550" y="783794"/>
                  <a:pt x="1330814" y="820530"/>
                  <a:pt x="1285497" y="820530"/>
                </a:cubicBezTo>
                <a:lnTo>
                  <a:pt x="82053" y="820530"/>
                </a:lnTo>
                <a:cubicBezTo>
                  <a:pt x="36736" y="820530"/>
                  <a:pt x="0" y="783794"/>
                  <a:pt x="0" y="738477"/>
                </a:cubicBezTo>
                <a:lnTo>
                  <a:pt x="0" y="820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473" tIns="115473" rIns="115473" bIns="11547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 err="1"/>
              <a:t>RStudio</a:t>
            </a:r>
            <a:endParaRPr lang="en-US" sz="24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FAAC83-E20A-4C5B-853E-5F0F1A310B96}"/>
              </a:ext>
            </a:extLst>
          </p:cNvPr>
          <p:cNvSpPr/>
          <p:nvPr/>
        </p:nvSpPr>
        <p:spPr>
          <a:xfrm>
            <a:off x="6916530" y="5324993"/>
            <a:ext cx="289920" cy="339152"/>
          </a:xfrm>
          <a:custGeom>
            <a:avLst/>
            <a:gdLst>
              <a:gd name="connsiteX0" fmla="*/ 0 w 289920"/>
              <a:gd name="connsiteY0" fmla="*/ 67830 h 339152"/>
              <a:gd name="connsiteX1" fmla="*/ 144960 w 289920"/>
              <a:gd name="connsiteY1" fmla="*/ 67830 h 339152"/>
              <a:gd name="connsiteX2" fmla="*/ 144960 w 289920"/>
              <a:gd name="connsiteY2" fmla="*/ 0 h 339152"/>
              <a:gd name="connsiteX3" fmla="*/ 289920 w 289920"/>
              <a:gd name="connsiteY3" fmla="*/ 169576 h 339152"/>
              <a:gd name="connsiteX4" fmla="*/ 144960 w 289920"/>
              <a:gd name="connsiteY4" fmla="*/ 339152 h 339152"/>
              <a:gd name="connsiteX5" fmla="*/ 144960 w 289920"/>
              <a:gd name="connsiteY5" fmla="*/ 271322 h 339152"/>
              <a:gd name="connsiteX6" fmla="*/ 0 w 289920"/>
              <a:gd name="connsiteY6" fmla="*/ 271322 h 339152"/>
              <a:gd name="connsiteX7" fmla="*/ 0 w 289920"/>
              <a:gd name="connsiteY7" fmla="*/ 67830 h 33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9920" h="339152">
                <a:moveTo>
                  <a:pt x="0" y="67830"/>
                </a:moveTo>
                <a:lnTo>
                  <a:pt x="144960" y="67830"/>
                </a:lnTo>
                <a:lnTo>
                  <a:pt x="144960" y="0"/>
                </a:lnTo>
                <a:lnTo>
                  <a:pt x="289920" y="169576"/>
                </a:lnTo>
                <a:lnTo>
                  <a:pt x="144960" y="339152"/>
                </a:lnTo>
                <a:lnTo>
                  <a:pt x="144960" y="271322"/>
                </a:lnTo>
                <a:lnTo>
                  <a:pt x="0" y="271322"/>
                </a:lnTo>
                <a:lnTo>
                  <a:pt x="0" y="6783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7830" rIns="86976" bIns="6783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0DBE55-3524-4924-B165-B5BB44F96098}"/>
              </a:ext>
            </a:extLst>
          </p:cNvPr>
          <p:cNvSpPr/>
          <p:nvPr/>
        </p:nvSpPr>
        <p:spPr>
          <a:xfrm>
            <a:off x="7326795" y="5084304"/>
            <a:ext cx="1367550" cy="820530"/>
          </a:xfrm>
          <a:custGeom>
            <a:avLst/>
            <a:gdLst>
              <a:gd name="connsiteX0" fmla="*/ 0 w 1367550"/>
              <a:gd name="connsiteY0" fmla="*/ 82053 h 820530"/>
              <a:gd name="connsiteX1" fmla="*/ 82053 w 1367550"/>
              <a:gd name="connsiteY1" fmla="*/ 0 h 820530"/>
              <a:gd name="connsiteX2" fmla="*/ 1285497 w 1367550"/>
              <a:gd name="connsiteY2" fmla="*/ 0 h 820530"/>
              <a:gd name="connsiteX3" fmla="*/ 1367550 w 1367550"/>
              <a:gd name="connsiteY3" fmla="*/ 82053 h 820530"/>
              <a:gd name="connsiteX4" fmla="*/ 1367550 w 1367550"/>
              <a:gd name="connsiteY4" fmla="*/ 738477 h 820530"/>
              <a:gd name="connsiteX5" fmla="*/ 1285497 w 1367550"/>
              <a:gd name="connsiteY5" fmla="*/ 820530 h 820530"/>
              <a:gd name="connsiteX6" fmla="*/ 82053 w 1367550"/>
              <a:gd name="connsiteY6" fmla="*/ 820530 h 820530"/>
              <a:gd name="connsiteX7" fmla="*/ 0 w 1367550"/>
              <a:gd name="connsiteY7" fmla="*/ 738477 h 820530"/>
              <a:gd name="connsiteX8" fmla="*/ 0 w 1367550"/>
              <a:gd name="connsiteY8" fmla="*/ 82053 h 82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7550" h="820530">
                <a:moveTo>
                  <a:pt x="0" y="82053"/>
                </a:moveTo>
                <a:cubicBezTo>
                  <a:pt x="0" y="36736"/>
                  <a:pt x="36736" y="0"/>
                  <a:pt x="82053" y="0"/>
                </a:cubicBezTo>
                <a:lnTo>
                  <a:pt x="1285497" y="0"/>
                </a:lnTo>
                <a:cubicBezTo>
                  <a:pt x="1330814" y="0"/>
                  <a:pt x="1367550" y="36736"/>
                  <a:pt x="1367550" y="82053"/>
                </a:cubicBezTo>
                <a:lnTo>
                  <a:pt x="1367550" y="738477"/>
                </a:lnTo>
                <a:cubicBezTo>
                  <a:pt x="1367550" y="783794"/>
                  <a:pt x="1330814" y="820530"/>
                  <a:pt x="1285497" y="820530"/>
                </a:cubicBezTo>
                <a:lnTo>
                  <a:pt x="82053" y="820530"/>
                </a:lnTo>
                <a:cubicBezTo>
                  <a:pt x="36736" y="820530"/>
                  <a:pt x="0" y="783794"/>
                  <a:pt x="0" y="738477"/>
                </a:cubicBezTo>
                <a:lnTo>
                  <a:pt x="0" y="8205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5473" tIns="115473" rIns="115473" bIns="115473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Text File</a:t>
            </a:r>
          </a:p>
        </p:txBody>
      </p:sp>
    </p:spTree>
    <p:extLst>
      <p:ext uri="{BB962C8B-B14F-4D97-AF65-F5344CB8AC3E}">
        <p14:creationId xmlns:p14="http://schemas.microsoft.com/office/powerpoint/2010/main" val="3247797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Conclusions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07159"/>
              </p:ext>
            </p:extLst>
          </p:nvPr>
        </p:nvGraphicFramePr>
        <p:xfrm>
          <a:off x="561470" y="2913839"/>
          <a:ext cx="10972803" cy="3950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1179">
                  <a:extLst>
                    <a:ext uri="{9D8B030D-6E8A-4147-A177-3AD203B41FA5}">
                      <a16:colId xmlns:a16="http://schemas.microsoft.com/office/drawing/2014/main" val="370644014"/>
                    </a:ext>
                  </a:extLst>
                </a:gridCol>
                <a:gridCol w="1178385">
                  <a:extLst>
                    <a:ext uri="{9D8B030D-6E8A-4147-A177-3AD203B41FA5}">
                      <a16:colId xmlns:a16="http://schemas.microsoft.com/office/drawing/2014/main" val="3092201286"/>
                    </a:ext>
                  </a:extLst>
                </a:gridCol>
                <a:gridCol w="667408">
                  <a:extLst>
                    <a:ext uri="{9D8B030D-6E8A-4147-A177-3AD203B41FA5}">
                      <a16:colId xmlns:a16="http://schemas.microsoft.com/office/drawing/2014/main" val="3429781617"/>
                    </a:ext>
                  </a:extLst>
                </a:gridCol>
                <a:gridCol w="685553">
                  <a:extLst>
                    <a:ext uri="{9D8B030D-6E8A-4147-A177-3AD203B41FA5}">
                      <a16:colId xmlns:a16="http://schemas.microsoft.com/office/drawing/2014/main" val="2032345131"/>
                    </a:ext>
                  </a:extLst>
                </a:gridCol>
                <a:gridCol w="698303">
                  <a:extLst>
                    <a:ext uri="{9D8B030D-6E8A-4147-A177-3AD203B41FA5}">
                      <a16:colId xmlns:a16="http://schemas.microsoft.com/office/drawing/2014/main" val="2596158683"/>
                    </a:ext>
                  </a:extLst>
                </a:gridCol>
                <a:gridCol w="698303">
                  <a:extLst>
                    <a:ext uri="{9D8B030D-6E8A-4147-A177-3AD203B41FA5}">
                      <a16:colId xmlns:a16="http://schemas.microsoft.com/office/drawing/2014/main" val="1913468845"/>
                    </a:ext>
                  </a:extLst>
                </a:gridCol>
                <a:gridCol w="698303">
                  <a:extLst>
                    <a:ext uri="{9D8B030D-6E8A-4147-A177-3AD203B41FA5}">
                      <a16:colId xmlns:a16="http://schemas.microsoft.com/office/drawing/2014/main" val="1246265880"/>
                    </a:ext>
                  </a:extLst>
                </a:gridCol>
                <a:gridCol w="698303">
                  <a:extLst>
                    <a:ext uri="{9D8B030D-6E8A-4147-A177-3AD203B41FA5}">
                      <a16:colId xmlns:a16="http://schemas.microsoft.com/office/drawing/2014/main" val="297275438"/>
                    </a:ext>
                  </a:extLst>
                </a:gridCol>
                <a:gridCol w="698303">
                  <a:extLst>
                    <a:ext uri="{9D8B030D-6E8A-4147-A177-3AD203B41FA5}">
                      <a16:colId xmlns:a16="http://schemas.microsoft.com/office/drawing/2014/main" val="2433483924"/>
                    </a:ext>
                  </a:extLst>
                </a:gridCol>
                <a:gridCol w="843781">
                  <a:extLst>
                    <a:ext uri="{9D8B030D-6E8A-4147-A177-3AD203B41FA5}">
                      <a16:colId xmlns:a16="http://schemas.microsoft.com/office/drawing/2014/main" val="889506387"/>
                    </a:ext>
                  </a:extLst>
                </a:gridCol>
                <a:gridCol w="698303">
                  <a:extLst>
                    <a:ext uri="{9D8B030D-6E8A-4147-A177-3AD203B41FA5}">
                      <a16:colId xmlns:a16="http://schemas.microsoft.com/office/drawing/2014/main" val="1422287853"/>
                    </a:ext>
                  </a:extLst>
                </a:gridCol>
                <a:gridCol w="800137">
                  <a:extLst>
                    <a:ext uri="{9D8B030D-6E8A-4147-A177-3AD203B41FA5}">
                      <a16:colId xmlns:a16="http://schemas.microsoft.com/office/drawing/2014/main" val="1618764572"/>
                    </a:ext>
                  </a:extLst>
                </a:gridCol>
                <a:gridCol w="1036542">
                  <a:extLst>
                    <a:ext uri="{9D8B030D-6E8A-4147-A177-3AD203B41FA5}">
                      <a16:colId xmlns:a16="http://schemas.microsoft.com/office/drawing/2014/main" val="520306932"/>
                    </a:ext>
                  </a:extLst>
                </a:gridCol>
              </a:tblGrid>
              <a:tr h="3969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 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Object Oriented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Testing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P1P1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P1P2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P2P1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P2P2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P3P1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P3P2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Exam1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Exam2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Final Exam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 Final Average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875175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All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701505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White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524684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Asian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462861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Other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297950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Women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619408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Men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510719"/>
                  </a:ext>
                </a:extLst>
              </a:tr>
              <a:tr h="396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Experienced Students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211922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Unexperienced Students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95971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First Attempt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629234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2nd+ Attempt</a:t>
                      </a:r>
                      <a:endParaRPr lang="en-US" sz="13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417951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Sophomore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+</a:t>
                      </a:r>
                      <a:endParaRPr lang="en-US" sz="16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710022"/>
                  </a:ext>
                </a:extLst>
              </a:tr>
              <a:tr h="272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Junior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15" marR="10915" marT="1091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441299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F1FF5AC0-AF17-46F5-A0E4-8E4C7E31B37A}"/>
              </a:ext>
            </a:extLst>
          </p:cNvPr>
          <p:cNvSpPr/>
          <p:nvPr/>
        </p:nvSpPr>
        <p:spPr>
          <a:xfrm>
            <a:off x="2435289" y="2130064"/>
            <a:ext cx="569168" cy="709127"/>
          </a:xfrm>
          <a:prstGeom prst="downArrow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3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0.54231 -0.005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9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231 -0.00579 L 0.67695 -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Inconsistent grading for labs (completion vs details)</a:t>
            </a:r>
          </a:p>
          <a:p>
            <a:r>
              <a:rPr lang="en-US" dirty="0"/>
              <a:t>Differences in grading by TAs in each semester</a:t>
            </a:r>
          </a:p>
          <a:p>
            <a:r>
              <a:rPr lang="en-US" dirty="0"/>
              <a:t>Different Instructors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335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38401"/>
            <a:ext cx="10554574" cy="1800145"/>
          </a:xfrm>
        </p:spPr>
        <p:txBody>
          <a:bodyPr/>
          <a:lstStyle/>
          <a:p>
            <a:r>
              <a:rPr lang="en-US" dirty="0"/>
              <a:t>Examine Survey Responses</a:t>
            </a:r>
          </a:p>
          <a:p>
            <a:r>
              <a:rPr lang="en-US" dirty="0"/>
              <a:t>Examine grades by soft drop</a:t>
            </a:r>
          </a:p>
          <a:p>
            <a:r>
              <a:rPr lang="en-US" dirty="0"/>
              <a:t>Examine office hours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E4E0D-634C-411E-A123-E2FFCA171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51" y="2237014"/>
            <a:ext cx="5436223" cy="36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65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Quotabl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311</TotalTime>
  <Words>351</Words>
  <Application>Microsoft Office PowerPoint</Application>
  <PresentationFormat>Widescreen</PresentationFormat>
  <Paragraphs>216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2</vt:lpstr>
      <vt:lpstr>Quotable</vt:lpstr>
      <vt:lpstr>CSC216 Lab Comparison: Fall 2015 and 2016</vt:lpstr>
      <vt:lpstr>Primary Question &amp; Hypothesis</vt:lpstr>
      <vt:lpstr>Methodology</vt:lpstr>
      <vt:lpstr>Results &amp; Conclusions</vt:lpstr>
      <vt:lpstr>Threats to Validity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CSC216 Comparison: Fall 2015 and 2016</dc:title>
  <dc:creator>Adminuser</dc:creator>
  <cp:lastModifiedBy>Adam Abram</cp:lastModifiedBy>
  <cp:revision>27</cp:revision>
  <dcterms:created xsi:type="dcterms:W3CDTF">2017-07-26T17:35:35Z</dcterms:created>
  <dcterms:modified xsi:type="dcterms:W3CDTF">2017-07-28T14:20:49Z</dcterms:modified>
</cp:coreProperties>
</file>