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7548800" cy="32918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9100" kern="1200">
        <a:solidFill>
          <a:schemeClr val="tx1"/>
        </a:solidFill>
        <a:latin typeface="Arial" charset="0"/>
        <a:ea typeface="+mn-ea"/>
        <a:cs typeface="+mn-cs"/>
      </a:defRPr>
    </a:lvl1pPr>
    <a:lvl2pPr marL="693572" algn="l" rtl="0" fontAlgn="base">
      <a:spcBef>
        <a:spcPct val="0"/>
      </a:spcBef>
      <a:spcAft>
        <a:spcPct val="0"/>
      </a:spcAft>
      <a:defRPr sz="9100" kern="1200">
        <a:solidFill>
          <a:schemeClr val="tx1"/>
        </a:solidFill>
        <a:latin typeface="Arial" charset="0"/>
        <a:ea typeface="+mn-ea"/>
        <a:cs typeface="+mn-cs"/>
      </a:defRPr>
    </a:lvl2pPr>
    <a:lvl3pPr marL="1387145" algn="l" rtl="0" fontAlgn="base">
      <a:spcBef>
        <a:spcPct val="0"/>
      </a:spcBef>
      <a:spcAft>
        <a:spcPct val="0"/>
      </a:spcAft>
      <a:defRPr sz="9100" kern="1200">
        <a:solidFill>
          <a:schemeClr val="tx1"/>
        </a:solidFill>
        <a:latin typeface="Arial" charset="0"/>
        <a:ea typeface="+mn-ea"/>
        <a:cs typeface="+mn-cs"/>
      </a:defRPr>
    </a:lvl3pPr>
    <a:lvl4pPr marL="2080717" algn="l" rtl="0" fontAlgn="base">
      <a:spcBef>
        <a:spcPct val="0"/>
      </a:spcBef>
      <a:spcAft>
        <a:spcPct val="0"/>
      </a:spcAft>
      <a:defRPr sz="9100" kern="1200">
        <a:solidFill>
          <a:schemeClr val="tx1"/>
        </a:solidFill>
        <a:latin typeface="Arial" charset="0"/>
        <a:ea typeface="+mn-ea"/>
        <a:cs typeface="+mn-cs"/>
      </a:defRPr>
    </a:lvl4pPr>
    <a:lvl5pPr marL="2774290" algn="l" rtl="0" fontAlgn="base">
      <a:spcBef>
        <a:spcPct val="0"/>
      </a:spcBef>
      <a:spcAft>
        <a:spcPct val="0"/>
      </a:spcAft>
      <a:defRPr sz="9100" kern="1200">
        <a:solidFill>
          <a:schemeClr val="tx1"/>
        </a:solidFill>
        <a:latin typeface="Arial" charset="0"/>
        <a:ea typeface="+mn-ea"/>
        <a:cs typeface="+mn-cs"/>
      </a:defRPr>
    </a:lvl5pPr>
    <a:lvl6pPr marL="3467862" algn="l" defTabSz="1387145" rtl="0" eaLnBrk="1" latinLnBrk="0" hangingPunct="1">
      <a:defRPr sz="9100" kern="1200">
        <a:solidFill>
          <a:schemeClr val="tx1"/>
        </a:solidFill>
        <a:latin typeface="Arial" charset="0"/>
        <a:ea typeface="+mn-ea"/>
        <a:cs typeface="+mn-cs"/>
      </a:defRPr>
    </a:lvl6pPr>
    <a:lvl7pPr marL="4161434" algn="l" defTabSz="1387145" rtl="0" eaLnBrk="1" latinLnBrk="0" hangingPunct="1">
      <a:defRPr sz="9100" kern="1200">
        <a:solidFill>
          <a:schemeClr val="tx1"/>
        </a:solidFill>
        <a:latin typeface="Arial" charset="0"/>
        <a:ea typeface="+mn-ea"/>
        <a:cs typeface="+mn-cs"/>
      </a:defRPr>
    </a:lvl7pPr>
    <a:lvl8pPr marL="4855007" algn="l" defTabSz="1387145" rtl="0" eaLnBrk="1" latinLnBrk="0" hangingPunct="1">
      <a:defRPr sz="9100" kern="1200">
        <a:solidFill>
          <a:schemeClr val="tx1"/>
        </a:solidFill>
        <a:latin typeface="Arial" charset="0"/>
        <a:ea typeface="+mn-ea"/>
        <a:cs typeface="+mn-cs"/>
      </a:defRPr>
    </a:lvl8pPr>
    <a:lvl9pPr marL="5548579" algn="l" defTabSz="1387145" rtl="0" eaLnBrk="1" latinLnBrk="0" hangingPunct="1">
      <a:defRPr sz="9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49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>
      <p:cViewPr varScale="1">
        <p:scale>
          <a:sx n="12" d="100"/>
          <a:sy n="12" d="100"/>
        </p:scale>
        <p:origin x="130" y="610"/>
      </p:cViewPr>
      <p:guideLst>
        <p:guide orient="horz" pos="10368"/>
        <p:guide pos="149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57405-09D7-044B-AD01-93B9D04A1610}" type="datetimeFigureOut">
              <a:rPr lang="en-US" smtClean="0"/>
              <a:t>7/28/2017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31911-6DEB-4744-8174-B3974843F4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73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en-US" baseline="0" dirty="0"/>
              <a:t> you need more space, suggested font sizes: Title 70 </a:t>
            </a:r>
            <a:r>
              <a:rPr lang="mr-IN" baseline="0" dirty="0"/>
              <a:t>–</a:t>
            </a:r>
            <a:r>
              <a:rPr lang="en-US" baseline="0" dirty="0"/>
              <a:t> 80pt  Headings 54pt+ Text: Minimum 30pt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1911-6DEB-4744-8174-B3974843F43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42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5358" y="10225640"/>
            <a:ext cx="40418085" cy="70569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3009" y="18653934"/>
            <a:ext cx="33282784" cy="8412712"/>
          </a:xfrm>
        </p:spPr>
        <p:txBody>
          <a:bodyPr/>
          <a:lstStyle>
            <a:lvl1pPr marL="0" indent="0" algn="ctr">
              <a:buNone/>
              <a:defRPr/>
            </a:lvl1pPr>
            <a:lvl2pPr marL="693572" indent="0" algn="ctr">
              <a:buNone/>
              <a:defRPr/>
            </a:lvl2pPr>
            <a:lvl3pPr marL="1387145" indent="0" algn="ctr">
              <a:buNone/>
              <a:defRPr/>
            </a:lvl3pPr>
            <a:lvl4pPr marL="2080717" indent="0" algn="ctr">
              <a:buNone/>
              <a:defRPr/>
            </a:lvl4pPr>
            <a:lvl5pPr marL="2774290" indent="0" algn="ctr">
              <a:buNone/>
              <a:defRPr/>
            </a:lvl5pPr>
            <a:lvl6pPr marL="3467862" indent="0" algn="ctr">
              <a:buNone/>
              <a:defRPr/>
            </a:lvl6pPr>
            <a:lvl7pPr marL="4161434" indent="0" algn="ctr">
              <a:buNone/>
              <a:defRPr/>
            </a:lvl7pPr>
            <a:lvl8pPr marL="4855007" indent="0" algn="ctr">
              <a:buNone/>
              <a:defRPr/>
            </a:lvl8pPr>
            <a:lvl9pPr marL="554857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D86102-394E-490D-9E20-057B7A8DE6F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4D8D8A-0E8E-4EA7-B548-F8DD3A45843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472767" y="1319438"/>
            <a:ext cx="10698365" cy="2808739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77671" y="1319438"/>
            <a:ext cx="31874984" cy="280873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770EEF-271B-415E-8C75-FE63D032E24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DAB63E-5361-4B6E-81D2-5CCE2D812A1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5663" y="21152552"/>
            <a:ext cx="40415793" cy="6537449"/>
          </a:xfrm>
        </p:spPr>
        <p:txBody>
          <a:bodyPr anchor="t"/>
          <a:lstStyle>
            <a:lvl1pPr algn="l">
              <a:defRPr sz="6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5663" y="13952789"/>
            <a:ext cx="40415793" cy="7199764"/>
          </a:xfrm>
        </p:spPr>
        <p:txBody>
          <a:bodyPr anchor="b"/>
          <a:lstStyle>
            <a:lvl1pPr marL="0" indent="0">
              <a:buNone/>
              <a:defRPr sz="3000"/>
            </a:lvl1pPr>
            <a:lvl2pPr marL="693572" indent="0">
              <a:buNone/>
              <a:defRPr sz="2700"/>
            </a:lvl2pPr>
            <a:lvl3pPr marL="1387145" indent="0">
              <a:buNone/>
              <a:defRPr sz="2400"/>
            </a:lvl3pPr>
            <a:lvl4pPr marL="2080717" indent="0">
              <a:buNone/>
              <a:defRPr sz="2100"/>
            </a:lvl4pPr>
            <a:lvl5pPr marL="2774290" indent="0">
              <a:buNone/>
              <a:defRPr sz="2100"/>
            </a:lvl5pPr>
            <a:lvl6pPr marL="3467862" indent="0">
              <a:buNone/>
              <a:defRPr sz="2100"/>
            </a:lvl6pPr>
            <a:lvl7pPr marL="4161434" indent="0">
              <a:buNone/>
              <a:defRPr sz="2100"/>
            </a:lvl7pPr>
            <a:lvl8pPr marL="4855007" indent="0">
              <a:buNone/>
              <a:defRPr sz="2100"/>
            </a:lvl8pPr>
            <a:lvl9pPr marL="5548579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73E73A-1DCD-4718-AD05-328ECD84BC6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77670" y="7680269"/>
            <a:ext cx="21286675" cy="21726559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884457" y="7680269"/>
            <a:ext cx="21286675" cy="21726559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6E46D0-2418-4BF3-8014-A01F4864A5A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7670" y="7368591"/>
            <a:ext cx="21009241" cy="307002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93572" indent="0">
              <a:buNone/>
              <a:defRPr sz="3000" b="1"/>
            </a:lvl2pPr>
            <a:lvl3pPr marL="1387145" indent="0">
              <a:buNone/>
              <a:defRPr sz="2700" b="1"/>
            </a:lvl3pPr>
            <a:lvl4pPr marL="2080717" indent="0">
              <a:buNone/>
              <a:defRPr sz="2400" b="1"/>
            </a:lvl4pPr>
            <a:lvl5pPr marL="2774290" indent="0">
              <a:buNone/>
              <a:defRPr sz="2400" b="1"/>
            </a:lvl5pPr>
            <a:lvl6pPr marL="3467862" indent="0">
              <a:buNone/>
              <a:defRPr sz="2400" b="1"/>
            </a:lvl6pPr>
            <a:lvl7pPr marL="4161434" indent="0">
              <a:buNone/>
              <a:defRPr sz="2400" b="1"/>
            </a:lvl7pPr>
            <a:lvl8pPr marL="4855007" indent="0">
              <a:buNone/>
              <a:defRPr sz="2400" b="1"/>
            </a:lvl8pPr>
            <a:lvl9pPr marL="5548579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7670" y="10438619"/>
            <a:ext cx="21009241" cy="18968208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155012" y="7368591"/>
            <a:ext cx="21016120" cy="307002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93572" indent="0">
              <a:buNone/>
              <a:defRPr sz="3000" b="1"/>
            </a:lvl2pPr>
            <a:lvl3pPr marL="1387145" indent="0">
              <a:buNone/>
              <a:defRPr sz="2700" b="1"/>
            </a:lvl3pPr>
            <a:lvl4pPr marL="2080717" indent="0">
              <a:buNone/>
              <a:defRPr sz="2400" b="1"/>
            </a:lvl4pPr>
            <a:lvl5pPr marL="2774290" indent="0">
              <a:buNone/>
              <a:defRPr sz="2400" b="1"/>
            </a:lvl5pPr>
            <a:lvl6pPr marL="3467862" indent="0">
              <a:buNone/>
              <a:defRPr sz="2400" b="1"/>
            </a:lvl6pPr>
            <a:lvl7pPr marL="4161434" indent="0">
              <a:buNone/>
              <a:defRPr sz="2400" b="1"/>
            </a:lvl7pPr>
            <a:lvl8pPr marL="4855007" indent="0">
              <a:buNone/>
              <a:defRPr sz="2400" b="1"/>
            </a:lvl8pPr>
            <a:lvl9pPr marL="5548579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155012" y="10438619"/>
            <a:ext cx="21016120" cy="18968208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C69D0B-1491-4A92-88E1-7C8521D270D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B2815F-2DC0-4EA3-A00F-157742F577C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93D35A-1929-497C-9F41-437051D7FF2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670" y="1311646"/>
            <a:ext cx="15644008" cy="5576440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90301" y="1311647"/>
            <a:ext cx="26580830" cy="28095181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77670" y="6888087"/>
            <a:ext cx="15644008" cy="22518741"/>
          </a:xfrm>
        </p:spPr>
        <p:txBody>
          <a:bodyPr/>
          <a:lstStyle>
            <a:lvl1pPr marL="0" indent="0">
              <a:buNone/>
              <a:defRPr sz="2100"/>
            </a:lvl1pPr>
            <a:lvl2pPr marL="693572" indent="0">
              <a:buNone/>
              <a:defRPr sz="1800"/>
            </a:lvl2pPr>
            <a:lvl3pPr marL="1387145" indent="0">
              <a:buNone/>
              <a:defRPr sz="1500"/>
            </a:lvl3pPr>
            <a:lvl4pPr marL="2080717" indent="0">
              <a:buNone/>
              <a:defRPr sz="1400"/>
            </a:lvl4pPr>
            <a:lvl5pPr marL="2774290" indent="0">
              <a:buNone/>
              <a:defRPr sz="1400"/>
            </a:lvl5pPr>
            <a:lvl6pPr marL="3467862" indent="0">
              <a:buNone/>
              <a:defRPr sz="1400"/>
            </a:lvl6pPr>
            <a:lvl7pPr marL="4161434" indent="0">
              <a:buNone/>
              <a:defRPr sz="1400"/>
            </a:lvl7pPr>
            <a:lvl8pPr marL="4855007" indent="0">
              <a:buNone/>
              <a:defRPr sz="1400"/>
            </a:lvl8pPr>
            <a:lvl9pPr marL="554857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D8C3A8-0FED-49B6-8479-E7089B9EF26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0373" y="23043400"/>
            <a:ext cx="28529738" cy="2719392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320373" y="2940163"/>
            <a:ext cx="28529738" cy="19752599"/>
          </a:xfrm>
        </p:spPr>
        <p:txBody>
          <a:bodyPr/>
          <a:lstStyle>
            <a:lvl1pPr marL="0" indent="0">
              <a:buNone/>
              <a:defRPr sz="4900"/>
            </a:lvl1pPr>
            <a:lvl2pPr marL="693572" indent="0">
              <a:buNone/>
              <a:defRPr sz="4200"/>
            </a:lvl2pPr>
            <a:lvl3pPr marL="1387145" indent="0">
              <a:buNone/>
              <a:defRPr sz="3600"/>
            </a:lvl3pPr>
            <a:lvl4pPr marL="2080717" indent="0">
              <a:buNone/>
              <a:defRPr sz="3000"/>
            </a:lvl4pPr>
            <a:lvl5pPr marL="2774290" indent="0">
              <a:buNone/>
              <a:defRPr sz="3000"/>
            </a:lvl5pPr>
            <a:lvl6pPr marL="3467862" indent="0">
              <a:buNone/>
              <a:defRPr sz="3000"/>
            </a:lvl6pPr>
            <a:lvl7pPr marL="4161434" indent="0">
              <a:buNone/>
              <a:defRPr sz="3000"/>
            </a:lvl7pPr>
            <a:lvl8pPr marL="4855007" indent="0">
              <a:buNone/>
              <a:defRPr sz="3000"/>
            </a:lvl8pPr>
            <a:lvl9pPr marL="5548579" indent="0">
              <a:buNone/>
              <a:defRPr sz="3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0373" y="25762792"/>
            <a:ext cx="28529738" cy="3864808"/>
          </a:xfrm>
        </p:spPr>
        <p:txBody>
          <a:bodyPr/>
          <a:lstStyle>
            <a:lvl1pPr marL="0" indent="0">
              <a:buNone/>
              <a:defRPr sz="2100"/>
            </a:lvl1pPr>
            <a:lvl2pPr marL="693572" indent="0">
              <a:buNone/>
              <a:defRPr sz="1800"/>
            </a:lvl2pPr>
            <a:lvl3pPr marL="1387145" indent="0">
              <a:buNone/>
              <a:defRPr sz="1500"/>
            </a:lvl3pPr>
            <a:lvl4pPr marL="2080717" indent="0">
              <a:buNone/>
              <a:defRPr sz="1400"/>
            </a:lvl4pPr>
            <a:lvl5pPr marL="2774290" indent="0">
              <a:buNone/>
              <a:defRPr sz="1400"/>
            </a:lvl5pPr>
            <a:lvl6pPr marL="3467862" indent="0">
              <a:buNone/>
              <a:defRPr sz="1400"/>
            </a:lvl6pPr>
            <a:lvl7pPr marL="4161434" indent="0">
              <a:buNone/>
              <a:defRPr sz="1400"/>
            </a:lvl7pPr>
            <a:lvl8pPr marL="4855007" indent="0">
              <a:buNone/>
              <a:defRPr sz="1400"/>
            </a:lvl8pPr>
            <a:lvl9pPr marL="554857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8F7A19-C5AC-4713-8D0A-21E7785734A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77670" y="1319437"/>
            <a:ext cx="42793461" cy="548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9692" tIns="229847" rIns="459692" bIns="22984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77670" y="7680269"/>
            <a:ext cx="42793461" cy="21726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9692" tIns="229847" rIns="459692" bIns="2298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77670" y="29978237"/>
            <a:ext cx="11095025" cy="2285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9692" tIns="229847" rIns="459692" bIns="229847" numCol="1" anchor="t" anchorCtr="0" compatLnSpc="1">
            <a:prstTxWarp prst="textNoShape">
              <a:avLst/>
            </a:prstTxWarp>
          </a:bodyPr>
          <a:lstStyle>
            <a:lvl1pPr>
              <a:defRPr sz="7000"/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244733" y="29978237"/>
            <a:ext cx="15059336" cy="2285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9692" tIns="229847" rIns="459692" bIns="229847" numCol="1" anchor="t" anchorCtr="0" compatLnSpc="1">
            <a:prstTxWarp prst="textNoShape">
              <a:avLst/>
            </a:prstTxWarp>
          </a:bodyPr>
          <a:lstStyle>
            <a:lvl1pPr algn="ctr">
              <a:defRPr sz="700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076106" y="29978237"/>
            <a:ext cx="11095026" cy="2285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9692" tIns="229847" rIns="459692" bIns="229847" numCol="1" anchor="t" anchorCtr="0" compatLnSpc="1">
            <a:prstTxWarp prst="textNoShape">
              <a:avLst/>
            </a:prstTxWarp>
          </a:bodyPr>
          <a:lstStyle>
            <a:lvl1pPr algn="r">
              <a:defRPr sz="7000"/>
            </a:lvl1pPr>
          </a:lstStyle>
          <a:p>
            <a:fld id="{4500FA10-EF42-4D82-BE0B-0CBFE3E7474F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97326" rtl="0" eaLnBrk="0" fontAlgn="base" hangingPunct="0">
        <a:spcBef>
          <a:spcPct val="0"/>
        </a:spcBef>
        <a:spcAft>
          <a:spcPct val="0"/>
        </a:spcAft>
        <a:defRPr sz="2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597326" rtl="0" eaLnBrk="0" fontAlgn="base" hangingPunct="0">
        <a:spcBef>
          <a:spcPct val="0"/>
        </a:spcBef>
        <a:spcAft>
          <a:spcPct val="0"/>
        </a:spcAft>
        <a:defRPr sz="22100">
          <a:solidFill>
            <a:schemeClr val="tx2"/>
          </a:solidFill>
          <a:latin typeface="Arial" charset="0"/>
        </a:defRPr>
      </a:lvl2pPr>
      <a:lvl3pPr algn="ctr" defTabSz="4597326" rtl="0" eaLnBrk="0" fontAlgn="base" hangingPunct="0">
        <a:spcBef>
          <a:spcPct val="0"/>
        </a:spcBef>
        <a:spcAft>
          <a:spcPct val="0"/>
        </a:spcAft>
        <a:defRPr sz="22100">
          <a:solidFill>
            <a:schemeClr val="tx2"/>
          </a:solidFill>
          <a:latin typeface="Arial" charset="0"/>
        </a:defRPr>
      </a:lvl3pPr>
      <a:lvl4pPr algn="ctr" defTabSz="4597326" rtl="0" eaLnBrk="0" fontAlgn="base" hangingPunct="0">
        <a:spcBef>
          <a:spcPct val="0"/>
        </a:spcBef>
        <a:spcAft>
          <a:spcPct val="0"/>
        </a:spcAft>
        <a:defRPr sz="22100">
          <a:solidFill>
            <a:schemeClr val="tx2"/>
          </a:solidFill>
          <a:latin typeface="Arial" charset="0"/>
        </a:defRPr>
      </a:lvl4pPr>
      <a:lvl5pPr algn="ctr" defTabSz="4597326" rtl="0" eaLnBrk="0" fontAlgn="base" hangingPunct="0">
        <a:spcBef>
          <a:spcPct val="0"/>
        </a:spcBef>
        <a:spcAft>
          <a:spcPct val="0"/>
        </a:spcAft>
        <a:defRPr sz="22100">
          <a:solidFill>
            <a:schemeClr val="tx2"/>
          </a:solidFill>
          <a:latin typeface="Arial" charset="0"/>
        </a:defRPr>
      </a:lvl5pPr>
      <a:lvl6pPr marL="693572" algn="ctr" defTabSz="4597326" rtl="0" fontAlgn="base">
        <a:spcBef>
          <a:spcPct val="0"/>
        </a:spcBef>
        <a:spcAft>
          <a:spcPct val="0"/>
        </a:spcAft>
        <a:defRPr sz="22100">
          <a:solidFill>
            <a:schemeClr val="tx2"/>
          </a:solidFill>
          <a:latin typeface="Arial" charset="0"/>
        </a:defRPr>
      </a:lvl6pPr>
      <a:lvl7pPr marL="1387145" algn="ctr" defTabSz="4597326" rtl="0" fontAlgn="base">
        <a:spcBef>
          <a:spcPct val="0"/>
        </a:spcBef>
        <a:spcAft>
          <a:spcPct val="0"/>
        </a:spcAft>
        <a:defRPr sz="22100">
          <a:solidFill>
            <a:schemeClr val="tx2"/>
          </a:solidFill>
          <a:latin typeface="Arial" charset="0"/>
        </a:defRPr>
      </a:lvl7pPr>
      <a:lvl8pPr marL="2080717" algn="ctr" defTabSz="4597326" rtl="0" fontAlgn="base">
        <a:spcBef>
          <a:spcPct val="0"/>
        </a:spcBef>
        <a:spcAft>
          <a:spcPct val="0"/>
        </a:spcAft>
        <a:defRPr sz="22100">
          <a:solidFill>
            <a:schemeClr val="tx2"/>
          </a:solidFill>
          <a:latin typeface="Arial" charset="0"/>
        </a:defRPr>
      </a:lvl8pPr>
      <a:lvl9pPr marL="2774290" algn="ctr" defTabSz="4597326" rtl="0" fontAlgn="base">
        <a:spcBef>
          <a:spcPct val="0"/>
        </a:spcBef>
        <a:spcAft>
          <a:spcPct val="0"/>
        </a:spcAft>
        <a:defRPr sz="22100">
          <a:solidFill>
            <a:schemeClr val="tx2"/>
          </a:solidFill>
          <a:latin typeface="Arial" charset="0"/>
        </a:defRPr>
      </a:lvl9pPr>
    </p:titleStyle>
    <p:bodyStyle>
      <a:lvl1pPr marL="1724298" indent="-1724298" algn="l" defTabSz="4597326" rtl="0" eaLnBrk="0" fontAlgn="base" hangingPunct="0">
        <a:spcBef>
          <a:spcPct val="20000"/>
        </a:spcBef>
        <a:spcAft>
          <a:spcPct val="0"/>
        </a:spcAft>
        <a:buChar char="•"/>
        <a:defRPr sz="16100">
          <a:solidFill>
            <a:schemeClr val="tx1"/>
          </a:solidFill>
          <a:latin typeface="+mn-lt"/>
          <a:ea typeface="+mn-ea"/>
          <a:cs typeface="+mn-cs"/>
        </a:defRPr>
      </a:lvl1pPr>
      <a:lvl2pPr marL="3735177" indent="-1435310" algn="l" defTabSz="4597326" rtl="0" eaLnBrk="0" fontAlgn="base" hangingPunct="0">
        <a:spcBef>
          <a:spcPct val="20000"/>
        </a:spcBef>
        <a:spcAft>
          <a:spcPct val="0"/>
        </a:spcAft>
        <a:buChar char="–"/>
        <a:defRPr sz="14100">
          <a:solidFill>
            <a:schemeClr val="tx1"/>
          </a:solidFill>
          <a:latin typeface="+mn-lt"/>
        </a:defRPr>
      </a:lvl2pPr>
      <a:lvl3pPr marL="5748464" indent="-1151138" algn="l" defTabSz="4597326" rtl="0" eaLnBrk="0" fontAlgn="base" hangingPunct="0">
        <a:spcBef>
          <a:spcPct val="20000"/>
        </a:spcBef>
        <a:spcAft>
          <a:spcPct val="0"/>
        </a:spcAft>
        <a:buChar char="•"/>
        <a:defRPr sz="12100">
          <a:solidFill>
            <a:schemeClr val="tx1"/>
          </a:solidFill>
          <a:latin typeface="+mn-lt"/>
        </a:defRPr>
      </a:lvl3pPr>
      <a:lvl4pPr marL="8045922" indent="-1148730" algn="l" defTabSz="4597326" rtl="0" eaLnBrk="0" fontAlgn="base" hangingPunct="0">
        <a:spcBef>
          <a:spcPct val="20000"/>
        </a:spcBef>
        <a:spcAft>
          <a:spcPct val="0"/>
        </a:spcAft>
        <a:buChar char="–"/>
        <a:defRPr sz="10000">
          <a:solidFill>
            <a:schemeClr val="tx1"/>
          </a:solidFill>
          <a:latin typeface="+mn-lt"/>
        </a:defRPr>
      </a:lvl4pPr>
      <a:lvl5pPr marL="10345788" indent="-1151138" algn="l" defTabSz="4597326" rtl="0" eaLnBrk="0" fontAlgn="base" hangingPunct="0">
        <a:spcBef>
          <a:spcPct val="20000"/>
        </a:spcBef>
        <a:spcAft>
          <a:spcPct val="0"/>
        </a:spcAft>
        <a:buChar char="»"/>
        <a:defRPr sz="10000">
          <a:solidFill>
            <a:schemeClr val="tx1"/>
          </a:solidFill>
          <a:latin typeface="+mn-lt"/>
        </a:defRPr>
      </a:lvl5pPr>
      <a:lvl6pPr marL="11039361" indent="-1151138" algn="l" defTabSz="4597326" rtl="0" fontAlgn="base">
        <a:spcBef>
          <a:spcPct val="20000"/>
        </a:spcBef>
        <a:spcAft>
          <a:spcPct val="0"/>
        </a:spcAft>
        <a:buChar char="»"/>
        <a:defRPr sz="10000">
          <a:solidFill>
            <a:schemeClr val="tx1"/>
          </a:solidFill>
          <a:latin typeface="+mn-lt"/>
        </a:defRPr>
      </a:lvl6pPr>
      <a:lvl7pPr marL="11732933" indent="-1151138" algn="l" defTabSz="4597326" rtl="0" fontAlgn="base">
        <a:spcBef>
          <a:spcPct val="20000"/>
        </a:spcBef>
        <a:spcAft>
          <a:spcPct val="0"/>
        </a:spcAft>
        <a:buChar char="»"/>
        <a:defRPr sz="10000">
          <a:solidFill>
            <a:schemeClr val="tx1"/>
          </a:solidFill>
          <a:latin typeface="+mn-lt"/>
        </a:defRPr>
      </a:lvl7pPr>
      <a:lvl8pPr marL="12426506" indent="-1151138" algn="l" defTabSz="4597326" rtl="0" fontAlgn="base">
        <a:spcBef>
          <a:spcPct val="20000"/>
        </a:spcBef>
        <a:spcAft>
          <a:spcPct val="0"/>
        </a:spcAft>
        <a:buChar char="»"/>
        <a:defRPr sz="10000">
          <a:solidFill>
            <a:schemeClr val="tx1"/>
          </a:solidFill>
          <a:latin typeface="+mn-lt"/>
        </a:defRPr>
      </a:lvl8pPr>
      <a:lvl9pPr marL="13120078" indent="-1151138" algn="l" defTabSz="4597326" rtl="0" fontAlgn="base">
        <a:spcBef>
          <a:spcPct val="20000"/>
        </a:spcBef>
        <a:spcAft>
          <a:spcPct val="0"/>
        </a:spcAft>
        <a:buChar char="»"/>
        <a:defRPr sz="10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8714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93572" algn="l" defTabSz="138714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87145" algn="l" defTabSz="138714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80717" algn="l" defTabSz="138714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74290" algn="l" defTabSz="138714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67862" algn="l" defTabSz="138714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61434" algn="l" defTabSz="138714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55007" algn="l" defTabSz="138714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548579" algn="l" defTabSz="138714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2"/>
          <p:cNvSpPr>
            <a:spLocks noChangeArrowheads="1"/>
          </p:cNvSpPr>
          <p:nvPr/>
        </p:nvSpPr>
        <p:spPr bwMode="auto">
          <a:xfrm>
            <a:off x="1102854" y="6090710"/>
            <a:ext cx="11023948" cy="25918629"/>
          </a:xfrm>
          <a:prstGeom prst="roundRect">
            <a:avLst>
              <a:gd name="adj" fmla="val 3759"/>
            </a:avLst>
          </a:prstGeom>
          <a:solidFill>
            <a:schemeClr val="bg1"/>
          </a:solidFill>
          <a:ln w="50800">
            <a:solidFill>
              <a:srgbClr val="CC0000"/>
            </a:solidFill>
            <a:round/>
            <a:headEnd/>
            <a:tailEnd/>
          </a:ln>
        </p:spPr>
        <p:txBody>
          <a:bodyPr wrap="none" lIns="138714" tIns="69357" rIns="138714" bIns="69357" anchor="ctr"/>
          <a:lstStyle/>
          <a:p>
            <a:pPr algn="ctr" defTabSz="4597326"/>
            <a:endParaRPr lang="en-US" dirty="0"/>
          </a:p>
        </p:txBody>
      </p:sp>
      <p:sp>
        <p:nvSpPr>
          <p:cNvPr id="2051" name="AutoShape 16"/>
          <p:cNvSpPr>
            <a:spLocks noChangeArrowheads="1"/>
          </p:cNvSpPr>
          <p:nvPr/>
        </p:nvSpPr>
        <p:spPr bwMode="auto">
          <a:xfrm>
            <a:off x="35424292" y="6090711"/>
            <a:ext cx="11023948" cy="25913434"/>
          </a:xfrm>
          <a:prstGeom prst="roundRect">
            <a:avLst>
              <a:gd name="adj" fmla="val 3759"/>
            </a:avLst>
          </a:prstGeom>
          <a:solidFill>
            <a:schemeClr val="bg1"/>
          </a:solidFill>
          <a:ln w="50800">
            <a:solidFill>
              <a:srgbClr val="CC0000"/>
            </a:solidFill>
            <a:round/>
            <a:headEnd/>
            <a:tailEnd/>
          </a:ln>
        </p:spPr>
        <p:txBody>
          <a:bodyPr wrap="none" lIns="138714" tIns="69357" rIns="138714" bIns="69357" anchor="ctr"/>
          <a:lstStyle/>
          <a:p>
            <a:endParaRPr lang="en-US" dirty="0"/>
          </a:p>
        </p:txBody>
      </p:sp>
      <p:sp>
        <p:nvSpPr>
          <p:cNvPr id="2053" name="AutoShape 18"/>
          <p:cNvSpPr>
            <a:spLocks noChangeArrowheads="1"/>
          </p:cNvSpPr>
          <p:nvPr/>
        </p:nvSpPr>
        <p:spPr bwMode="auto">
          <a:xfrm>
            <a:off x="12543332" y="6090710"/>
            <a:ext cx="22104279" cy="3743754"/>
          </a:xfrm>
          <a:prstGeom prst="roundRect">
            <a:avLst>
              <a:gd name="adj" fmla="val 3759"/>
            </a:avLst>
          </a:prstGeom>
          <a:solidFill>
            <a:schemeClr val="bg1"/>
          </a:solidFill>
          <a:ln w="50800">
            <a:solidFill>
              <a:srgbClr val="CC0000"/>
            </a:solidFill>
            <a:round/>
            <a:headEnd/>
            <a:tailEnd/>
          </a:ln>
        </p:spPr>
        <p:txBody>
          <a:bodyPr wrap="none" lIns="138714" tIns="69357" rIns="138714" bIns="69357" anchor="ctr"/>
          <a:lstStyle/>
          <a:p>
            <a:pPr algn="ctr" defTabSz="4597326"/>
            <a:endParaRPr lang="en-US" b="1" dirty="0"/>
          </a:p>
        </p:txBody>
      </p:sp>
      <p:sp>
        <p:nvSpPr>
          <p:cNvPr id="2054" name="AutoShape 23"/>
          <p:cNvSpPr>
            <a:spLocks noChangeArrowheads="1"/>
          </p:cNvSpPr>
          <p:nvPr/>
        </p:nvSpPr>
        <p:spPr bwMode="auto">
          <a:xfrm>
            <a:off x="7029831" y="1142820"/>
            <a:ext cx="33489139" cy="4241420"/>
          </a:xfrm>
          <a:prstGeom prst="roundRect">
            <a:avLst>
              <a:gd name="adj" fmla="val 3759"/>
            </a:avLst>
          </a:prstGeom>
          <a:solidFill>
            <a:schemeClr val="bg1"/>
          </a:solidFill>
          <a:ln w="50800">
            <a:solidFill>
              <a:srgbClr val="CC0000"/>
            </a:solidFill>
            <a:round/>
            <a:headEnd/>
            <a:tailEnd/>
          </a:ln>
        </p:spPr>
        <p:txBody>
          <a:bodyPr wrap="none" lIns="138714" tIns="69357" rIns="138714" bIns="69357" anchor="ctr"/>
          <a:lstStyle/>
          <a:p>
            <a:pPr algn="ctr" defTabSz="4597326"/>
            <a:r>
              <a:rPr lang="en-US" dirty="0"/>
              <a:t>CSC216 Comparison: Fall 2015 and Fall 2016</a:t>
            </a:r>
          </a:p>
          <a:p>
            <a:pPr algn="ctr" defTabSz="4597326"/>
            <a:r>
              <a:rPr lang="en-US" sz="5400" dirty="0"/>
              <a:t>Adam Abram, Dr. Sarah Heckman</a:t>
            </a:r>
          </a:p>
          <a:p>
            <a:pPr algn="ctr" defTabSz="4597326"/>
            <a:r>
              <a:rPr lang="en-US" sz="4800" dirty="0"/>
              <a:t>{agabram,sarah_heckman}@ncsu.edu</a:t>
            </a:r>
          </a:p>
        </p:txBody>
      </p:sp>
      <p:sp>
        <p:nvSpPr>
          <p:cNvPr id="2055" name="Text Box 26"/>
          <p:cNvSpPr txBox="1">
            <a:spLocks noChangeArrowheads="1"/>
          </p:cNvSpPr>
          <p:nvPr/>
        </p:nvSpPr>
        <p:spPr bwMode="auto">
          <a:xfrm>
            <a:off x="1520150" y="7458200"/>
            <a:ext cx="10189356" cy="1343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8714" tIns="69357" rIns="138714" bIns="69357">
            <a:spAutoFit/>
          </a:bodyPr>
          <a:lstStyle/>
          <a:p>
            <a:pPr algn="ctr" defTabSz="4597326">
              <a:spcBef>
                <a:spcPct val="50000"/>
              </a:spcBef>
            </a:pPr>
            <a:r>
              <a:rPr lang="en-US" sz="7200" b="1" dirty="0"/>
              <a:t>Introduction</a:t>
            </a:r>
          </a:p>
          <a:p>
            <a:pPr algn="just" defTabSz="4597326">
              <a:spcBef>
                <a:spcPct val="50000"/>
              </a:spcBef>
            </a:pPr>
            <a:r>
              <a:rPr lang="en-US" sz="4800" dirty="0"/>
              <a:t>Early computer science classes at NC state have a 25% fail rate on average. The goal of this research is to increase student learning, efficacy, engagement, and retention through several interventions in CSC216. I focused on analyzing the impact these interventions had on learning, through the lens of student grades.</a:t>
            </a:r>
          </a:p>
          <a:p>
            <a:pPr algn="just" defTabSz="4597326">
              <a:spcBef>
                <a:spcPct val="50000"/>
              </a:spcBef>
            </a:pPr>
            <a:endParaRPr lang="en-US" sz="4800" dirty="0"/>
          </a:p>
          <a:p>
            <a:pPr algn="just" defTabSz="4597326">
              <a:spcBef>
                <a:spcPct val="50000"/>
              </a:spcBef>
            </a:pPr>
            <a:endParaRPr lang="en-US" sz="4800" dirty="0"/>
          </a:p>
          <a:p>
            <a:pPr algn="just" defTabSz="4597326">
              <a:spcBef>
                <a:spcPct val="50000"/>
              </a:spcBef>
            </a:pPr>
            <a:endParaRPr lang="en-US" sz="4800" dirty="0"/>
          </a:p>
          <a:p>
            <a:pPr algn="just" defTabSz="4597326">
              <a:spcBef>
                <a:spcPct val="50000"/>
              </a:spcBef>
            </a:pPr>
            <a:endParaRPr lang="en-US" sz="4800" dirty="0"/>
          </a:p>
        </p:txBody>
      </p:sp>
      <p:sp>
        <p:nvSpPr>
          <p:cNvPr id="2056" name="Text Box 27"/>
          <p:cNvSpPr txBox="1">
            <a:spLocks noChangeArrowheads="1"/>
          </p:cNvSpPr>
          <p:nvPr/>
        </p:nvSpPr>
        <p:spPr bwMode="auto">
          <a:xfrm>
            <a:off x="1515739" y="16614112"/>
            <a:ext cx="10189356" cy="8265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8714" tIns="69357" rIns="138714" bIns="69357">
            <a:spAutoFit/>
          </a:bodyPr>
          <a:lstStyle/>
          <a:p>
            <a:pPr algn="ctr" defTabSz="4597326">
              <a:spcBef>
                <a:spcPct val="50000"/>
              </a:spcBef>
            </a:pPr>
            <a:r>
              <a:rPr lang="en-US" sz="7200" b="1" dirty="0"/>
              <a:t>Interventions</a:t>
            </a:r>
          </a:p>
          <a:p>
            <a:pPr algn="just" defTabSz="4597326">
              <a:spcBef>
                <a:spcPct val="50000"/>
              </a:spcBef>
            </a:pPr>
            <a:r>
              <a:rPr lang="en-US" sz="4800" dirty="0"/>
              <a:t>The Fall 2016 CSC216 course featured:</a:t>
            </a:r>
          </a:p>
          <a:p>
            <a:pPr marL="685800" indent="-685800" algn="just" defTabSz="4597326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4800" dirty="0"/>
              <a:t>An increase in credit hours (3 to 4)</a:t>
            </a:r>
          </a:p>
          <a:p>
            <a:pPr marL="685800" indent="-685800" algn="just" defTabSz="4597326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4800" dirty="0"/>
              <a:t>Addition of a Guided Project</a:t>
            </a:r>
          </a:p>
          <a:p>
            <a:pPr marL="685800" indent="-685800" algn="just" defTabSz="4597326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4800" dirty="0"/>
              <a:t>Addition of 110-minute lab</a:t>
            </a:r>
          </a:p>
          <a:p>
            <a:pPr marL="1379372" lvl="1" indent="-685800" algn="just" defTabSz="4597326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4800" dirty="0"/>
              <a:t>Labs built into a larger project</a:t>
            </a:r>
          </a:p>
        </p:txBody>
      </p:sp>
      <p:sp>
        <p:nvSpPr>
          <p:cNvPr id="2057" name="Text Box 28"/>
          <p:cNvSpPr txBox="1">
            <a:spLocks noChangeArrowheads="1"/>
          </p:cNvSpPr>
          <p:nvPr/>
        </p:nvSpPr>
        <p:spPr bwMode="auto">
          <a:xfrm>
            <a:off x="12977050" y="6090710"/>
            <a:ext cx="21236841" cy="4941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8714" tIns="69357" rIns="138714" bIns="69357">
            <a:spAutoFit/>
          </a:bodyPr>
          <a:lstStyle/>
          <a:p>
            <a:pPr algn="ctr" defTabSz="4597326">
              <a:spcBef>
                <a:spcPct val="50000"/>
              </a:spcBef>
            </a:pPr>
            <a:r>
              <a:rPr lang="en-US" sz="7200" b="1" dirty="0"/>
              <a:t>Methodology</a:t>
            </a:r>
          </a:p>
          <a:p>
            <a:pPr algn="just" defTabSz="4597326">
              <a:spcBef>
                <a:spcPct val="50000"/>
              </a:spcBef>
            </a:pPr>
            <a:r>
              <a:rPr lang="en-US" sz="4800" dirty="0"/>
              <a:t>Analysis of grade data was done in </a:t>
            </a:r>
            <a:r>
              <a:rPr lang="en-US" sz="4800" dirty="0" err="1"/>
              <a:t>RStudio</a:t>
            </a:r>
            <a:r>
              <a:rPr lang="en-US" sz="4800" dirty="0"/>
              <a:t>, and revolved around creating several flexible scripts that could run statistical tests on the data, as well as other potential data with similar values.</a:t>
            </a:r>
          </a:p>
          <a:p>
            <a:pPr algn="just" defTabSz="4597326">
              <a:spcBef>
                <a:spcPct val="50000"/>
              </a:spcBef>
            </a:pPr>
            <a:endParaRPr lang="en-US" sz="4800" dirty="0"/>
          </a:p>
        </p:txBody>
      </p:sp>
      <p:sp>
        <p:nvSpPr>
          <p:cNvPr id="2062" name="Text Box 40"/>
          <p:cNvSpPr txBox="1">
            <a:spLocks noChangeArrowheads="1"/>
          </p:cNvSpPr>
          <p:nvPr/>
        </p:nvSpPr>
        <p:spPr bwMode="auto">
          <a:xfrm>
            <a:off x="35841588" y="7458200"/>
            <a:ext cx="10189356" cy="12328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8714" tIns="69357" rIns="138714" bIns="69357">
            <a:spAutoFit/>
          </a:bodyPr>
          <a:lstStyle/>
          <a:p>
            <a:pPr algn="ctr" defTabSz="4597326">
              <a:spcBef>
                <a:spcPct val="50000"/>
              </a:spcBef>
            </a:pPr>
            <a:r>
              <a:rPr lang="en-US" sz="7200" b="1" dirty="0"/>
              <a:t>Conclusions</a:t>
            </a:r>
          </a:p>
          <a:p>
            <a:pPr marL="685800" indent="-685800" algn="just" defTabSz="4597326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685800" indent="-685800" algn="just" defTabSz="4597326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4800" dirty="0"/>
              <a:t>The interventions were beneficial overall to student learning</a:t>
            </a:r>
          </a:p>
          <a:p>
            <a:pPr marL="685800" indent="-685800" algn="just" defTabSz="4597326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4800" dirty="0"/>
              <a:t>he redesign and renaming of the first object oriented assignment from tutorial to guided project appears to lead to better student success</a:t>
            </a:r>
          </a:p>
          <a:p>
            <a:pPr marL="685800" indent="-685800" algn="just" defTabSz="4597326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4800" dirty="0"/>
              <a:t>The lab changes may have contributed to higher exam 2 scores due to the increased emphasis on implementing linear data structures.</a:t>
            </a:r>
          </a:p>
        </p:txBody>
      </p:sp>
      <p:sp>
        <p:nvSpPr>
          <p:cNvPr id="2063" name="Text Box 41"/>
          <p:cNvSpPr txBox="1">
            <a:spLocks noChangeArrowheads="1"/>
          </p:cNvSpPr>
          <p:nvPr/>
        </p:nvSpPr>
        <p:spPr bwMode="auto">
          <a:xfrm>
            <a:off x="35930017" y="22097142"/>
            <a:ext cx="10189356" cy="7549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8714" tIns="69357" rIns="138714" bIns="69357">
            <a:spAutoFit/>
          </a:bodyPr>
          <a:lstStyle/>
          <a:p>
            <a:pPr algn="ctr" defTabSz="4597326">
              <a:spcBef>
                <a:spcPct val="50000"/>
              </a:spcBef>
            </a:pPr>
            <a:r>
              <a:rPr lang="en-US" sz="7200" b="1" dirty="0"/>
              <a:t>Future Work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Examine Survey Responses to determine change in student efficacy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Examine grades by soft drop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Examine office hours to determine the level of engagement students had</a:t>
            </a:r>
          </a:p>
          <a:p>
            <a:pPr algn="just" defTabSz="4597326">
              <a:spcBef>
                <a:spcPct val="50000"/>
              </a:spcBef>
            </a:pPr>
            <a:endParaRPr lang="en-US" sz="4900" dirty="0"/>
          </a:p>
        </p:txBody>
      </p:sp>
      <p:grpSp>
        <p:nvGrpSpPr>
          <p:cNvPr id="5" name="Group 4"/>
          <p:cNvGrpSpPr/>
          <p:nvPr/>
        </p:nvGrpSpPr>
        <p:grpSpPr>
          <a:xfrm>
            <a:off x="40816399" y="1143551"/>
            <a:ext cx="5630333" cy="4137560"/>
            <a:chOff x="40816399" y="1143551"/>
            <a:chExt cx="5630333" cy="4137560"/>
          </a:xfrm>
        </p:grpSpPr>
        <p:pic>
          <p:nvPicPr>
            <p:cNvPr id="2" name="Picture 1" descr="logodesign(red)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41124" y="2321678"/>
              <a:ext cx="3380883" cy="2959433"/>
            </a:xfrm>
            <a:prstGeom prst="rect">
              <a:avLst/>
            </a:prstGeom>
          </p:spPr>
        </p:pic>
        <p:pic>
          <p:nvPicPr>
            <p:cNvPr id="4" name="Picture 3" descr="logo-01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16399" y="1143551"/>
              <a:ext cx="5630333" cy="100593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54" y="1413150"/>
            <a:ext cx="5629548" cy="3822092"/>
          </a:xfrm>
          <a:prstGeom prst="rect">
            <a:avLst/>
          </a:prstGeom>
        </p:spPr>
      </p:pic>
      <p:sp>
        <p:nvSpPr>
          <p:cNvPr id="39" name="AutoShape 18"/>
          <p:cNvSpPr>
            <a:spLocks noChangeArrowheads="1"/>
          </p:cNvSpPr>
          <p:nvPr/>
        </p:nvSpPr>
        <p:spPr bwMode="auto">
          <a:xfrm>
            <a:off x="12657945" y="10122495"/>
            <a:ext cx="22353635" cy="21557225"/>
          </a:xfrm>
          <a:prstGeom prst="roundRect">
            <a:avLst>
              <a:gd name="adj" fmla="val 3759"/>
            </a:avLst>
          </a:prstGeom>
          <a:noFill/>
          <a:ln w="50800">
            <a:solidFill>
              <a:srgbClr val="CC0000"/>
            </a:solidFill>
            <a:round/>
            <a:headEnd/>
            <a:tailEnd/>
          </a:ln>
        </p:spPr>
        <p:txBody>
          <a:bodyPr wrap="none" lIns="138714" tIns="69357" rIns="138714" bIns="69357" anchor="ctr"/>
          <a:lstStyle/>
          <a:p>
            <a:pPr algn="ctr" defTabSz="4597326"/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414" y="22170070"/>
            <a:ext cx="21729202" cy="9333105"/>
          </a:xfrm>
          <a:prstGeom prst="rect">
            <a:avLst/>
          </a:prstGeom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256852"/>
              </p:ext>
            </p:extLst>
          </p:nvPr>
        </p:nvGraphicFramePr>
        <p:xfrm>
          <a:off x="12829184" y="10482536"/>
          <a:ext cx="22034449" cy="113176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370644014"/>
                    </a:ext>
                  </a:extLst>
                </a:gridCol>
                <a:gridCol w="2125632">
                  <a:extLst>
                    <a:ext uri="{9D8B030D-6E8A-4147-A177-3AD203B41FA5}">
                      <a16:colId xmlns:a16="http://schemas.microsoft.com/office/drawing/2014/main" val="3092201286"/>
                    </a:ext>
                  </a:extLst>
                </a:gridCol>
                <a:gridCol w="1508546">
                  <a:extLst>
                    <a:ext uri="{9D8B030D-6E8A-4147-A177-3AD203B41FA5}">
                      <a16:colId xmlns:a16="http://schemas.microsoft.com/office/drawing/2014/main" val="3429781617"/>
                    </a:ext>
                  </a:extLst>
                </a:gridCol>
                <a:gridCol w="1302003">
                  <a:extLst>
                    <a:ext uri="{9D8B030D-6E8A-4147-A177-3AD203B41FA5}">
                      <a16:colId xmlns:a16="http://schemas.microsoft.com/office/drawing/2014/main" val="2032345131"/>
                    </a:ext>
                  </a:extLst>
                </a:gridCol>
                <a:gridCol w="1326218">
                  <a:extLst>
                    <a:ext uri="{9D8B030D-6E8A-4147-A177-3AD203B41FA5}">
                      <a16:colId xmlns:a16="http://schemas.microsoft.com/office/drawing/2014/main" val="2596158683"/>
                    </a:ext>
                  </a:extLst>
                </a:gridCol>
                <a:gridCol w="1326218">
                  <a:extLst>
                    <a:ext uri="{9D8B030D-6E8A-4147-A177-3AD203B41FA5}">
                      <a16:colId xmlns:a16="http://schemas.microsoft.com/office/drawing/2014/main" val="1913468845"/>
                    </a:ext>
                  </a:extLst>
                </a:gridCol>
                <a:gridCol w="1326218">
                  <a:extLst>
                    <a:ext uri="{9D8B030D-6E8A-4147-A177-3AD203B41FA5}">
                      <a16:colId xmlns:a16="http://schemas.microsoft.com/office/drawing/2014/main" val="1246265880"/>
                    </a:ext>
                  </a:extLst>
                </a:gridCol>
                <a:gridCol w="1326218">
                  <a:extLst>
                    <a:ext uri="{9D8B030D-6E8A-4147-A177-3AD203B41FA5}">
                      <a16:colId xmlns:a16="http://schemas.microsoft.com/office/drawing/2014/main" val="297275438"/>
                    </a:ext>
                  </a:extLst>
                </a:gridCol>
                <a:gridCol w="1326218">
                  <a:extLst>
                    <a:ext uri="{9D8B030D-6E8A-4147-A177-3AD203B41FA5}">
                      <a16:colId xmlns:a16="http://schemas.microsoft.com/office/drawing/2014/main" val="2433483924"/>
                    </a:ext>
                  </a:extLst>
                </a:gridCol>
                <a:gridCol w="1605863">
                  <a:extLst>
                    <a:ext uri="{9D8B030D-6E8A-4147-A177-3AD203B41FA5}">
                      <a16:colId xmlns:a16="http://schemas.microsoft.com/office/drawing/2014/main" val="889506387"/>
                    </a:ext>
                  </a:extLst>
                </a:gridCol>
                <a:gridCol w="1484063">
                  <a:extLst>
                    <a:ext uri="{9D8B030D-6E8A-4147-A177-3AD203B41FA5}">
                      <a16:colId xmlns:a16="http://schemas.microsoft.com/office/drawing/2014/main" val="1422287853"/>
                    </a:ext>
                  </a:extLst>
                </a:gridCol>
                <a:gridCol w="2312305">
                  <a:extLst>
                    <a:ext uri="{9D8B030D-6E8A-4147-A177-3AD203B41FA5}">
                      <a16:colId xmlns:a16="http://schemas.microsoft.com/office/drawing/2014/main" val="1618764572"/>
                    </a:ext>
                  </a:extLst>
                </a:gridCol>
                <a:gridCol w="1968603">
                  <a:extLst>
                    <a:ext uri="{9D8B030D-6E8A-4147-A177-3AD203B41FA5}">
                      <a16:colId xmlns:a16="http://schemas.microsoft.com/office/drawing/2014/main" val="520306932"/>
                    </a:ext>
                  </a:extLst>
                </a:gridCol>
              </a:tblGrid>
              <a:tr h="1166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 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Object Oriented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Testing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P1P1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P1P2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P2P1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P2P2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P3P1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P3P2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Exam 1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Exam2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Final Exam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 Final Average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9875175"/>
                  </a:ext>
                </a:extLst>
              </a:tr>
              <a:tr h="7817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effectLst/>
                        </a:rPr>
                        <a:t>All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+</a:t>
                      </a:r>
                      <a:endParaRPr lang="en-US" sz="48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-</a:t>
                      </a:r>
                      <a:endParaRPr lang="en-US" sz="4800" b="1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-</a:t>
                      </a:r>
                      <a:endParaRPr lang="en-US" sz="4800" b="1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+</a:t>
                      </a:r>
                      <a:endParaRPr lang="en-US" sz="48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+</a:t>
                      </a:r>
                      <a:endParaRPr lang="en-US" sz="48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2701505"/>
                  </a:ext>
                </a:extLst>
              </a:tr>
              <a:tr h="7817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effectLst/>
                        </a:rPr>
                        <a:t>White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+</a:t>
                      </a:r>
                      <a:endParaRPr lang="en-US" sz="48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-</a:t>
                      </a:r>
                      <a:endParaRPr lang="en-US" sz="4800" b="1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+</a:t>
                      </a:r>
                      <a:endParaRPr lang="en-US" sz="48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-</a:t>
                      </a:r>
                      <a:endParaRPr lang="en-US" sz="4800" b="1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+</a:t>
                      </a:r>
                      <a:endParaRPr lang="en-US" sz="48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+</a:t>
                      </a:r>
                      <a:endParaRPr lang="en-US" sz="48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3524684"/>
                  </a:ext>
                </a:extLst>
              </a:tr>
              <a:tr h="7817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effectLst/>
                        </a:rPr>
                        <a:t>Asian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+</a:t>
                      </a:r>
                      <a:endParaRPr lang="en-US" sz="48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+</a:t>
                      </a:r>
                      <a:endParaRPr lang="en-US" sz="48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+</a:t>
                      </a:r>
                      <a:endParaRPr lang="en-US" sz="48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9462861"/>
                  </a:ext>
                </a:extLst>
              </a:tr>
              <a:tr h="7817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effectLst/>
                        </a:rPr>
                        <a:t>Other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+</a:t>
                      </a:r>
                      <a:endParaRPr lang="en-US" sz="48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+</a:t>
                      </a:r>
                      <a:endParaRPr lang="en-US" sz="48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+</a:t>
                      </a:r>
                      <a:endParaRPr lang="en-US" sz="48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297950"/>
                  </a:ext>
                </a:extLst>
              </a:tr>
              <a:tr h="7817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>
                          <a:effectLst/>
                        </a:rPr>
                        <a:t>Women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+</a:t>
                      </a:r>
                      <a:endParaRPr lang="en-US" sz="48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+</a:t>
                      </a:r>
                      <a:endParaRPr lang="en-US" sz="48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+</a:t>
                      </a:r>
                      <a:endParaRPr lang="en-US" sz="48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+</a:t>
                      </a:r>
                      <a:endParaRPr lang="en-US" sz="48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1619408"/>
                  </a:ext>
                </a:extLst>
              </a:tr>
              <a:tr h="7817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>
                          <a:effectLst/>
                        </a:rPr>
                        <a:t>Men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+</a:t>
                      </a:r>
                      <a:endParaRPr lang="en-US" sz="48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-</a:t>
                      </a:r>
                      <a:endParaRPr lang="en-US" sz="4800" b="1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+</a:t>
                      </a:r>
                      <a:endParaRPr lang="en-US" sz="48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+</a:t>
                      </a:r>
                      <a:endParaRPr lang="en-US" sz="48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4510719"/>
                  </a:ext>
                </a:extLst>
              </a:tr>
              <a:tr h="11665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>
                          <a:effectLst/>
                        </a:rPr>
                        <a:t>Experienced Students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+</a:t>
                      </a:r>
                      <a:endParaRPr lang="en-US" sz="48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+</a:t>
                      </a:r>
                      <a:endParaRPr lang="en-US" sz="48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+</a:t>
                      </a:r>
                      <a:endParaRPr lang="en-US" sz="48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+</a:t>
                      </a:r>
                      <a:endParaRPr lang="en-US" sz="48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5211922"/>
                  </a:ext>
                </a:extLst>
              </a:tr>
              <a:tr h="11665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effectLst/>
                        </a:rPr>
                        <a:t>Unexperienced Students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+</a:t>
                      </a:r>
                      <a:endParaRPr lang="en-US" sz="48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-</a:t>
                      </a:r>
                      <a:endParaRPr lang="en-US" sz="4800" b="1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295971"/>
                  </a:ext>
                </a:extLst>
              </a:tr>
              <a:tr h="7817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>
                          <a:effectLst/>
                        </a:rPr>
                        <a:t>First Attempt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+</a:t>
                      </a:r>
                      <a:endParaRPr lang="en-US" sz="48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-</a:t>
                      </a:r>
                      <a:endParaRPr lang="en-US" sz="4800" b="1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+</a:t>
                      </a:r>
                      <a:endParaRPr lang="en-US" sz="48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+</a:t>
                      </a:r>
                      <a:endParaRPr lang="en-US" sz="48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6629234"/>
                  </a:ext>
                </a:extLst>
              </a:tr>
              <a:tr h="7817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>
                          <a:effectLst/>
                        </a:rPr>
                        <a:t>2nd+ Attempt</a:t>
                      </a:r>
                      <a:endParaRPr lang="en-US" sz="36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+</a:t>
                      </a:r>
                      <a:endParaRPr lang="en-US" sz="48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4417951"/>
                  </a:ext>
                </a:extLst>
              </a:tr>
              <a:tr h="7817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>
                          <a:effectLst/>
                        </a:rPr>
                        <a:t>Sophomore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+</a:t>
                      </a:r>
                      <a:endParaRPr lang="en-US" sz="48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+</a:t>
                      </a:r>
                      <a:endParaRPr lang="en-US" sz="48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+</a:t>
                      </a:r>
                      <a:endParaRPr lang="en-US" sz="48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2710022"/>
                  </a:ext>
                </a:extLst>
              </a:tr>
              <a:tr h="7817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>
                          <a:effectLst/>
                        </a:rPr>
                        <a:t>Junior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-</a:t>
                      </a:r>
                      <a:endParaRPr lang="en-US" sz="4800" b="1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74412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C5A2EAA-CBC6-4E95-B013-EB44D37E4825}"/>
              </a:ext>
            </a:extLst>
          </p:cNvPr>
          <p:cNvSpPr txBox="1"/>
          <p:nvPr/>
        </p:nvSpPr>
        <p:spPr>
          <a:xfrm>
            <a:off x="1515739" y="25453805"/>
            <a:ext cx="101893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/>
              <a:t>Data Sources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6600" u="sng" dirty="0"/>
              <a:t>Student grades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6600" dirty="0"/>
              <a:t>Survey responses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6600" dirty="0"/>
              <a:t>Office hours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6600" dirty="0"/>
              <a:t>Message board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0305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0305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4857</TotalTime>
  <Words>340</Words>
  <Application>Microsoft Office PowerPoint</Application>
  <PresentationFormat>Custom</PresentationFormat>
  <Paragraphs>200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Mangal</vt:lpstr>
      <vt:lpstr>Default Design</vt:lpstr>
      <vt:lpstr>PowerPoint Presentation</vt:lpstr>
    </vt:vector>
  </TitlesOfParts>
  <Manager/>
  <Company>North Carolina State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 State STARS Poster Template</dc:title>
  <dc:subject/>
  <dc:creator>Adminuser</dc:creator>
  <cp:keywords/>
  <dc:description/>
  <cp:lastModifiedBy>Adam Abram</cp:lastModifiedBy>
  <cp:revision>57</cp:revision>
  <dcterms:created xsi:type="dcterms:W3CDTF">2012-10-30T01:50:32Z</dcterms:created>
  <dcterms:modified xsi:type="dcterms:W3CDTF">2017-07-28T15:39:08Z</dcterms:modified>
  <cp:category/>
</cp:coreProperties>
</file>