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3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5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3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6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4597326"/>
            <a:r>
              <a:rPr lang="en-US" dirty="0"/>
              <a:t>CSC216 Comparison: Fall 2015 and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Adam Abram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Question &amp;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005263"/>
            <a:ext cx="10554574" cy="25862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How are classrooms impacted by…</a:t>
            </a:r>
          </a:p>
          <a:p>
            <a:r>
              <a:rPr lang="en-US" dirty="0" smtClean="0"/>
              <a:t>Renaming assignments</a:t>
            </a:r>
          </a:p>
          <a:p>
            <a:r>
              <a:rPr lang="en-US" dirty="0" smtClean="0"/>
              <a:t>Integrating labs into a larger project</a:t>
            </a:r>
          </a:p>
          <a:p>
            <a:r>
              <a:rPr lang="en-US" dirty="0" smtClean="0"/>
              <a:t>Increasing the number of labs and guided projects</a:t>
            </a:r>
          </a:p>
          <a:p>
            <a:r>
              <a:rPr lang="en-US" dirty="0" smtClean="0"/>
              <a:t>Implementing Process Points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2315" y="4271791"/>
            <a:ext cx="10554574" cy="25862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 smtClean="0"/>
              <a:t>We hypothesize that these interventions will result in an increase of:</a:t>
            </a:r>
          </a:p>
          <a:p>
            <a:r>
              <a:rPr lang="en-US" dirty="0" smtClean="0"/>
              <a:t>Retention: How many students pass the class, and remain in CS</a:t>
            </a:r>
          </a:p>
          <a:p>
            <a:r>
              <a:rPr lang="en-US" dirty="0" smtClean="0"/>
              <a:t>Efficacy: The belief that students are capable of learning CS</a:t>
            </a:r>
          </a:p>
          <a:p>
            <a:r>
              <a:rPr lang="en-US" dirty="0" smtClean="0"/>
              <a:t>Learning: How well the students picked up the material</a:t>
            </a:r>
          </a:p>
          <a:p>
            <a:r>
              <a:rPr lang="en-US" dirty="0" smtClean="0"/>
              <a:t>Engagement: Use of office hours and message 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21" y="2140570"/>
            <a:ext cx="7154780" cy="307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5470358"/>
            <a:ext cx="10058400" cy="116958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0625" y="1997697"/>
            <a:ext cx="4209922" cy="2381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Scripts</a:t>
            </a:r>
          </a:p>
          <a:p>
            <a:r>
              <a:rPr lang="en-US" dirty="0" smtClean="0"/>
              <a:t>Aim for versatility</a:t>
            </a:r>
          </a:p>
          <a:p>
            <a:r>
              <a:rPr lang="en-US" dirty="0" smtClean="0"/>
              <a:t>Aim for consistency</a:t>
            </a:r>
          </a:p>
          <a:p>
            <a:r>
              <a:rPr lang="en-US" dirty="0" smtClean="0"/>
              <a:t>Aim for legibility</a:t>
            </a:r>
          </a:p>
          <a:p>
            <a:pPr marL="0" indent="0">
              <a:buNone/>
            </a:pPr>
            <a:r>
              <a:rPr lang="en-US" dirty="0" smtClean="0"/>
              <a:t>The primary test used was the Mann-Whitney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Conclusions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0000" y="1138991"/>
            <a:ext cx="10187636" cy="2657382"/>
          </a:xfrm>
        </p:spPr>
        <p:txBody>
          <a:bodyPr>
            <a:normAutofit/>
          </a:bodyPr>
          <a:lstStyle/>
          <a:p>
            <a:r>
              <a:rPr lang="en-US" dirty="0" smtClean="0"/>
              <a:t>Students performed better on the fall 2016 Object Oriented Tutorial/Guided Project</a:t>
            </a:r>
          </a:p>
          <a:p>
            <a:r>
              <a:rPr lang="en-US" dirty="0" smtClean="0"/>
              <a:t>As a whole, the interventions appear to be helpful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4974"/>
              </p:ext>
            </p:extLst>
          </p:nvPr>
        </p:nvGraphicFramePr>
        <p:xfrm>
          <a:off x="561470" y="2913839"/>
          <a:ext cx="10972803" cy="3950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79">
                  <a:extLst>
                    <a:ext uri="{9D8B030D-6E8A-4147-A177-3AD203B41FA5}">
                      <a16:colId xmlns:a16="http://schemas.microsoft.com/office/drawing/2014/main" val="370644014"/>
                    </a:ext>
                  </a:extLst>
                </a:gridCol>
                <a:gridCol w="1178385">
                  <a:extLst>
                    <a:ext uri="{9D8B030D-6E8A-4147-A177-3AD203B41FA5}">
                      <a16:colId xmlns:a16="http://schemas.microsoft.com/office/drawing/2014/main" val="3092201286"/>
                    </a:ext>
                  </a:extLst>
                </a:gridCol>
                <a:gridCol w="667408">
                  <a:extLst>
                    <a:ext uri="{9D8B030D-6E8A-4147-A177-3AD203B41FA5}">
                      <a16:colId xmlns:a16="http://schemas.microsoft.com/office/drawing/2014/main" val="3429781617"/>
                    </a:ext>
                  </a:extLst>
                </a:gridCol>
                <a:gridCol w="685553">
                  <a:extLst>
                    <a:ext uri="{9D8B030D-6E8A-4147-A177-3AD203B41FA5}">
                      <a16:colId xmlns:a16="http://schemas.microsoft.com/office/drawing/2014/main" val="2032345131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2596158683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1913468845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1246265880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297275438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2433483924"/>
                    </a:ext>
                  </a:extLst>
                </a:gridCol>
                <a:gridCol w="843781">
                  <a:extLst>
                    <a:ext uri="{9D8B030D-6E8A-4147-A177-3AD203B41FA5}">
                      <a16:colId xmlns:a16="http://schemas.microsoft.com/office/drawing/2014/main" val="889506387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1422287853"/>
                    </a:ext>
                  </a:extLst>
                </a:gridCol>
                <a:gridCol w="800137">
                  <a:extLst>
                    <a:ext uri="{9D8B030D-6E8A-4147-A177-3AD203B41FA5}">
                      <a16:colId xmlns:a16="http://schemas.microsoft.com/office/drawing/2014/main" val="1618764572"/>
                    </a:ext>
                  </a:extLst>
                </a:gridCol>
                <a:gridCol w="1036542">
                  <a:extLst>
                    <a:ext uri="{9D8B030D-6E8A-4147-A177-3AD203B41FA5}">
                      <a16:colId xmlns:a16="http://schemas.microsoft.com/office/drawing/2014/main" val="520306932"/>
                    </a:ext>
                  </a:extLst>
                </a:gridCol>
              </a:tblGrid>
              <a:tr h="396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Object Oriented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Testing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P1P1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P1P2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P2P1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P2P2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P3P1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P3P2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Exam1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Exam2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Final Exam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 Final Average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939875175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All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4172701505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White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2613524684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Asian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1339462861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Other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1058297950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Women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771619408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Men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3874510719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Experienced Students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4265211922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</a:rPr>
                        <a:t>Unexperienced </a:t>
                      </a:r>
                      <a:r>
                        <a:rPr lang="en-US" sz="1300" u="none" strike="noStrike" dirty="0">
                          <a:effectLst/>
                        </a:rPr>
                        <a:t>Students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66295971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First Attempt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2096629234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2nd+ Attempt</a:t>
                      </a:r>
                      <a:endParaRPr lang="en-US" sz="13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1534417951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Sophomore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842710022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Junior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/>
                </a:tc>
                <a:extLst>
                  <a:ext uri="{0D108BD9-81ED-4DB2-BD59-A6C34878D82A}">
                    <a16:rowId xmlns:a16="http://schemas.microsoft.com/office/drawing/2014/main" val="250744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grading for labs (completion vs details)</a:t>
            </a:r>
          </a:p>
          <a:p>
            <a:r>
              <a:rPr lang="en-US" dirty="0" smtClean="0"/>
              <a:t>Differences in grading by TAs in each semester</a:t>
            </a:r>
          </a:p>
          <a:p>
            <a:r>
              <a:rPr lang="en-US" dirty="0" smtClean="0"/>
              <a:t>Different Instructors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&amp; Other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38401"/>
            <a:ext cx="10554574" cy="1800145"/>
          </a:xfrm>
        </p:spPr>
        <p:txBody>
          <a:bodyPr/>
          <a:lstStyle/>
          <a:p>
            <a:r>
              <a:rPr lang="en-US" dirty="0" smtClean="0"/>
              <a:t>Examine Survey Responses</a:t>
            </a:r>
          </a:p>
          <a:p>
            <a:r>
              <a:rPr lang="en-US" dirty="0" smtClean="0"/>
              <a:t>Examine grades by soft drop</a:t>
            </a:r>
          </a:p>
          <a:p>
            <a:r>
              <a:rPr lang="en-US" dirty="0" smtClean="0"/>
              <a:t>Examine office hours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707" y="2706253"/>
            <a:ext cx="530616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integrated labs in 16</a:t>
            </a:r>
          </a:p>
          <a:p>
            <a:pPr marL="0" indent="0">
              <a:buNone/>
            </a:pPr>
            <a:r>
              <a:rPr lang="en-US" dirty="0"/>
              <a:t>more labs in 16</a:t>
            </a:r>
          </a:p>
          <a:p>
            <a:pPr marL="0" indent="0">
              <a:buNone/>
            </a:pPr>
            <a:r>
              <a:rPr lang="en-US" dirty="0"/>
              <a:t>labs were </a:t>
            </a:r>
            <a:r>
              <a:rPr lang="en-US" dirty="0" err="1"/>
              <a:t>seperate</a:t>
            </a:r>
            <a:r>
              <a:rPr lang="en-US" dirty="0"/>
              <a:t> from lectures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animations in general</a:t>
            </a:r>
          </a:p>
          <a:p>
            <a:pPr marL="0" indent="0">
              <a:buNone/>
            </a:pPr>
            <a:r>
              <a:rPr lang="en-US" dirty="0"/>
              <a:t>Side by slide </a:t>
            </a:r>
            <a:r>
              <a:rPr lang="en-US" dirty="0" err="1"/>
              <a:t>slide</a:t>
            </a:r>
            <a:r>
              <a:rPr lang="en-US" dirty="0"/>
              <a:t> 2, remove </a:t>
            </a:r>
            <a:r>
              <a:rPr lang="en-US" dirty="0" err="1"/>
              <a:t>defs</a:t>
            </a:r>
            <a:r>
              <a:rPr lang="en-US" dirty="0"/>
              <a:t>, add data sources</a:t>
            </a:r>
          </a:p>
          <a:p>
            <a:pPr marL="0" indent="0">
              <a:buNone/>
            </a:pPr>
            <a:r>
              <a:rPr lang="en-US" dirty="0"/>
              <a:t>Make slide three flow chat etc., add process (</a:t>
            </a:r>
            <a:r>
              <a:rPr lang="en-US" dirty="0" err="1"/>
              <a:t>eg</a:t>
            </a:r>
            <a:r>
              <a:rPr lang="en-US" dirty="0"/>
              <a:t> data wrangling)</a:t>
            </a:r>
          </a:p>
          <a:p>
            <a:pPr marL="0" indent="0">
              <a:buNone/>
            </a:pPr>
            <a:r>
              <a:rPr lang="en-US" dirty="0"/>
              <a:t>Rename "new students" (no outside exp.?) &amp; in class labs, make table bigger move final average</a:t>
            </a:r>
          </a:p>
          <a:p>
            <a:pPr marL="0" indent="0">
              <a:buNone/>
            </a:pPr>
            <a:r>
              <a:rPr lang="en-US" dirty="0"/>
              <a:t> explanation for + exam 2 (labs)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elaborate on how to examine differences due to soft drops &amp; different prof.</a:t>
            </a:r>
          </a:p>
        </p:txBody>
      </p:sp>
    </p:spTree>
    <p:extLst>
      <p:ext uri="{BB962C8B-B14F-4D97-AF65-F5344CB8AC3E}">
        <p14:creationId xmlns:p14="http://schemas.microsoft.com/office/powerpoint/2010/main" val="36147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157</TotalTime>
  <Words>335</Words>
  <Application>Microsoft Office PowerPoint</Application>
  <PresentationFormat>Widescreen</PresentationFormat>
  <Paragraphs>210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Quotable</vt:lpstr>
      <vt:lpstr>CSC216 Comparison: Fall 2015 and 2016</vt:lpstr>
      <vt:lpstr>Primary Question &amp; Hypothesis</vt:lpstr>
      <vt:lpstr>Methodology</vt:lpstr>
      <vt:lpstr>Results &amp; Conclusions</vt:lpstr>
      <vt:lpstr>Threats to Validity</vt:lpstr>
      <vt:lpstr>Next Steps &amp; Other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CSC216 Comparison: Fall 2015 and 2016</dc:title>
  <dc:creator>Adminuser</dc:creator>
  <cp:lastModifiedBy>Adminuser</cp:lastModifiedBy>
  <cp:revision>14</cp:revision>
  <dcterms:created xsi:type="dcterms:W3CDTF">2017-07-26T17:35:35Z</dcterms:created>
  <dcterms:modified xsi:type="dcterms:W3CDTF">2017-07-26T20:13:16Z</dcterms:modified>
</cp:coreProperties>
</file>