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0d6e66a2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0d6e66a2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0d6e66a2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0d6e66a2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0d6e66a2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0d6e66a2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0d6e66a2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0d6e66a2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0d6e66a2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0d6e66a2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0d6e66a2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0d6e66a2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0d6e66a2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0d6e66a2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23400" y="1300450"/>
            <a:ext cx="8520600" cy="11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Product Overview &amp; Overall Description</a:t>
            </a:r>
            <a:endParaRPr sz="3600"/>
          </a:p>
        </p:txBody>
      </p:sp>
      <p:sp>
        <p:nvSpPr>
          <p:cNvPr id="87" name="Google Shape;87;p13"/>
          <p:cNvSpPr txBox="1"/>
          <p:nvPr>
            <p:ph idx="1" type="subTitle"/>
          </p:nvPr>
        </p:nvSpPr>
        <p:spPr>
          <a:xfrm>
            <a:off x="623400" y="2465650"/>
            <a:ext cx="8520600" cy="199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Detonating Baby Felines is a turn-based card game where the goal is to knock other players out of the game. We aim to move this card based game from physical to the digital space, so that users can enjoy this game with players around the world.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1107675"/>
            <a:ext cx="7688700" cy="8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300"/>
              <a:t>Product </a:t>
            </a:r>
            <a:r>
              <a:rPr lang="en-GB" sz="2300"/>
              <a:t>Functionality, Assumptions &amp; Dependencies</a:t>
            </a:r>
            <a:endParaRPr sz="2300"/>
          </a:p>
        </p:txBody>
      </p:sp>
      <p:sp>
        <p:nvSpPr>
          <p:cNvPr id="93" name="Google Shape;93;p14"/>
          <p:cNvSpPr txBox="1"/>
          <p:nvPr>
            <p:ph idx="1" type="body"/>
          </p:nvPr>
        </p:nvSpPr>
        <p:spPr>
          <a:xfrm>
            <a:off x="729450" y="1486800"/>
            <a:ext cx="7688700" cy="35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t>Functionalities include:</a:t>
            </a:r>
            <a:endParaRPr sz="1100"/>
          </a:p>
          <a:p>
            <a:pPr indent="-298450" lvl="0" marL="457200" rtl="0" algn="l">
              <a:spcBef>
                <a:spcPts val="1600"/>
              </a:spcBef>
              <a:spcAft>
                <a:spcPts val="0"/>
              </a:spcAft>
              <a:buSzPts val="1100"/>
              <a:buChar char="●"/>
            </a:pPr>
            <a:r>
              <a:rPr lang="en-GB" sz="1100"/>
              <a:t>A lobby that displays available games and ability to create new game</a:t>
            </a:r>
            <a:endParaRPr sz="1100"/>
          </a:p>
          <a:p>
            <a:pPr indent="-298450" lvl="0" marL="457200" rtl="0" algn="l">
              <a:spcBef>
                <a:spcPts val="0"/>
              </a:spcBef>
              <a:spcAft>
                <a:spcPts val="0"/>
              </a:spcAft>
              <a:buSzPts val="1100"/>
              <a:buChar char="●"/>
            </a:pPr>
            <a:r>
              <a:rPr lang="en-GB" sz="1100"/>
              <a:t>The game state is maintained in real time</a:t>
            </a:r>
            <a:endParaRPr sz="1100"/>
          </a:p>
          <a:p>
            <a:pPr indent="-298450" lvl="0" marL="457200" rtl="0" algn="l">
              <a:spcBef>
                <a:spcPts val="0"/>
              </a:spcBef>
              <a:spcAft>
                <a:spcPts val="0"/>
              </a:spcAft>
              <a:buSzPts val="1100"/>
              <a:buChar char="●"/>
            </a:pPr>
            <a:r>
              <a:rPr lang="en-GB" sz="1100"/>
              <a:t>The user shall be able to draw a card and play valid cards</a:t>
            </a:r>
            <a:endParaRPr sz="1100"/>
          </a:p>
          <a:p>
            <a:pPr indent="-298450" lvl="0" marL="457200" rtl="0" algn="l">
              <a:spcBef>
                <a:spcPts val="0"/>
              </a:spcBef>
              <a:spcAft>
                <a:spcPts val="0"/>
              </a:spcAft>
              <a:buSzPts val="1100"/>
              <a:buChar char="●"/>
            </a:pPr>
            <a:r>
              <a:rPr lang="en-GB" sz="1100"/>
              <a:t>The system provides intuitive feedback</a:t>
            </a:r>
            <a:endParaRPr sz="1100"/>
          </a:p>
          <a:p>
            <a:pPr indent="-298450" lvl="0" marL="457200" rtl="0" algn="l">
              <a:spcBef>
                <a:spcPts val="0"/>
              </a:spcBef>
              <a:spcAft>
                <a:spcPts val="0"/>
              </a:spcAft>
              <a:buSzPts val="1100"/>
              <a:buChar char="●"/>
            </a:pPr>
            <a:r>
              <a:rPr lang="en-GB" sz="1100"/>
              <a:t>The user can watch game after death</a:t>
            </a:r>
            <a:endParaRPr sz="1100"/>
          </a:p>
          <a:p>
            <a:pPr indent="0" lvl="0" marL="0" rtl="0" algn="l">
              <a:spcBef>
                <a:spcPts val="1600"/>
              </a:spcBef>
              <a:spcAft>
                <a:spcPts val="0"/>
              </a:spcAft>
              <a:buNone/>
            </a:pPr>
            <a:r>
              <a:rPr lang="en-GB" sz="1100"/>
              <a:t>Assumptions &amp; Dependencies:</a:t>
            </a:r>
            <a:endParaRPr sz="1100"/>
          </a:p>
          <a:p>
            <a:pPr indent="-298450" lvl="0" marL="457200" rtl="0" algn="l">
              <a:spcBef>
                <a:spcPts val="1600"/>
              </a:spcBef>
              <a:spcAft>
                <a:spcPts val="0"/>
              </a:spcAft>
              <a:buSzPts val="1100"/>
              <a:buChar char="●"/>
            </a:pPr>
            <a:r>
              <a:rPr lang="en-GB" sz="1100"/>
              <a:t>Card game is turn based and operates in a stateful way</a:t>
            </a:r>
            <a:endParaRPr sz="1100"/>
          </a:p>
          <a:p>
            <a:pPr indent="-298450" lvl="0" marL="457200" rtl="0" algn="l">
              <a:spcBef>
                <a:spcPts val="0"/>
              </a:spcBef>
              <a:spcAft>
                <a:spcPts val="0"/>
              </a:spcAft>
              <a:buSzPts val="1100"/>
              <a:buChar char="●"/>
            </a:pPr>
            <a:r>
              <a:rPr lang="en-GB" sz="1100"/>
              <a:t>Users have access to the internet</a:t>
            </a:r>
            <a:endParaRPr sz="1100"/>
          </a:p>
          <a:p>
            <a:pPr indent="-298450" lvl="0" marL="457200" rtl="0" algn="l">
              <a:spcBef>
                <a:spcPts val="0"/>
              </a:spcBef>
              <a:spcAft>
                <a:spcPts val="0"/>
              </a:spcAft>
              <a:buSzPts val="1100"/>
              <a:buChar char="●"/>
            </a:pPr>
            <a:r>
              <a:rPr lang="en-GB" sz="1100"/>
              <a:t>Web project that should work on all browsers</a:t>
            </a:r>
            <a:endParaRPr sz="1100"/>
          </a:p>
          <a:p>
            <a:pPr indent="-298450" lvl="0" marL="457200" rtl="0" algn="l">
              <a:spcBef>
                <a:spcPts val="0"/>
              </a:spcBef>
              <a:spcAft>
                <a:spcPts val="0"/>
              </a:spcAft>
              <a:buSzPts val="1100"/>
              <a:buChar char="●"/>
            </a:pPr>
            <a:r>
              <a:rPr lang="en-GB" sz="1100"/>
              <a:t>There are no time sensitive actions in gameplay</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Specific Requirements - User Interfaces</a:t>
            </a:r>
            <a:endParaRPr/>
          </a:p>
        </p:txBody>
      </p:sp>
      <p:sp>
        <p:nvSpPr>
          <p:cNvPr id="99" name="Google Shape;99;p15"/>
          <p:cNvSpPr txBox="1"/>
          <p:nvPr>
            <p:ph idx="1" type="body"/>
          </p:nvPr>
        </p:nvSpPr>
        <p:spPr>
          <a:xfrm>
            <a:off x="729450" y="2078875"/>
            <a:ext cx="7688700" cy="29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Lobby Screen: </a:t>
            </a:r>
            <a:r>
              <a:rPr lang="en-GB">
                <a:solidFill>
                  <a:srgbClr val="666666"/>
                </a:solidFill>
              </a:rPr>
              <a:t>This is the user interface that shall list all active games the user is a part of. Clicking on an active game should send them to the Gameplay Screen. This screen also allows the user to create or join a new game.</a:t>
            </a:r>
            <a:endParaRPr>
              <a:solidFill>
                <a:srgbClr val="666666"/>
              </a:solidFill>
            </a:endParaRPr>
          </a:p>
          <a:p>
            <a:pPr indent="0" lvl="0" marL="0" rtl="0" algn="l">
              <a:spcBef>
                <a:spcPts val="1600"/>
              </a:spcBef>
              <a:spcAft>
                <a:spcPts val="0"/>
              </a:spcAft>
              <a:buNone/>
            </a:pPr>
            <a:r>
              <a:rPr lang="en-GB">
                <a:solidFill>
                  <a:srgbClr val="666666"/>
                </a:solidFill>
              </a:rPr>
              <a:t>Gameplay Screen: This is the user interface that will allow the user interact in the game.</a:t>
            </a:r>
            <a:endParaRPr>
              <a:solidFill>
                <a:srgbClr val="666666"/>
              </a:solidFil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Specific Requirements - Software Interfaces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The client shall connect and communicate to the server side software. The server side software shall handle the state and move validation of the game, the client-side software is for communicating with the server and displaying the game only.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1240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Functional Requirements</a:t>
            </a:r>
            <a:endParaRPr/>
          </a:p>
        </p:txBody>
      </p:sp>
      <p:sp>
        <p:nvSpPr>
          <p:cNvPr id="111" name="Google Shape;111;p17"/>
          <p:cNvSpPr txBox="1"/>
          <p:nvPr>
            <p:ph idx="1" type="body"/>
          </p:nvPr>
        </p:nvSpPr>
        <p:spPr>
          <a:xfrm>
            <a:off x="729450" y="1695425"/>
            <a:ext cx="7688700" cy="335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a:t>F1</a:t>
            </a:r>
            <a:r>
              <a:rPr lang="en-GB"/>
              <a:t>: The system shall allow users to load the lobby</a:t>
            </a:r>
            <a:endParaRPr/>
          </a:p>
          <a:p>
            <a:pPr indent="0" lvl="0" marL="0" rtl="0" algn="l">
              <a:lnSpc>
                <a:spcPct val="100000"/>
              </a:lnSpc>
              <a:spcBef>
                <a:spcPts val="0"/>
              </a:spcBef>
              <a:spcAft>
                <a:spcPts val="0"/>
              </a:spcAft>
              <a:buNone/>
            </a:pPr>
            <a:r>
              <a:rPr b="1" lang="en-GB"/>
              <a:t>F2</a:t>
            </a:r>
            <a:r>
              <a:rPr lang="en-GB"/>
              <a:t>: The lobby shall display list of games available to join</a:t>
            </a:r>
            <a:endParaRPr/>
          </a:p>
          <a:p>
            <a:pPr indent="0" lvl="0" marL="0" rtl="0" algn="l">
              <a:lnSpc>
                <a:spcPct val="100000"/>
              </a:lnSpc>
              <a:spcBef>
                <a:spcPts val="0"/>
              </a:spcBef>
              <a:spcAft>
                <a:spcPts val="0"/>
              </a:spcAft>
              <a:buNone/>
            </a:pPr>
            <a:r>
              <a:rPr b="1" lang="en-GB"/>
              <a:t>F3</a:t>
            </a:r>
            <a:r>
              <a:rPr lang="en-GB"/>
              <a:t>: The system shall allow user to create a game with 2-5 players with a name</a:t>
            </a:r>
            <a:endParaRPr/>
          </a:p>
          <a:p>
            <a:pPr indent="0" lvl="0" marL="0" rtl="0" algn="l">
              <a:lnSpc>
                <a:spcPct val="100000"/>
              </a:lnSpc>
              <a:spcBef>
                <a:spcPts val="0"/>
              </a:spcBef>
              <a:spcAft>
                <a:spcPts val="0"/>
              </a:spcAft>
              <a:buNone/>
            </a:pPr>
            <a:r>
              <a:rPr b="1" lang="en-GB"/>
              <a:t>F4</a:t>
            </a:r>
            <a:r>
              <a:rPr lang="en-GB"/>
              <a:t>: The user shall be able to join a game</a:t>
            </a:r>
            <a:endParaRPr/>
          </a:p>
          <a:p>
            <a:pPr indent="0" lvl="0" marL="0" rtl="0" algn="l">
              <a:lnSpc>
                <a:spcPct val="100000"/>
              </a:lnSpc>
              <a:spcBef>
                <a:spcPts val="0"/>
              </a:spcBef>
              <a:spcAft>
                <a:spcPts val="0"/>
              </a:spcAft>
              <a:buNone/>
            </a:pPr>
            <a:r>
              <a:rPr b="1" lang="en-GB"/>
              <a:t>F5</a:t>
            </a:r>
            <a:r>
              <a:rPr lang="en-GB"/>
              <a:t>: The user shall be able to quit any game they have joined</a:t>
            </a:r>
            <a:endParaRPr/>
          </a:p>
          <a:p>
            <a:pPr indent="0" lvl="0" marL="0" rtl="0" algn="l">
              <a:lnSpc>
                <a:spcPct val="100000"/>
              </a:lnSpc>
              <a:spcBef>
                <a:spcPts val="0"/>
              </a:spcBef>
              <a:spcAft>
                <a:spcPts val="0"/>
              </a:spcAft>
              <a:buNone/>
            </a:pPr>
            <a:r>
              <a:rPr b="1" lang="en-GB"/>
              <a:t>F6</a:t>
            </a:r>
            <a:r>
              <a:rPr lang="en-GB"/>
              <a:t>: The system shall maintain game state cross-client in real time</a:t>
            </a:r>
            <a:endParaRPr/>
          </a:p>
          <a:p>
            <a:pPr indent="0" lvl="0" marL="0" rtl="0" algn="l">
              <a:lnSpc>
                <a:spcPct val="100000"/>
              </a:lnSpc>
              <a:spcBef>
                <a:spcPts val="0"/>
              </a:spcBef>
              <a:spcAft>
                <a:spcPts val="0"/>
              </a:spcAft>
              <a:buNone/>
            </a:pPr>
            <a:r>
              <a:rPr b="1" lang="en-GB"/>
              <a:t>F7</a:t>
            </a:r>
            <a:r>
              <a:rPr lang="en-GB"/>
              <a:t>: The system shall maintain game state in database</a:t>
            </a:r>
            <a:endParaRPr/>
          </a:p>
          <a:p>
            <a:pPr indent="0" lvl="0" marL="0" rtl="0" algn="l">
              <a:lnSpc>
                <a:spcPct val="100000"/>
              </a:lnSpc>
              <a:spcBef>
                <a:spcPts val="0"/>
              </a:spcBef>
              <a:spcAft>
                <a:spcPts val="0"/>
              </a:spcAft>
              <a:buNone/>
            </a:pPr>
            <a:r>
              <a:rPr b="1" lang="en-GB"/>
              <a:t>F8</a:t>
            </a:r>
            <a:r>
              <a:rPr lang="en-GB"/>
              <a:t>: The system shall notify user when it is their turn</a:t>
            </a:r>
            <a:endParaRPr/>
          </a:p>
          <a:p>
            <a:pPr indent="0" lvl="0" marL="0" rtl="0" algn="l">
              <a:lnSpc>
                <a:spcPct val="100000"/>
              </a:lnSpc>
              <a:spcBef>
                <a:spcPts val="0"/>
              </a:spcBef>
              <a:spcAft>
                <a:spcPts val="0"/>
              </a:spcAft>
              <a:buNone/>
            </a:pPr>
            <a:r>
              <a:rPr b="1" lang="en-GB"/>
              <a:t>F9</a:t>
            </a:r>
            <a:r>
              <a:rPr lang="en-GB"/>
              <a:t>: The user shall be able to draw a card</a:t>
            </a:r>
            <a:endParaRPr/>
          </a:p>
          <a:p>
            <a:pPr indent="0" lvl="0" marL="0" rtl="0" algn="l">
              <a:lnSpc>
                <a:spcPct val="100000"/>
              </a:lnSpc>
              <a:spcBef>
                <a:spcPts val="0"/>
              </a:spcBef>
              <a:spcAft>
                <a:spcPts val="0"/>
              </a:spcAft>
              <a:buNone/>
            </a:pPr>
            <a:r>
              <a:rPr b="1" lang="en-GB"/>
              <a:t>F10</a:t>
            </a:r>
            <a:r>
              <a:rPr lang="en-GB"/>
              <a:t>: The user shall be able to play a valid card or cards</a:t>
            </a:r>
            <a:endParaRPr/>
          </a:p>
          <a:p>
            <a:pPr indent="0" lvl="0" marL="0" rtl="0" algn="l">
              <a:lnSpc>
                <a:spcPct val="100000"/>
              </a:lnSpc>
              <a:spcBef>
                <a:spcPts val="0"/>
              </a:spcBef>
              <a:spcAft>
                <a:spcPts val="0"/>
              </a:spcAft>
              <a:buNone/>
            </a:pPr>
            <a:r>
              <a:rPr b="1" lang="en-GB"/>
              <a:t>F11</a:t>
            </a:r>
            <a:r>
              <a:rPr lang="en-GB"/>
              <a:t>: The system shall not let players see contents of deck, unless specific card allows for it</a:t>
            </a:r>
            <a:endParaRPr/>
          </a:p>
          <a:p>
            <a:pPr indent="0" lvl="0" marL="0" rtl="0" algn="l">
              <a:lnSpc>
                <a:spcPct val="100000"/>
              </a:lnSpc>
              <a:spcBef>
                <a:spcPts val="0"/>
              </a:spcBef>
              <a:spcAft>
                <a:spcPts val="0"/>
              </a:spcAft>
              <a:buNone/>
            </a:pPr>
            <a:r>
              <a:rPr b="1" lang="en-GB"/>
              <a:t>F12</a:t>
            </a:r>
            <a:r>
              <a:rPr lang="en-GB"/>
              <a:t>: The system shall provide feedback messages to the users, such as warnings of game status change events.</a:t>
            </a:r>
            <a:endParaRPr/>
          </a:p>
          <a:p>
            <a:pPr indent="0" lvl="0" marL="0" rtl="0" algn="l">
              <a:lnSpc>
                <a:spcPct val="100000"/>
              </a:lnSpc>
              <a:spcBef>
                <a:spcPts val="0"/>
              </a:spcBef>
              <a:spcAft>
                <a:spcPts val="0"/>
              </a:spcAft>
              <a:buNone/>
            </a:pPr>
            <a:r>
              <a:rPr b="1" lang="en-GB"/>
              <a:t>F13</a:t>
            </a:r>
            <a:r>
              <a:rPr lang="en-GB"/>
              <a:t>: The user shall be able to have active status disabled upon death condition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7650" y="1248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 Case Model</a:t>
            </a:r>
            <a:endParaRPr/>
          </a:p>
        </p:txBody>
      </p:sp>
      <p:pic>
        <p:nvPicPr>
          <p:cNvPr id="117" name="Google Shape;117;p18"/>
          <p:cNvPicPr preferRelativeResize="0"/>
          <p:nvPr/>
        </p:nvPicPr>
        <p:blipFill>
          <a:blip r:embed="rId3">
            <a:alphaModFix/>
          </a:blip>
          <a:stretch>
            <a:fillRect/>
          </a:stretch>
        </p:blipFill>
        <p:spPr>
          <a:xfrm>
            <a:off x="994275" y="1680950"/>
            <a:ext cx="4551976" cy="3392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Other Non Functional Requirements</a:t>
            </a:r>
            <a:endParaRPr/>
          </a:p>
        </p:txBody>
      </p:sp>
      <p:sp>
        <p:nvSpPr>
          <p:cNvPr id="123" name="Google Shape;123;p19"/>
          <p:cNvSpPr txBox="1"/>
          <p:nvPr>
            <p:ph idx="1" type="body"/>
          </p:nvPr>
        </p:nvSpPr>
        <p:spPr>
          <a:xfrm>
            <a:off x="729450" y="2078875"/>
            <a:ext cx="7688700" cy="30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Performance Requirements:</a:t>
            </a:r>
            <a:endParaRPr b="1"/>
          </a:p>
          <a:p>
            <a:pPr indent="0" lvl="0" marL="0" rtl="0" algn="l">
              <a:lnSpc>
                <a:spcPct val="100000"/>
              </a:lnSpc>
              <a:spcBef>
                <a:spcPts val="1600"/>
              </a:spcBef>
              <a:spcAft>
                <a:spcPts val="0"/>
              </a:spcAft>
              <a:buNone/>
            </a:pPr>
            <a:r>
              <a:rPr b="1" lang="en-GB" sz="1200">
                <a:solidFill>
                  <a:srgbClr val="666666"/>
                </a:solidFill>
                <a:latin typeface="Arial"/>
                <a:ea typeface="Arial"/>
                <a:cs typeface="Arial"/>
                <a:sym typeface="Arial"/>
              </a:rPr>
              <a:t>P1: </a:t>
            </a:r>
            <a:r>
              <a:rPr lang="en-GB" sz="1200">
                <a:solidFill>
                  <a:srgbClr val="666666"/>
                </a:solidFill>
                <a:latin typeface="Arial"/>
                <a:ea typeface="Arial"/>
                <a:cs typeface="Arial"/>
                <a:sym typeface="Arial"/>
              </a:rPr>
              <a:t>The system shall work on all browsers</a:t>
            </a:r>
            <a:endParaRPr b="1" sz="1200">
              <a:solidFill>
                <a:srgbClr val="666666"/>
              </a:solidFill>
              <a:latin typeface="Arial"/>
              <a:ea typeface="Arial"/>
              <a:cs typeface="Arial"/>
              <a:sym typeface="Arial"/>
            </a:endParaRPr>
          </a:p>
          <a:p>
            <a:pPr indent="0" lvl="0" marL="0" rtl="0" algn="l">
              <a:lnSpc>
                <a:spcPct val="100000"/>
              </a:lnSpc>
              <a:spcBef>
                <a:spcPts val="1200"/>
              </a:spcBef>
              <a:spcAft>
                <a:spcPts val="0"/>
              </a:spcAft>
              <a:buNone/>
            </a:pPr>
            <a:r>
              <a:rPr b="1" lang="en-GB" sz="1200">
                <a:solidFill>
                  <a:srgbClr val="666666"/>
                </a:solidFill>
                <a:latin typeface="Arial"/>
                <a:ea typeface="Arial"/>
                <a:cs typeface="Arial"/>
                <a:sym typeface="Arial"/>
              </a:rPr>
              <a:t>P2: </a:t>
            </a:r>
            <a:r>
              <a:rPr lang="en-GB" sz="1200">
                <a:solidFill>
                  <a:srgbClr val="666666"/>
                </a:solidFill>
                <a:latin typeface="Arial"/>
                <a:ea typeface="Arial"/>
                <a:cs typeface="Arial"/>
                <a:sym typeface="Arial"/>
              </a:rPr>
              <a:t>The system shall work with 20 users at the same time with no discernable impact on performance</a:t>
            </a:r>
            <a:endParaRPr b="1" sz="1200">
              <a:solidFill>
                <a:srgbClr val="666666"/>
              </a:solidFill>
              <a:latin typeface="Arial"/>
              <a:ea typeface="Arial"/>
              <a:cs typeface="Arial"/>
              <a:sym typeface="Arial"/>
            </a:endParaRPr>
          </a:p>
          <a:p>
            <a:pPr indent="0" lvl="0" marL="0" rtl="0" algn="l">
              <a:lnSpc>
                <a:spcPct val="100000"/>
              </a:lnSpc>
              <a:spcBef>
                <a:spcPts val="1200"/>
              </a:spcBef>
              <a:spcAft>
                <a:spcPts val="0"/>
              </a:spcAft>
              <a:buNone/>
            </a:pPr>
            <a:r>
              <a:rPr b="1" lang="en-GB" sz="1200">
                <a:solidFill>
                  <a:srgbClr val="666666"/>
                </a:solidFill>
                <a:latin typeface="Arial"/>
                <a:ea typeface="Arial"/>
                <a:cs typeface="Arial"/>
                <a:sym typeface="Arial"/>
              </a:rPr>
              <a:t>P3: </a:t>
            </a:r>
            <a:r>
              <a:rPr lang="en-GB" sz="1200">
                <a:solidFill>
                  <a:srgbClr val="666666"/>
                </a:solidFill>
                <a:latin typeface="Arial"/>
                <a:ea typeface="Arial"/>
                <a:cs typeface="Arial"/>
                <a:sym typeface="Arial"/>
              </a:rPr>
              <a:t>Page load (From a user perspective) should be less than 3 seconds</a:t>
            </a:r>
            <a:endParaRPr>
              <a:solidFill>
                <a:srgbClr val="666666"/>
              </a:solidFill>
            </a:endParaRPr>
          </a:p>
          <a:p>
            <a:pPr indent="0" lvl="0" marL="0" rtl="0" algn="l">
              <a:spcBef>
                <a:spcPts val="12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Software Quality Attributes	</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Availability:</a:t>
            </a:r>
            <a:r>
              <a:rPr lang="en-GB"/>
              <a:t> The backend services shall be available </a:t>
            </a:r>
            <a:r>
              <a:rPr lang="en-GB"/>
              <a:t>and</a:t>
            </a:r>
            <a:r>
              <a:rPr lang="en-GB"/>
              <a:t> accept connections 95% of the time.</a:t>
            </a:r>
            <a:endParaRPr/>
          </a:p>
          <a:p>
            <a:pPr indent="0" lvl="0" marL="0" rtl="0" algn="l">
              <a:spcBef>
                <a:spcPts val="1600"/>
              </a:spcBef>
              <a:spcAft>
                <a:spcPts val="0"/>
              </a:spcAft>
              <a:buNone/>
            </a:pPr>
            <a:r>
              <a:rPr b="1" lang="en-GB"/>
              <a:t>Usability:</a:t>
            </a:r>
            <a:r>
              <a:rPr lang="en-GB"/>
              <a:t> The user interface shall be simple, intuitive and easy to use.</a:t>
            </a:r>
            <a:endParaRPr/>
          </a:p>
          <a:p>
            <a:pPr indent="0" lvl="0" marL="0" rtl="0" algn="l">
              <a:spcBef>
                <a:spcPts val="1600"/>
              </a:spcBef>
              <a:spcAft>
                <a:spcPts val="0"/>
              </a:spcAft>
              <a:buNone/>
            </a:pPr>
            <a:r>
              <a:rPr b="1" lang="en-GB"/>
              <a:t>Reliability: </a:t>
            </a:r>
            <a:r>
              <a:rPr lang="en-GB"/>
              <a:t>The system should perform and store all game moves on the first try. The system should never get confused about whose turn it is, what card have been played etc</a:t>
            </a:r>
            <a:endParaRPr/>
          </a:p>
          <a:p>
            <a:pPr indent="0" lvl="0" marL="0" rtl="0" algn="l">
              <a:spcBef>
                <a:spcPts val="1600"/>
              </a:spcBef>
              <a:spcAft>
                <a:spcPts val="1600"/>
              </a:spcAft>
              <a:buNone/>
            </a:pPr>
            <a:r>
              <a:rPr b="1" lang="en-GB"/>
              <a:t>Integrity:</a:t>
            </a:r>
            <a:r>
              <a:rPr lang="en-GB"/>
              <a:t> The data from the user game session shall not cross-pollinate with another game session the user has active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